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65" r:id="rId3"/>
    <p:sldId id="266" r:id="rId4"/>
    <p:sldId id="267" r:id="rId5"/>
    <p:sldId id="274" r:id="rId6"/>
    <p:sldId id="272" r:id="rId7"/>
    <p:sldId id="278" r:id="rId8"/>
    <p:sldId id="273" r:id="rId9"/>
    <p:sldId id="279" r:id="rId10"/>
    <p:sldId id="275" r:id="rId11"/>
    <p:sldId id="269" r:id="rId12"/>
    <p:sldId id="270" r:id="rId13"/>
    <p:sldId id="276" r:id="rId14"/>
    <p:sldId id="277" r:id="rId15"/>
    <p:sldId id="280" r:id="rId16"/>
    <p:sldId id="268" r:id="rId17"/>
    <p:sldId id="284" r:id="rId18"/>
    <p:sldId id="286" r:id="rId19"/>
    <p:sldId id="285" r:id="rId20"/>
    <p:sldId id="289" r:id="rId21"/>
    <p:sldId id="281" r:id="rId22"/>
    <p:sldId id="264"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26CB6"/>
    <a:srgbClr val="15225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4" d="100"/>
          <a:sy n="94" d="100"/>
        </p:scale>
        <p:origin x="-864" y="54"/>
      </p:cViewPr>
      <p:guideLst>
        <p:guide orient="horz" pos="432"/>
        <p:guide pos="232"/>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1F662-5EA4-4426-973B-C6A58ADB5D44}" type="datetimeFigureOut">
              <a:rPr lang="en-US" smtClean="0"/>
              <a:t>4/9/2013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A60B93-ED0B-4DFA-B001-965E2EA0FFA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TextEdit="1"/>
          </p:cNvSpPr>
          <p:nvPr>
            <p:ph type="sldImg"/>
          </p:nvPr>
        </p:nvSpPr>
        <p:spPr bwMode="auto">
          <a:noFill/>
          <a:ln>
            <a:solidFill>
              <a:srgbClr val="000000"/>
            </a:solidFill>
            <a:miter lim="800000"/>
            <a:headEnd/>
            <a:tailEnd/>
          </a:ln>
        </p:spPr>
      </p:sp>
      <p:sp>
        <p:nvSpPr>
          <p:cNvPr id="41986" name="Rectangle 3"/>
          <p:cNvSpPr>
            <a:spLocks noGrp="1"/>
          </p:cNvSpPr>
          <p:nvPr>
            <p:ph type="body" idx="1"/>
          </p:nvPr>
        </p:nvSpPr>
        <p:spPr bwMode="auto">
          <a:noFill/>
        </p:spPr>
        <p:txBody>
          <a:bodyPr wrap="square" numCol="1" anchor="t" anchorCtr="0" compatLnSpc="1">
            <a:prstTxWarp prst="textNoShape">
              <a:avLst/>
            </a:prstTxWarp>
          </a:bodyPr>
          <a:lstStyle/>
          <a:p>
            <a:r>
              <a:rPr lang="en-US" smtClean="0">
                <a:ea typeface="ＭＳ Ｐゴシック" pitchFamily="34" charset="-128"/>
              </a:rPr>
              <a:t>Early in 2011, the list of Cornell e-journals was compared to the titles preserved in both LOCKSS and Portico as of that date, with the results shown here.  A similar analysis of Columbia</a:t>
            </a:r>
            <a:r>
              <a:rPr lang="ja-JP" altLang="en-US" smtClean="0">
                <a:ea typeface="ＭＳ Ｐゴシック" pitchFamily="34" charset="-128"/>
              </a:rPr>
              <a:t>’</a:t>
            </a:r>
            <a:r>
              <a:rPr lang="en-US" altLang="ja-JP" smtClean="0">
                <a:ea typeface="ＭＳ Ｐゴシック" pitchFamily="34" charset="-128"/>
              </a:rPr>
              <a:t>s data in April showed slightly greater coverage, but not a significant difference. </a:t>
            </a:r>
          </a:p>
          <a:p>
            <a:endParaRPr lang="en-US" smtClean="0">
              <a:ea typeface="ＭＳ Ｐゴシック" pitchFamily="34" charset="-128"/>
            </a:endParaRPr>
          </a:p>
          <a:p>
            <a:r>
              <a:rPr lang="en-US" smtClean="0">
                <a:ea typeface="ＭＳ Ｐゴシック" pitchFamily="34" charset="-128"/>
              </a:rPr>
              <a:t>The differences in coverage between LOCKSS and Portico were large enough to suggest that on these grounds alone there are good reasons to invest in both strategies, but we were struck by the low percentage of all e-journals covered by either system, leading us to take a closer look at the results.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02ED24-4C9C-C244-855E-4F77BC298D11}"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6AD37-DF26-BA4B-8A61-53E5511EDD15}" type="slidenum">
              <a:rPr lang="en-US" smtClean="0"/>
              <a:pPr/>
              <a:t>‹#›</a:t>
            </a:fld>
            <a:endParaRPr lang="en-US"/>
          </a:p>
        </p:txBody>
      </p:sp>
    </p:spTree>
    <p:extLst>
      <p:ext uri="{BB962C8B-B14F-4D97-AF65-F5344CB8AC3E}">
        <p14:creationId xmlns:p14="http://schemas.microsoft.com/office/powerpoint/2010/main" xmlns="" val="3254635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02ED24-4C9C-C244-855E-4F77BC298D11}"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6AD37-DF26-BA4B-8A61-53E5511EDD15}" type="slidenum">
              <a:rPr lang="en-US" smtClean="0"/>
              <a:pPr/>
              <a:t>‹#›</a:t>
            </a:fld>
            <a:endParaRPr lang="en-US"/>
          </a:p>
        </p:txBody>
      </p:sp>
    </p:spTree>
    <p:extLst>
      <p:ext uri="{BB962C8B-B14F-4D97-AF65-F5344CB8AC3E}">
        <p14:creationId xmlns:p14="http://schemas.microsoft.com/office/powerpoint/2010/main" xmlns="" val="2920573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02ED24-4C9C-C244-855E-4F77BC298D11}"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6AD37-DF26-BA4B-8A61-53E5511EDD15}" type="slidenum">
              <a:rPr lang="en-US" smtClean="0"/>
              <a:pPr/>
              <a:t>‹#›</a:t>
            </a:fld>
            <a:endParaRPr lang="en-US"/>
          </a:p>
        </p:txBody>
      </p:sp>
    </p:spTree>
    <p:extLst>
      <p:ext uri="{BB962C8B-B14F-4D97-AF65-F5344CB8AC3E}">
        <p14:creationId xmlns:p14="http://schemas.microsoft.com/office/powerpoint/2010/main" xmlns="" val="596203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02ED24-4C9C-C244-855E-4F77BC298D11}" type="datetimeFigureOut">
              <a:rPr lang="en-US" smtClean="0"/>
              <a:pPr/>
              <a:t>4/9/2013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76AD37-DF26-BA4B-8A61-53E5511EDD15}" type="slidenum">
              <a:rPr lang="en-US" smtClean="0"/>
              <a:pPr/>
              <a:t>‹#›</a:t>
            </a:fld>
            <a:endParaRPr lang="en-US"/>
          </a:p>
        </p:txBody>
      </p:sp>
    </p:spTree>
    <p:extLst>
      <p:ext uri="{BB962C8B-B14F-4D97-AF65-F5344CB8AC3E}">
        <p14:creationId xmlns:p14="http://schemas.microsoft.com/office/powerpoint/2010/main" xmlns="" val="1135946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02ED24-4C9C-C244-855E-4F77BC298D11}" type="datetimeFigureOut">
              <a:rPr lang="en-US" smtClean="0"/>
              <a:pPr/>
              <a:t>4/9/2013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76AD37-DF26-BA4B-8A61-53E5511EDD15}" type="slidenum">
              <a:rPr lang="en-US" smtClean="0"/>
              <a:pPr/>
              <a:t>‹#›</a:t>
            </a:fld>
            <a:endParaRPr lang="en-US"/>
          </a:p>
        </p:txBody>
      </p:sp>
    </p:spTree>
    <p:extLst>
      <p:ext uri="{BB962C8B-B14F-4D97-AF65-F5344CB8AC3E}">
        <p14:creationId xmlns:p14="http://schemas.microsoft.com/office/powerpoint/2010/main" xmlns="" val="3773664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02ED24-4C9C-C244-855E-4F77BC298D11}" type="datetimeFigureOut">
              <a:rPr lang="en-US" smtClean="0"/>
              <a:pPr/>
              <a:t>4/9/2013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76AD37-DF26-BA4B-8A61-53E5511EDD15}" type="slidenum">
              <a:rPr lang="en-US" smtClean="0"/>
              <a:pPr/>
              <a:t>‹#›</a:t>
            </a:fld>
            <a:endParaRPr lang="en-US"/>
          </a:p>
        </p:txBody>
      </p:sp>
    </p:spTree>
    <p:extLst>
      <p:ext uri="{BB962C8B-B14F-4D97-AF65-F5344CB8AC3E}">
        <p14:creationId xmlns:p14="http://schemas.microsoft.com/office/powerpoint/2010/main" xmlns="" val="418588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02ED24-4C9C-C244-855E-4F77BC298D11}" type="datetimeFigureOut">
              <a:rPr lang="en-US" smtClean="0"/>
              <a:pPr/>
              <a:t>4/9/2013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76AD37-DF26-BA4B-8A61-53E5511EDD15}" type="slidenum">
              <a:rPr lang="en-US" smtClean="0"/>
              <a:pPr/>
              <a:t>‹#›</a:t>
            </a:fld>
            <a:endParaRPr lang="en-US"/>
          </a:p>
        </p:txBody>
      </p:sp>
    </p:spTree>
    <p:extLst>
      <p:ext uri="{BB962C8B-B14F-4D97-AF65-F5344CB8AC3E}">
        <p14:creationId xmlns:p14="http://schemas.microsoft.com/office/powerpoint/2010/main" xmlns="" val="3193816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02ED24-4C9C-C244-855E-4F77BC298D11}" type="datetimeFigureOut">
              <a:rPr lang="en-US" smtClean="0"/>
              <a:pPr/>
              <a:t>4/9/2013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76AD37-DF26-BA4B-8A61-53E5511EDD15}" type="slidenum">
              <a:rPr lang="en-US" smtClean="0"/>
              <a:pPr/>
              <a:t>‹#›</a:t>
            </a:fld>
            <a:endParaRPr lang="en-US"/>
          </a:p>
        </p:txBody>
      </p:sp>
    </p:spTree>
    <p:extLst>
      <p:ext uri="{BB962C8B-B14F-4D97-AF65-F5344CB8AC3E}">
        <p14:creationId xmlns:p14="http://schemas.microsoft.com/office/powerpoint/2010/main" xmlns="" val="392712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02ED24-4C9C-C244-855E-4F77BC298D11}" type="datetimeFigureOut">
              <a:rPr lang="en-US" smtClean="0"/>
              <a:pPr/>
              <a:t>4/9/2013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76AD37-DF26-BA4B-8A61-53E5511EDD15}" type="slidenum">
              <a:rPr lang="en-US" smtClean="0"/>
              <a:pPr/>
              <a:t>‹#›</a:t>
            </a:fld>
            <a:endParaRPr lang="en-US"/>
          </a:p>
        </p:txBody>
      </p:sp>
    </p:spTree>
    <p:extLst>
      <p:ext uri="{BB962C8B-B14F-4D97-AF65-F5344CB8AC3E}">
        <p14:creationId xmlns:p14="http://schemas.microsoft.com/office/powerpoint/2010/main" xmlns="" val="555179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02ED24-4C9C-C244-855E-4F77BC298D11}"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6AD37-DF26-BA4B-8A61-53E5511EDD15}" type="slidenum">
              <a:rPr lang="en-US" smtClean="0"/>
              <a:pPr/>
              <a:t>‹#›</a:t>
            </a:fld>
            <a:endParaRPr lang="en-US"/>
          </a:p>
        </p:txBody>
      </p:sp>
    </p:spTree>
    <p:extLst>
      <p:ext uri="{BB962C8B-B14F-4D97-AF65-F5344CB8AC3E}">
        <p14:creationId xmlns:p14="http://schemas.microsoft.com/office/powerpoint/2010/main" xmlns="" val="4125768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02ED24-4C9C-C244-855E-4F77BC298D11}"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6AD37-DF26-BA4B-8A61-53E5511EDD15}" type="slidenum">
              <a:rPr lang="en-US" smtClean="0"/>
              <a:pPr/>
              <a:t>‹#›</a:t>
            </a:fld>
            <a:endParaRPr lang="en-US"/>
          </a:p>
        </p:txBody>
      </p:sp>
    </p:spTree>
    <p:extLst>
      <p:ext uri="{BB962C8B-B14F-4D97-AF65-F5344CB8AC3E}">
        <p14:creationId xmlns:p14="http://schemas.microsoft.com/office/powerpoint/2010/main" xmlns="" val="2405272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5225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02ED24-4C9C-C244-855E-4F77BC298D11}" type="datetimeFigureOut">
              <a:rPr lang="en-US" smtClean="0"/>
              <a:pPr/>
              <a:t>4/9/2013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76AD37-DF26-BA4B-8A61-53E5511EDD15}" type="slidenum">
              <a:rPr lang="en-US" smtClean="0"/>
              <a:pPr/>
              <a:t>‹#›</a:t>
            </a:fld>
            <a:endParaRPr lang="en-US"/>
          </a:p>
        </p:txBody>
      </p:sp>
    </p:spTree>
    <p:extLst>
      <p:ext uri="{BB962C8B-B14F-4D97-AF65-F5344CB8AC3E}">
        <p14:creationId xmlns:p14="http://schemas.microsoft.com/office/powerpoint/2010/main" xmlns="" val="10825895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65082" y="1493520"/>
            <a:ext cx="5240537" cy="2000548"/>
          </a:xfrm>
          <a:prstGeom prst="rect">
            <a:avLst/>
          </a:prstGeom>
          <a:noFill/>
        </p:spPr>
        <p:txBody>
          <a:bodyPr wrap="none" rtlCol="0">
            <a:spAutoFit/>
          </a:bodyPr>
          <a:lstStyle/>
          <a:p>
            <a:r>
              <a:rPr lang="en-US" sz="2800" b="1" dirty="0" smtClean="0">
                <a:solidFill>
                  <a:schemeClr val="bg1"/>
                </a:solidFill>
                <a:latin typeface="YaleAdmin-Italic"/>
              </a:rPr>
              <a:t>Disruptive Library Landscape</a:t>
            </a:r>
            <a:endParaRPr lang="en-US" sz="2800" dirty="0" smtClean="0">
              <a:solidFill>
                <a:schemeClr val="bg1"/>
              </a:solidFill>
              <a:latin typeface="YaleAdmin-Italic"/>
            </a:endParaRPr>
          </a:p>
          <a:p>
            <a:pPr algn="ctr"/>
            <a:endParaRPr lang="en-US" sz="1400" dirty="0">
              <a:solidFill>
                <a:schemeClr val="bg1"/>
              </a:solidFill>
              <a:latin typeface="YaleAdmin-Italic"/>
              <a:cs typeface="YaleDesign-Roman"/>
            </a:endParaRPr>
          </a:p>
          <a:p>
            <a:pPr algn="ctr"/>
            <a:r>
              <a:rPr lang="en-US" spc="100" dirty="0" smtClean="0">
                <a:solidFill>
                  <a:schemeClr val="bg1"/>
                </a:solidFill>
                <a:latin typeface="YaleAdmin-Italic"/>
                <a:cs typeface="YaleAdmin-WebSmallCap"/>
              </a:rPr>
              <a:t>April 12, 2013</a:t>
            </a:r>
            <a:endParaRPr lang="en-US" spc="100" dirty="0" smtClean="0">
              <a:solidFill>
                <a:schemeClr val="bg1"/>
              </a:solidFill>
              <a:latin typeface="YaleAdmin-Italic"/>
              <a:cs typeface="YaleAdmin-WebSmallCap"/>
            </a:endParaRPr>
          </a:p>
          <a:p>
            <a:pPr algn="ctr"/>
            <a:endParaRPr lang="en-US" sz="2800" spc="100" dirty="0">
              <a:solidFill>
                <a:schemeClr val="bg1"/>
              </a:solidFill>
              <a:latin typeface="YaleAdmin-Italic"/>
              <a:cs typeface="YaleDesign-WebSmallCap"/>
            </a:endParaRPr>
          </a:p>
          <a:p>
            <a:pPr algn="ctr"/>
            <a:r>
              <a:rPr lang="en-US" dirty="0" smtClean="0">
                <a:solidFill>
                  <a:schemeClr val="bg1"/>
                </a:solidFill>
                <a:latin typeface="YaleAdmin-Italic"/>
                <a:cs typeface="YaleAdmin-Roman"/>
              </a:rPr>
              <a:t>Susan Gibbons, </a:t>
            </a:r>
            <a:endParaRPr lang="en-US" dirty="0" smtClean="0">
              <a:solidFill>
                <a:schemeClr val="bg1"/>
              </a:solidFill>
              <a:latin typeface="YaleAdmin-Italic"/>
              <a:cs typeface="YaleAdmin-Roman"/>
            </a:endParaRPr>
          </a:p>
          <a:p>
            <a:pPr algn="ctr"/>
            <a:r>
              <a:rPr lang="en-US" dirty="0" smtClean="0">
                <a:solidFill>
                  <a:schemeClr val="bg1"/>
                </a:solidFill>
                <a:latin typeface="YaleAdmin-Italic"/>
                <a:cs typeface="YaleAdmin-Italic"/>
              </a:rPr>
              <a:t>Yale </a:t>
            </a:r>
            <a:r>
              <a:rPr lang="en-US" dirty="0" smtClean="0">
                <a:solidFill>
                  <a:schemeClr val="bg1"/>
                </a:solidFill>
                <a:latin typeface="YaleAdmin-Italic"/>
                <a:cs typeface="YaleAdmin-Italic"/>
              </a:rPr>
              <a:t>University </a:t>
            </a:r>
            <a:r>
              <a:rPr lang="en-US" dirty="0" smtClean="0">
                <a:solidFill>
                  <a:schemeClr val="bg1"/>
                </a:solidFill>
                <a:latin typeface="YaleAdmin-Italic"/>
                <a:cs typeface="YaleAdmin-Italic"/>
              </a:rPr>
              <a:t>Librarian</a:t>
            </a:r>
            <a:endParaRPr lang="en-US" dirty="0">
              <a:solidFill>
                <a:schemeClr val="bg1"/>
              </a:solidFill>
              <a:latin typeface="YaleAdmin-Italic"/>
              <a:cs typeface="YaleAdmin-Italic"/>
            </a:endParaRPr>
          </a:p>
        </p:txBody>
      </p:sp>
    </p:spTree>
    <p:extLst>
      <p:ext uri="{BB962C8B-B14F-4D97-AF65-F5344CB8AC3E}">
        <p14:creationId xmlns:p14="http://schemas.microsoft.com/office/powerpoint/2010/main" xmlns="" val="3922509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YaleAdmin-Italic"/>
              </a:rPr>
              <a:t>Disruptive Forces</a:t>
            </a:r>
            <a:endParaRPr lang="en-US" dirty="0">
              <a:solidFill>
                <a:schemeClr val="bg1"/>
              </a:solidFill>
              <a:latin typeface="YaleAdmin-Italic"/>
            </a:endParaRPr>
          </a:p>
        </p:txBody>
      </p:sp>
      <p:sp>
        <p:nvSpPr>
          <p:cNvPr id="3" name="Content Placeholder 2"/>
          <p:cNvSpPr>
            <a:spLocks noGrp="1"/>
          </p:cNvSpPr>
          <p:nvPr>
            <p:ph idx="1"/>
          </p:nvPr>
        </p:nvSpPr>
        <p:spPr/>
        <p:txBody>
          <a:bodyPr/>
          <a:lstStyle/>
          <a:p>
            <a:r>
              <a:rPr lang="en-US" dirty="0" smtClean="0">
                <a:solidFill>
                  <a:schemeClr val="bg1"/>
                </a:solidFill>
                <a:latin typeface="YaleDesign-Roman"/>
              </a:rPr>
              <a:t>Return on Investment (ROI)</a:t>
            </a:r>
          </a:p>
          <a:p>
            <a:r>
              <a:rPr lang="en-US" dirty="0" smtClean="0">
                <a:solidFill>
                  <a:schemeClr val="bg1"/>
                </a:solidFill>
                <a:latin typeface="YaleDesign-Roman"/>
              </a:rPr>
              <a:t>Legal Challenges</a:t>
            </a:r>
          </a:p>
          <a:p>
            <a:r>
              <a:rPr lang="en-US" dirty="0" smtClean="0">
                <a:solidFill>
                  <a:schemeClr val="bg1"/>
                </a:solidFill>
                <a:latin typeface="YaleDesign-Roman"/>
              </a:rPr>
              <a:t>MOOCs</a:t>
            </a:r>
          </a:p>
          <a:p>
            <a:r>
              <a:rPr lang="en-US" dirty="0" smtClean="0">
                <a:solidFill>
                  <a:schemeClr val="bg1"/>
                </a:solidFill>
                <a:latin typeface="YaleDesign-Roman"/>
              </a:rPr>
              <a:t>Digital Preservation</a:t>
            </a:r>
            <a:endParaRPr lang="en-US" dirty="0" smtClean="0">
              <a:solidFill>
                <a:schemeClr val="bg1"/>
              </a:solidFill>
              <a:latin typeface="YaleDesign-Roman"/>
            </a:endParaRPr>
          </a:p>
          <a:p>
            <a:endParaRPr lang="en-US"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How do Presidents/Provosts Think about Libraries?</a:t>
            </a:r>
            <a:endParaRPr lang="en-US" dirty="0">
              <a:solidFill>
                <a:schemeClr val="bg1"/>
              </a:solidFill>
            </a:endParaRPr>
          </a:p>
        </p:txBody>
      </p:sp>
      <p:sp>
        <p:nvSpPr>
          <p:cNvPr id="3" name="Content Placeholder 2"/>
          <p:cNvSpPr>
            <a:spLocks noGrp="1"/>
          </p:cNvSpPr>
          <p:nvPr>
            <p:ph idx="1"/>
          </p:nvPr>
        </p:nvSpPr>
        <p:spPr>
          <a:xfrm>
            <a:off x="457200" y="1600200"/>
            <a:ext cx="4653280" cy="4525963"/>
          </a:xfrm>
        </p:spPr>
        <p:txBody>
          <a:bodyPr>
            <a:normAutofit/>
          </a:bodyPr>
          <a:lstStyle/>
          <a:p>
            <a:r>
              <a:rPr lang="en-US" sz="2800" dirty="0" smtClean="0">
                <a:solidFill>
                  <a:schemeClr val="bg1"/>
                </a:solidFill>
              </a:rPr>
              <a:t>Education Advisory Board’s </a:t>
            </a:r>
            <a:r>
              <a:rPr lang="en-US" sz="2800" i="1" dirty="0" smtClean="0">
                <a:solidFill>
                  <a:schemeClr val="bg1"/>
                </a:solidFill>
              </a:rPr>
              <a:t>Redefining the Academic Library: Managing the Migration to Digital Information Services.  </a:t>
            </a:r>
            <a:r>
              <a:rPr lang="en-US" sz="2800" dirty="0" smtClean="0">
                <a:solidFill>
                  <a:schemeClr val="bg1"/>
                </a:solidFill>
              </a:rPr>
              <a:t>2011.</a:t>
            </a:r>
          </a:p>
        </p:txBody>
      </p:sp>
      <p:pic>
        <p:nvPicPr>
          <p:cNvPr id="4" name="Picture 3" descr="page1.jpg"/>
          <p:cNvPicPr>
            <a:picLocks noChangeAspect="1"/>
          </p:cNvPicPr>
          <p:nvPr/>
        </p:nvPicPr>
        <p:blipFill>
          <a:blip r:embed="rId2"/>
          <a:stretch>
            <a:fillRect/>
          </a:stretch>
        </p:blipFill>
        <p:spPr>
          <a:xfrm>
            <a:off x="5454188" y="1417638"/>
            <a:ext cx="3689812" cy="48463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without.jpg"/>
          <p:cNvPicPr>
            <a:picLocks noGrp="1" noChangeAspect="1"/>
          </p:cNvPicPr>
          <p:nvPr>
            <p:ph idx="1"/>
          </p:nvPr>
        </p:nvPicPr>
        <p:blipFill>
          <a:blip r:embed="rId2"/>
          <a:stretch>
            <a:fillRect/>
          </a:stretch>
        </p:blipFill>
        <p:spPr>
          <a:xfrm>
            <a:off x="457200" y="274638"/>
            <a:ext cx="8271426" cy="6390322"/>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end.jpg"/>
          <p:cNvPicPr>
            <a:picLocks noGrp="1" noChangeAspect="1"/>
          </p:cNvPicPr>
          <p:nvPr>
            <p:ph idx="1"/>
          </p:nvPr>
        </p:nvPicPr>
        <p:blipFill>
          <a:blip r:embed="rId2"/>
          <a:stretch>
            <a:fillRect/>
          </a:stretch>
        </p:blipFill>
        <p:spPr>
          <a:xfrm>
            <a:off x="457200" y="274638"/>
            <a:ext cx="8382000" cy="6479523"/>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YaleAdmin-Italic"/>
              </a:rPr>
              <a:t>Return on Investment Metrics</a:t>
            </a:r>
            <a:endParaRPr lang="en-US" dirty="0">
              <a:solidFill>
                <a:schemeClr val="bg1"/>
              </a:solidFill>
              <a:latin typeface="YaleAdmin-Italic"/>
            </a:endParaRPr>
          </a:p>
        </p:txBody>
      </p:sp>
      <p:sp>
        <p:nvSpPr>
          <p:cNvPr id="3" name="Content Placeholder 2"/>
          <p:cNvSpPr>
            <a:spLocks noGrp="1"/>
          </p:cNvSpPr>
          <p:nvPr>
            <p:ph idx="1"/>
          </p:nvPr>
        </p:nvSpPr>
        <p:spPr/>
        <p:txBody>
          <a:bodyPr>
            <a:normAutofit/>
          </a:bodyPr>
          <a:lstStyle/>
          <a:p>
            <a:r>
              <a:rPr lang="en-US" sz="3600" dirty="0" smtClean="0">
                <a:solidFill>
                  <a:schemeClr val="bg1"/>
                </a:solidFill>
                <a:latin typeface="YaleDesign-Roman"/>
              </a:rPr>
              <a:t>Size of collection</a:t>
            </a:r>
            <a:endParaRPr lang="en-US" sz="3600" dirty="0">
              <a:solidFill>
                <a:schemeClr val="bg1"/>
              </a:solidFill>
              <a:latin typeface="YaleDesign-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jit.jpg"/>
          <p:cNvPicPr>
            <a:picLocks noGrp="1" noChangeAspect="1"/>
          </p:cNvPicPr>
          <p:nvPr>
            <p:ph idx="1"/>
          </p:nvPr>
        </p:nvPicPr>
        <p:blipFill>
          <a:blip r:embed="rId2"/>
          <a:stretch>
            <a:fillRect/>
          </a:stretch>
        </p:blipFill>
        <p:spPr>
          <a:xfrm>
            <a:off x="457200" y="274638"/>
            <a:ext cx="8392160" cy="648485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ize2.jpg"/>
          <p:cNvPicPr>
            <a:picLocks noGrp="1" noChangeAspect="1"/>
          </p:cNvPicPr>
          <p:nvPr>
            <p:ph idx="1"/>
          </p:nvPr>
        </p:nvPicPr>
        <p:blipFill>
          <a:blip r:embed="rId2"/>
          <a:stretch>
            <a:fillRect/>
          </a:stretch>
        </p:blipFill>
        <p:spPr>
          <a:xfrm>
            <a:off x="457200" y="274638"/>
            <a:ext cx="8229600" cy="6359236"/>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liability.jpg"/>
          <p:cNvPicPr>
            <a:picLocks noGrp="1" noChangeAspect="1"/>
          </p:cNvPicPr>
          <p:nvPr>
            <p:ph idx="1"/>
          </p:nvPr>
        </p:nvPicPr>
        <p:blipFill>
          <a:blip r:embed="rId2"/>
          <a:stretch>
            <a:fillRect/>
          </a:stretch>
        </p:blipFill>
        <p:spPr>
          <a:xfrm>
            <a:off x="457200" y="274639"/>
            <a:ext cx="8229600" cy="635541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latin typeface="YaleDesign-Roman"/>
              </a:rPr>
              <a:t>Cooperative Collection Development</a:t>
            </a:r>
            <a:endParaRPr lang="en-US" dirty="0">
              <a:solidFill>
                <a:schemeClr val="bg1"/>
              </a:solidFill>
              <a:latin typeface="YaleDesign-Roman"/>
            </a:endParaRPr>
          </a:p>
        </p:txBody>
      </p:sp>
      <p:sp>
        <p:nvSpPr>
          <p:cNvPr id="3" name="Content Placeholder 2"/>
          <p:cNvSpPr>
            <a:spLocks noGrp="1"/>
          </p:cNvSpPr>
          <p:nvPr>
            <p:ph idx="1"/>
          </p:nvPr>
        </p:nvSpPr>
        <p:spPr/>
        <p:txBody>
          <a:bodyPr/>
          <a:lstStyle/>
          <a:p>
            <a:r>
              <a:rPr lang="en-US" dirty="0" smtClean="0">
                <a:solidFill>
                  <a:schemeClr val="bg1"/>
                </a:solidFill>
                <a:latin typeface="YaleDesign-Roman"/>
              </a:rPr>
              <a:t>Delivery mechanisms of collections &amp; expertise</a:t>
            </a:r>
          </a:p>
          <a:p>
            <a:r>
              <a:rPr lang="en-US" dirty="0" smtClean="0">
                <a:solidFill>
                  <a:schemeClr val="bg1"/>
                </a:solidFill>
                <a:latin typeface="YaleDesign-Roman"/>
              </a:rPr>
              <a:t>Robust, real-time collection analysis tools</a:t>
            </a:r>
          </a:p>
          <a:p>
            <a:r>
              <a:rPr lang="en-US" dirty="0" smtClean="0">
                <a:solidFill>
                  <a:schemeClr val="bg1"/>
                </a:solidFill>
                <a:latin typeface="YaleDesign-Roman"/>
              </a:rPr>
              <a:t>Trust beyond a handshake</a:t>
            </a:r>
          </a:p>
          <a:p>
            <a:r>
              <a:rPr lang="en-US" dirty="0" smtClean="0">
                <a:solidFill>
                  <a:schemeClr val="bg1"/>
                </a:solidFill>
                <a:latin typeface="YaleDesign-Roman"/>
              </a:rPr>
              <a:t>Response of scholars</a:t>
            </a:r>
          </a:p>
          <a:p>
            <a:endParaRPr lang="en-US" dirty="0" smtClean="0">
              <a:solidFill>
                <a:schemeClr val="bg1"/>
              </a:solidFill>
              <a:latin typeface="YaleDesign-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YaleDesign-Roman"/>
              </a:rPr>
              <a:t>Return on Investment Metrics</a:t>
            </a:r>
            <a:endParaRPr lang="en-US" dirty="0">
              <a:solidFill>
                <a:schemeClr val="bg1"/>
              </a:solidFill>
              <a:latin typeface="YaleDesign-Roman"/>
            </a:endParaRPr>
          </a:p>
        </p:txBody>
      </p:sp>
      <p:sp>
        <p:nvSpPr>
          <p:cNvPr id="3" name="Content Placeholder 2"/>
          <p:cNvSpPr>
            <a:spLocks noGrp="1"/>
          </p:cNvSpPr>
          <p:nvPr>
            <p:ph idx="1"/>
          </p:nvPr>
        </p:nvSpPr>
        <p:spPr/>
        <p:txBody>
          <a:bodyPr>
            <a:normAutofit/>
          </a:bodyPr>
          <a:lstStyle/>
          <a:p>
            <a:r>
              <a:rPr lang="en-US" sz="3600" dirty="0" smtClean="0">
                <a:solidFill>
                  <a:schemeClr val="bg1"/>
                </a:solidFill>
                <a:latin typeface="YaleDesign-Roman"/>
              </a:rPr>
              <a:t>Size of collection</a:t>
            </a:r>
          </a:p>
          <a:p>
            <a:r>
              <a:rPr lang="en-US" sz="3600" dirty="0" smtClean="0">
                <a:solidFill>
                  <a:schemeClr val="bg1"/>
                </a:solidFill>
                <a:latin typeface="YaleDesign-Roman"/>
              </a:rPr>
              <a:t>Circulation</a:t>
            </a:r>
            <a:endParaRPr lang="en-US" sz="3600" dirty="0">
              <a:solidFill>
                <a:schemeClr val="bg1"/>
              </a:solidFill>
              <a:latin typeface="YaleDesign-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irc.jpg"/>
          <p:cNvPicPr>
            <a:picLocks noGrp="1" noChangeAspect="1"/>
          </p:cNvPicPr>
          <p:nvPr>
            <p:ph idx="1"/>
          </p:nvPr>
        </p:nvPicPr>
        <p:blipFill>
          <a:blip r:embed="rId2"/>
          <a:stretch>
            <a:fillRect/>
          </a:stretch>
        </p:blipFill>
        <p:spPr>
          <a:xfrm>
            <a:off x="280807" y="274638"/>
            <a:ext cx="8405993" cy="6491632"/>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YaleDesign-Roman"/>
              </a:rPr>
              <a:t>Patron-Driven Acquisitions</a:t>
            </a:r>
            <a:endParaRPr lang="en-US" dirty="0">
              <a:solidFill>
                <a:schemeClr val="bg1"/>
              </a:solidFill>
              <a:latin typeface="YaleDesign-Roman"/>
            </a:endParaRPr>
          </a:p>
        </p:txBody>
      </p:sp>
      <p:sp>
        <p:nvSpPr>
          <p:cNvPr id="3" name="Content Placeholder 2"/>
          <p:cNvSpPr>
            <a:spLocks noGrp="1"/>
          </p:cNvSpPr>
          <p:nvPr>
            <p:ph idx="1"/>
          </p:nvPr>
        </p:nvSpPr>
        <p:spPr/>
        <p:txBody>
          <a:bodyPr>
            <a:normAutofit/>
          </a:bodyPr>
          <a:lstStyle/>
          <a:p>
            <a:r>
              <a:rPr lang="en-US" sz="3600" dirty="0" smtClean="0">
                <a:solidFill>
                  <a:schemeClr val="bg1"/>
                </a:solidFill>
                <a:latin typeface="YaleDesign-Roman"/>
              </a:rPr>
              <a:t>Discovery mechanisms for what’s available</a:t>
            </a:r>
          </a:p>
          <a:p>
            <a:r>
              <a:rPr lang="en-US" sz="3600" dirty="0" smtClean="0">
                <a:solidFill>
                  <a:schemeClr val="bg1"/>
                </a:solidFill>
                <a:latin typeface="YaleDesign-Roman"/>
              </a:rPr>
              <a:t>Buy or Borrow?</a:t>
            </a:r>
          </a:p>
          <a:p>
            <a:r>
              <a:rPr lang="en-US" sz="3600" dirty="0" smtClean="0">
                <a:solidFill>
                  <a:schemeClr val="bg1"/>
                </a:solidFill>
                <a:latin typeface="YaleDesign-Roman"/>
              </a:rPr>
              <a:t>Response time</a:t>
            </a:r>
          </a:p>
          <a:p>
            <a:pPr lvl="1"/>
            <a:r>
              <a:rPr lang="en-US" sz="3200" dirty="0" smtClean="0">
                <a:solidFill>
                  <a:schemeClr val="bg1"/>
                </a:solidFill>
                <a:latin typeface="YaleDesign-Roman"/>
              </a:rPr>
              <a:t>Print on </a:t>
            </a:r>
            <a:r>
              <a:rPr lang="en-US" sz="3200" dirty="0" smtClean="0">
                <a:solidFill>
                  <a:schemeClr val="bg1"/>
                </a:solidFill>
                <a:latin typeface="YaleDesign-Roman"/>
              </a:rPr>
              <a:t>demand- Espresso Machines</a:t>
            </a:r>
            <a:endParaRPr lang="en-US" sz="3200" dirty="0" smtClean="0">
              <a:solidFill>
                <a:schemeClr val="bg1"/>
              </a:solidFill>
              <a:latin typeface="YaleDesign-Roman"/>
            </a:endParaRPr>
          </a:p>
          <a:p>
            <a:r>
              <a:rPr lang="en-US" sz="3600" dirty="0" smtClean="0">
                <a:solidFill>
                  <a:schemeClr val="bg1"/>
                </a:solidFill>
                <a:latin typeface="YaleDesign-Roman"/>
              </a:rPr>
              <a:t>Long-term impact on collections</a:t>
            </a:r>
            <a:endParaRPr lang="en-US" sz="3600" dirty="0">
              <a:solidFill>
                <a:schemeClr val="bg1"/>
              </a:solidFill>
              <a:latin typeface="YaleDesign-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p:cNvPicPr>
          <p:nvPr>
            <p:ph idx="1"/>
          </p:nvPr>
        </p:nvPicPr>
        <p:blipFill>
          <a:blip r:embed="rId2"/>
          <a:stretch>
            <a:fillRect/>
          </a:stretch>
        </p:blipFill>
        <p:spPr>
          <a:xfrm>
            <a:off x="457200" y="274638"/>
            <a:ext cx="8229600" cy="604488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ayperview.jpg"/>
          <p:cNvPicPr>
            <a:picLocks noGrp="1" noChangeAspect="1"/>
          </p:cNvPicPr>
          <p:nvPr>
            <p:ph idx="1"/>
          </p:nvPr>
        </p:nvPicPr>
        <p:blipFill>
          <a:blip r:embed="rId2"/>
          <a:stretch>
            <a:fillRect/>
          </a:stretch>
        </p:blipFill>
        <p:spPr>
          <a:xfrm>
            <a:off x="457200" y="274638"/>
            <a:ext cx="8229600" cy="6359236"/>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ize.jpg"/>
          <p:cNvPicPr>
            <a:picLocks noGrp="1" noChangeAspect="1"/>
          </p:cNvPicPr>
          <p:nvPr>
            <p:ph idx="1"/>
          </p:nvPr>
        </p:nvPicPr>
        <p:blipFill>
          <a:blip r:embed="rId2"/>
          <a:stretch>
            <a:fillRect/>
          </a:stretch>
        </p:blipFill>
        <p:spPr>
          <a:xfrm>
            <a:off x="457200" y="274638"/>
            <a:ext cx="8173612" cy="6318433"/>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University of Rochester</a:t>
            </a:r>
            <a:endParaRPr lang="en-US" dirty="0">
              <a:solidFill>
                <a:schemeClr val="bg1"/>
              </a:solidFill>
            </a:endParaRPr>
          </a:p>
        </p:txBody>
      </p:sp>
      <p:pic>
        <p:nvPicPr>
          <p:cNvPr id="4" name="Content Placeholder 3" descr="Picture2.jpg"/>
          <p:cNvPicPr>
            <a:picLocks noGrp="1" noChangeAspect="1"/>
          </p:cNvPicPr>
          <p:nvPr>
            <p:ph idx="1"/>
          </p:nvPr>
        </p:nvPicPr>
        <p:blipFill>
          <a:blip r:embed="rId2"/>
          <a:stretch>
            <a:fillRect/>
          </a:stretch>
        </p:blipFill>
        <p:spPr>
          <a:xfrm>
            <a:off x="0" y="0"/>
            <a:ext cx="9144000" cy="6858000"/>
          </a:xfrm>
        </p:spPr>
      </p:pic>
      <p:sp>
        <p:nvSpPr>
          <p:cNvPr id="5" name="TextBox 4"/>
          <p:cNvSpPr txBox="1"/>
          <p:nvPr/>
        </p:nvSpPr>
        <p:spPr>
          <a:xfrm>
            <a:off x="202274" y="909806"/>
            <a:ext cx="8667406" cy="1107996"/>
          </a:xfrm>
          <a:prstGeom prst="rect">
            <a:avLst/>
          </a:prstGeom>
          <a:noFill/>
        </p:spPr>
        <p:txBody>
          <a:bodyPr wrap="square" rtlCol="0">
            <a:spAutoFit/>
          </a:bodyPr>
          <a:lstStyle/>
          <a:p>
            <a:r>
              <a:rPr lang="en-US" sz="3600" dirty="0" smtClean="0"/>
              <a:t>“Rochester Method”: </a:t>
            </a:r>
            <a:r>
              <a:rPr lang="en-US" sz="3000" dirty="0" smtClean="0"/>
              <a:t>Adopting methods from anthropology &amp; ethnography to study library users</a:t>
            </a:r>
            <a:endParaRPr lang="en-US" sz="3000" dirty="0"/>
          </a:p>
        </p:txBody>
      </p:sp>
      <p:sp>
        <p:nvSpPr>
          <p:cNvPr id="7" name="Content Placeholder 2"/>
          <p:cNvSpPr txBox="1">
            <a:spLocks/>
          </p:cNvSpPr>
          <p:nvPr/>
        </p:nvSpPr>
        <p:spPr>
          <a:xfrm>
            <a:off x="457200" y="2438400"/>
            <a:ext cx="8229600" cy="3789363"/>
          </a:xfrm>
          <a:prstGeom prst="rect">
            <a:avLst/>
          </a:prstGeom>
        </p:spPr>
        <p:txBody>
          <a:bodyPr vert="horz" lIns="91440" tIns="45720" rIns="91440" bIns="45720" rtlCol="0">
            <a:normAutofit fontScale="92500" lnSpcReduction="10000"/>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smtClean="0">
                <a:ln>
                  <a:noFill/>
                </a:ln>
                <a:effectLst/>
                <a:uLnTx/>
                <a:uFillTx/>
                <a:latin typeface="+mn-lt"/>
                <a:ea typeface="+mn-ea"/>
                <a:cs typeface="+mn-cs"/>
              </a:rPr>
              <a:t>What are the barriers to dissertation completion?</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smtClean="0">
                <a:ln>
                  <a:noFill/>
                </a:ln>
                <a:effectLst/>
                <a:uLnTx/>
                <a:uFillTx/>
                <a:latin typeface="+mn-lt"/>
                <a:ea typeface="+mn-ea"/>
                <a:cs typeface="+mn-cs"/>
              </a:rPr>
              <a:t>What steps do undergraduate take in completing a research paper?</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smtClean="0">
                <a:ln>
                  <a:noFill/>
                </a:ln>
                <a:effectLst/>
                <a:uLnTx/>
                <a:uFillTx/>
                <a:latin typeface="+mn-lt"/>
                <a:ea typeface="+mn-ea"/>
                <a:cs typeface="+mn-cs"/>
              </a:rPr>
              <a:t>Why are the faculty not using the </a:t>
            </a:r>
            <a:r>
              <a:rPr lang="en-US" sz="3200" dirty="0" smtClean="0"/>
              <a:t>institutional repository</a:t>
            </a:r>
            <a:r>
              <a:rPr kumimoji="0" lang="en-US" sz="3200" b="0" i="0" u="none" strike="noStrike" kern="1200" cap="none" spc="0" normalizeH="0" baseline="0" noProof="0" dirty="0" smtClean="0">
                <a:ln>
                  <a:noFill/>
                </a:ln>
                <a:effectLst/>
                <a:uLnTx/>
                <a:uFillTx/>
                <a:latin typeface="+mn-lt"/>
                <a:ea typeface="+mn-ea"/>
                <a:cs typeface="+mn-cs"/>
              </a:rPr>
              <a:t>?</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smtClean="0">
                <a:ln>
                  <a:noFill/>
                </a:ln>
                <a:effectLst/>
                <a:uLnTx/>
                <a:uFillTx/>
                <a:latin typeface="+mn-lt"/>
                <a:ea typeface="+mn-ea"/>
                <a:cs typeface="+mn-cs"/>
              </a:rPr>
              <a:t>Why do students continue to use the physical science library facility when so much of the science literature is now available online?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effectLst/>
              <a:uLnTx/>
              <a:uFillTx/>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YaleDesign-Roman"/>
              </a:rPr>
              <a:t>Legal Challenges</a:t>
            </a:r>
            <a:endParaRPr lang="en-US" dirty="0">
              <a:solidFill>
                <a:schemeClr val="bg1"/>
              </a:solidFill>
              <a:latin typeface="YaleDesign-Roman"/>
            </a:endParaRPr>
          </a:p>
        </p:txBody>
      </p:sp>
      <p:sp>
        <p:nvSpPr>
          <p:cNvPr id="3" name="Content Placeholder 2"/>
          <p:cNvSpPr>
            <a:spLocks noGrp="1"/>
          </p:cNvSpPr>
          <p:nvPr>
            <p:ph idx="1"/>
          </p:nvPr>
        </p:nvSpPr>
        <p:spPr/>
        <p:txBody>
          <a:bodyPr>
            <a:normAutofit/>
          </a:bodyPr>
          <a:lstStyle/>
          <a:p>
            <a:r>
              <a:rPr lang="en-US" dirty="0" smtClean="0">
                <a:solidFill>
                  <a:schemeClr val="bg1"/>
                </a:solidFill>
                <a:latin typeface="YaleDesign-Roman"/>
              </a:rPr>
              <a:t>Section 108- copyright exceptions for libraries and museums.  </a:t>
            </a:r>
          </a:p>
          <a:p>
            <a:r>
              <a:rPr lang="en-US" dirty="0" smtClean="0">
                <a:solidFill>
                  <a:schemeClr val="bg1"/>
                </a:solidFill>
                <a:latin typeface="YaleDesign-Roman"/>
              </a:rPr>
              <a:t>Georgia </a:t>
            </a:r>
            <a:r>
              <a:rPr lang="en-US" dirty="0" smtClean="0">
                <a:solidFill>
                  <a:schemeClr val="bg1"/>
                </a:solidFill>
                <a:latin typeface="YaleDesign-Roman"/>
              </a:rPr>
              <a:t>State University- electronic reserves.  “Reasonably priced, readily available license for digital excerpts</a:t>
            </a:r>
            <a:r>
              <a:rPr lang="en-US" dirty="0" smtClean="0">
                <a:solidFill>
                  <a:schemeClr val="bg1"/>
                </a:solidFill>
                <a:latin typeface="YaleDesign-Roman"/>
              </a:rPr>
              <a:t>”</a:t>
            </a:r>
          </a:p>
          <a:p>
            <a:endParaRPr lang="en-US" dirty="0" smtClean="0">
              <a:solidFill>
                <a:schemeClr val="bg1"/>
              </a:solidFill>
              <a:latin typeface="YaleDesign-Roman"/>
            </a:endParaRPr>
          </a:p>
        </p:txBody>
      </p:sp>
    </p:spTree>
    <p:extLst>
      <p:ext uri="{BB962C8B-B14F-4D97-AF65-F5344CB8AC3E}">
        <p14:creationId xmlns:p14="http://schemas.microsoft.com/office/powerpoint/2010/main" xmlns="" val="1178380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YaleDesign-Roman"/>
              </a:rPr>
              <a:t>MOOCs</a:t>
            </a:r>
            <a:endParaRPr lang="en-US" dirty="0">
              <a:solidFill>
                <a:schemeClr val="bg1"/>
              </a:solidFill>
              <a:latin typeface="YaleDesign-Roman"/>
            </a:endParaRPr>
          </a:p>
        </p:txBody>
      </p:sp>
      <p:pic>
        <p:nvPicPr>
          <p:cNvPr id="4" name="Content Placeholder 3" descr="edX - Home_Page_1.jpg"/>
          <p:cNvPicPr>
            <a:picLocks noGrp="1" noChangeAspect="1"/>
          </p:cNvPicPr>
          <p:nvPr>
            <p:ph idx="1"/>
          </p:nvPr>
        </p:nvPicPr>
        <p:blipFill>
          <a:blip r:embed="rId2"/>
          <a:srcRect t="3173" r="1695" b="88567"/>
          <a:stretch>
            <a:fillRect/>
          </a:stretch>
        </p:blipFill>
        <p:spPr>
          <a:xfrm>
            <a:off x="1025012" y="1209040"/>
            <a:ext cx="7661788" cy="833120"/>
          </a:xfrm>
        </p:spPr>
      </p:pic>
      <p:pic>
        <p:nvPicPr>
          <p:cNvPr id="1026" name="Picture 2"/>
          <p:cNvPicPr>
            <a:picLocks noChangeAspect="1" noChangeArrowheads="1"/>
          </p:cNvPicPr>
          <p:nvPr/>
        </p:nvPicPr>
        <p:blipFill>
          <a:blip r:embed="rId3"/>
          <a:srcRect/>
          <a:stretch>
            <a:fillRect/>
          </a:stretch>
        </p:blipFill>
        <p:spPr bwMode="auto">
          <a:xfrm>
            <a:off x="790575" y="2378710"/>
            <a:ext cx="7896225" cy="32385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normAutofit fontScale="90000"/>
          </a:bodyPr>
          <a:lstStyle/>
          <a:p>
            <a:pPr eaLnBrk="1" hangingPunct="1"/>
            <a:r>
              <a:rPr lang="en-US" dirty="0" smtClean="0">
                <a:solidFill>
                  <a:schemeClr val="bg1"/>
                </a:solidFill>
                <a:ea typeface="ＭＳ Ｐゴシック" pitchFamily="34" charset="-128"/>
              </a:rPr>
              <a:t>LOCKSS and Portico Coverage</a:t>
            </a:r>
            <a:br>
              <a:rPr lang="en-US" dirty="0" smtClean="0">
                <a:solidFill>
                  <a:schemeClr val="bg1"/>
                </a:solidFill>
                <a:ea typeface="ＭＳ Ｐゴシック" pitchFamily="34" charset="-128"/>
              </a:rPr>
            </a:br>
            <a:r>
              <a:rPr lang="en-US" dirty="0" smtClean="0">
                <a:solidFill>
                  <a:schemeClr val="bg1"/>
                </a:solidFill>
                <a:ea typeface="ＭＳ Ｐゴシック" pitchFamily="34" charset="-128"/>
              </a:rPr>
              <a:t>Cornell data</a:t>
            </a:r>
          </a:p>
        </p:txBody>
      </p:sp>
      <p:sp>
        <p:nvSpPr>
          <p:cNvPr id="40962" name="Content Placeholder 2"/>
          <p:cNvSpPr>
            <a:spLocks noGrp="1"/>
          </p:cNvSpPr>
          <p:nvPr>
            <p:ph idx="1"/>
          </p:nvPr>
        </p:nvSpPr>
        <p:spPr/>
        <p:txBody>
          <a:bodyPr/>
          <a:lstStyle/>
          <a:p>
            <a:pPr eaLnBrk="1" hangingPunct="1"/>
            <a:r>
              <a:rPr lang="en-US" sz="2400" dirty="0" smtClean="0">
                <a:solidFill>
                  <a:schemeClr val="bg1"/>
                </a:solidFill>
                <a:ea typeface="ＭＳ Ｐゴシック" pitchFamily="34" charset="-128"/>
              </a:rPr>
              <a:t>LOCKSS only:		3.9%</a:t>
            </a:r>
          </a:p>
          <a:p>
            <a:pPr eaLnBrk="1" hangingPunct="1"/>
            <a:endParaRPr lang="en-US" sz="2400" dirty="0" smtClean="0">
              <a:solidFill>
                <a:schemeClr val="bg1"/>
              </a:solidFill>
              <a:ea typeface="ＭＳ Ｐゴシック" pitchFamily="34" charset="-128"/>
            </a:endParaRPr>
          </a:p>
          <a:p>
            <a:pPr eaLnBrk="1" hangingPunct="1"/>
            <a:r>
              <a:rPr lang="en-US" sz="2400" dirty="0" smtClean="0">
                <a:solidFill>
                  <a:schemeClr val="bg1"/>
                </a:solidFill>
                <a:ea typeface="ＭＳ Ｐゴシック" pitchFamily="34" charset="-128"/>
              </a:rPr>
              <a:t>Portico only:		14.5%</a:t>
            </a:r>
          </a:p>
          <a:p>
            <a:pPr eaLnBrk="1" hangingPunct="1"/>
            <a:endParaRPr lang="en-US" sz="2400" dirty="0" smtClean="0">
              <a:solidFill>
                <a:schemeClr val="bg1"/>
              </a:solidFill>
              <a:ea typeface="ＭＳ Ｐゴシック" pitchFamily="34" charset="-128"/>
            </a:endParaRPr>
          </a:p>
          <a:p>
            <a:pPr eaLnBrk="1" hangingPunct="1"/>
            <a:r>
              <a:rPr lang="en-US" sz="2400" dirty="0" smtClean="0">
                <a:solidFill>
                  <a:schemeClr val="bg1"/>
                </a:solidFill>
                <a:ea typeface="ＭＳ Ｐゴシック" pitchFamily="34" charset="-128"/>
              </a:rPr>
              <a:t>LOCKSS and Portico:	 7.6%</a:t>
            </a:r>
          </a:p>
          <a:p>
            <a:pPr lvl="1" eaLnBrk="1" hangingPunct="1"/>
            <a:r>
              <a:rPr lang="en-US" sz="2400" dirty="0" smtClean="0">
                <a:solidFill>
                  <a:schemeClr val="bg1"/>
                </a:solidFill>
                <a:ea typeface="ＭＳ Ｐゴシック" pitchFamily="34" charset="-128"/>
              </a:rPr>
              <a:t>Not necessarily same holdings</a:t>
            </a:r>
          </a:p>
          <a:p>
            <a:pPr eaLnBrk="1" hangingPunct="1"/>
            <a:endParaRPr lang="en-US" sz="2400" dirty="0" smtClean="0">
              <a:solidFill>
                <a:schemeClr val="bg1"/>
              </a:solidFill>
              <a:ea typeface="ＭＳ Ｐゴシック" pitchFamily="34" charset="-128"/>
            </a:endParaRPr>
          </a:p>
          <a:p>
            <a:pPr eaLnBrk="1" hangingPunct="1"/>
            <a:r>
              <a:rPr lang="en-US" sz="2400" dirty="0" smtClean="0">
                <a:solidFill>
                  <a:schemeClr val="bg1"/>
                </a:solidFill>
                <a:ea typeface="ＭＳ Ｐゴシック" pitchFamily="34" charset="-128"/>
              </a:rPr>
              <a:t>Total coverage:		26.1% of titles</a:t>
            </a:r>
          </a:p>
          <a:p>
            <a:pPr eaLnBrk="1" hangingPunct="1"/>
            <a:endParaRPr lang="en-US" sz="2400" dirty="0" smtClean="0">
              <a:ea typeface="ＭＳ Ｐゴシック" pitchFamily="34" charset="-128"/>
            </a:endParaRPr>
          </a:p>
          <a:p>
            <a:pPr eaLnBrk="1" hangingPunct="1">
              <a:buFont typeface="Arial" pitchFamily="34" charset="0"/>
              <a:buNone/>
            </a:pPr>
            <a:endParaRPr lang="en-US" sz="2400" dirty="0" smtClean="0">
              <a:ea typeface="ＭＳ Ｐゴシック"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ummary.jpg"/>
          <p:cNvPicPr>
            <a:picLocks noGrp="1" noChangeAspect="1"/>
          </p:cNvPicPr>
          <p:nvPr>
            <p:ph idx="1"/>
          </p:nvPr>
        </p:nvPicPr>
        <p:blipFill>
          <a:blip r:embed="rId2"/>
          <a:stretch>
            <a:fillRect/>
          </a:stretch>
        </p:blipFill>
        <p:spPr>
          <a:xfrm>
            <a:off x="457200" y="274638"/>
            <a:ext cx="8229600" cy="6359236"/>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braryWdmk.ai"/>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828800" y="485679"/>
            <a:ext cx="5486400" cy="5486400"/>
          </a:xfrm>
          <a:prstGeom prst="rect">
            <a:avLst/>
          </a:prstGeom>
        </p:spPr>
      </p:pic>
    </p:spTree>
    <p:extLst>
      <p:ext uri="{BB962C8B-B14F-4D97-AF65-F5344CB8AC3E}">
        <p14:creationId xmlns:p14="http://schemas.microsoft.com/office/powerpoint/2010/main" xmlns="" val="1640779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493</TotalTime>
  <Words>322</Words>
  <Application>Microsoft Office PowerPoint</Application>
  <PresentationFormat>On-screen Show (4:3)</PresentationFormat>
  <Paragraphs>51</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Disruptive Forces</vt:lpstr>
      <vt:lpstr>How do Presidents/Provosts Think about Libraries?</vt:lpstr>
      <vt:lpstr>Slide 4</vt:lpstr>
      <vt:lpstr>Slide 5</vt:lpstr>
      <vt:lpstr>Return on Investment Metrics</vt:lpstr>
      <vt:lpstr>Slide 7</vt:lpstr>
      <vt:lpstr>Slide 8</vt:lpstr>
      <vt:lpstr>Slide 9</vt:lpstr>
      <vt:lpstr>Cooperative Collection Development</vt:lpstr>
      <vt:lpstr>Return on Investment Metrics</vt:lpstr>
      <vt:lpstr>Slide 12</vt:lpstr>
      <vt:lpstr>Patron-Driven Acquisitions</vt:lpstr>
      <vt:lpstr>Slide 14</vt:lpstr>
      <vt:lpstr>Slide 15</vt:lpstr>
      <vt:lpstr>Slide 16</vt:lpstr>
      <vt:lpstr>University of Rochester</vt:lpstr>
      <vt:lpstr>Legal Challenges</vt:lpstr>
      <vt:lpstr>MOOCs</vt:lpstr>
      <vt:lpstr>LOCKSS and Portico Coverage Cornell data</vt:lpstr>
      <vt:lpstr>Slide 21</vt:lpstr>
      <vt:lpstr>Slide 22</vt:lpstr>
    </vt:vector>
  </TitlesOfParts>
  <Company>Yale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Chika Ota</dc:creator>
  <cp:lastModifiedBy>systems</cp:lastModifiedBy>
  <cp:revision>41</cp:revision>
  <cp:lastPrinted>2012-02-10T20:49:53Z</cp:lastPrinted>
  <dcterms:created xsi:type="dcterms:W3CDTF">2012-02-10T16:06:28Z</dcterms:created>
  <dcterms:modified xsi:type="dcterms:W3CDTF">2013-04-09T14:38:11Z</dcterms:modified>
</cp:coreProperties>
</file>