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7" r:id="rId6"/>
    <p:sldId id="268" r:id="rId7"/>
    <p:sldId id="260" r:id="rId8"/>
    <p:sldId id="261" r:id="rId9"/>
    <p:sldId id="269" r:id="rId10"/>
    <p:sldId id="270" r:id="rId11"/>
    <p:sldId id="290" r:id="rId12"/>
    <p:sldId id="271" r:id="rId13"/>
    <p:sldId id="262" r:id="rId14"/>
    <p:sldId id="263" r:id="rId15"/>
    <p:sldId id="264" r:id="rId16"/>
    <p:sldId id="266" r:id="rId17"/>
    <p:sldId id="265" r:id="rId18"/>
    <p:sldId id="274" r:id="rId19"/>
    <p:sldId id="273" r:id="rId20"/>
    <p:sldId id="275" r:id="rId21"/>
    <p:sldId id="276" r:id="rId22"/>
    <p:sldId id="277" r:id="rId23"/>
    <p:sldId id="291" r:id="rId24"/>
    <p:sldId id="272" r:id="rId25"/>
    <p:sldId id="278" r:id="rId26"/>
    <p:sldId id="283" r:id="rId27"/>
    <p:sldId id="285" r:id="rId28"/>
    <p:sldId id="284" r:id="rId29"/>
    <p:sldId id="279" r:id="rId30"/>
    <p:sldId id="286" r:id="rId31"/>
    <p:sldId id="280" r:id="rId32"/>
    <p:sldId id="287" r:id="rId33"/>
    <p:sldId id="281" r:id="rId34"/>
    <p:sldId id="282" r:id="rId35"/>
    <p:sldId id="288" r:id="rId36"/>
    <p:sldId id="289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9A267E-9257-4E09-9614-6A197DE5D594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5552C8-7A1B-4329-B839-23EA5DA56C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552C8-7A1B-4329-B839-23EA5DA56C2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552C8-7A1B-4329-B839-23EA5DA56C2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D9F7-3FD3-4BF7-BCA4-5D815446CBCE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F8BF-B5DB-4712-88EF-054F6C9544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D9F7-3FD3-4BF7-BCA4-5D815446CBCE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F8BF-B5DB-4712-88EF-054F6C9544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D9F7-3FD3-4BF7-BCA4-5D815446CBCE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F8BF-B5DB-4712-88EF-054F6C9544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D9F7-3FD3-4BF7-BCA4-5D815446CBCE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F8BF-B5DB-4712-88EF-054F6C9544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D9F7-3FD3-4BF7-BCA4-5D815446CBCE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F8BF-B5DB-4712-88EF-054F6C9544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D9F7-3FD3-4BF7-BCA4-5D815446CBCE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F8BF-B5DB-4712-88EF-054F6C9544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D9F7-3FD3-4BF7-BCA4-5D815446CBCE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F8BF-B5DB-4712-88EF-054F6C9544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D9F7-3FD3-4BF7-BCA4-5D815446CBCE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F8BF-B5DB-4712-88EF-054F6C9544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D9F7-3FD3-4BF7-BCA4-5D815446CBCE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F8BF-B5DB-4712-88EF-054F6C9544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D9F7-3FD3-4BF7-BCA4-5D815446CBCE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F8BF-B5DB-4712-88EF-054F6C9544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D9F7-3FD3-4BF7-BCA4-5D815446CBCE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F8BF-B5DB-4712-88EF-054F6C9544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0D9F7-3FD3-4BF7-BCA4-5D815446CBCE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BF8BF-B5DB-4712-88EF-054F6C9544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marcedit.reeset.net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marcedit.reeset.net/wiki/" TargetMode="External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en-US" dirty="0"/>
              <a:t>Getting Started with </a:t>
            </a:r>
            <a:r>
              <a:rPr lang="en-US" dirty="0" smtClean="0"/>
              <a:t>MarcEdit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Ben Abrahamse</a:t>
            </a:r>
          </a:p>
          <a:p>
            <a:r>
              <a:rPr lang="en-US" dirty="0" smtClean="0"/>
              <a:t>Cataloging Coordinator,</a:t>
            </a:r>
          </a:p>
          <a:p>
            <a:r>
              <a:rPr lang="en-US" dirty="0" smtClean="0"/>
              <a:t>Acquisitions and Discovery Enhancement,</a:t>
            </a:r>
          </a:p>
          <a:p>
            <a:r>
              <a:rPr lang="en-US" dirty="0" smtClean="0"/>
              <a:t>MIT Libraries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00" y="6858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New England Library Association Fall 2013 Conference</a:t>
            </a:r>
          </a:p>
          <a:p>
            <a:pPr algn="ctr"/>
            <a:r>
              <a:rPr lang="en-US" dirty="0" smtClean="0"/>
              <a:t>Oct. 22nd,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2747963"/>
            <a:ext cx="7772400" cy="2814637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none" dirty="0" smtClean="0"/>
              <a:t>Dumb questions </a:t>
            </a:r>
            <a:r>
              <a:rPr lang="en-US" cap="none" dirty="0" smtClean="0"/>
              <a:t>about MarcEdit that you'd like to ask but won't because you're afraid if you did then people might think you're dumb.</a:t>
            </a:r>
            <a:endParaRPr lang="en-US" cap="non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772400" cy="520700"/>
          </a:xfrm>
        </p:spPr>
        <p:txBody>
          <a:bodyPr/>
          <a:lstStyle/>
          <a:p>
            <a:r>
              <a:rPr lang="en-US" dirty="0" smtClean="0"/>
              <a:t>Part One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Q: </a:t>
            </a:r>
            <a:br>
              <a:rPr lang="en-US" dirty="0" smtClean="0"/>
            </a:br>
            <a:r>
              <a:rPr lang="en-US" dirty="0" smtClean="0"/>
              <a:t>What is MARC Edit?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2514600"/>
            <a:ext cx="4495800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Q:</a:t>
            </a:r>
            <a:br>
              <a:rPr lang="en-US" dirty="0" smtClean="0"/>
            </a:br>
            <a:r>
              <a:rPr lang="en-US" dirty="0" smtClean="0"/>
              <a:t>How much does MarcEdit cost?</a:t>
            </a:r>
            <a:endParaRPr lang="en-US" dirty="0"/>
          </a:p>
        </p:txBody>
      </p:sp>
      <p:pic>
        <p:nvPicPr>
          <p:cNvPr id="11268" name="Picture 4" descr="http://upload.wikimedia.org/wikipedia/commons/6/63/USCurrency_Federal_Reserv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63" y="1981199"/>
            <a:ext cx="2428875" cy="396240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81400" y="2514600"/>
            <a:ext cx="2133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smtClean="0"/>
              <a:t>$0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3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dirty="0" smtClean="0"/>
              <a:t>Q: How do I get MarcEdit?</a:t>
            </a:r>
            <a:endParaRPr lang="en-US" dirty="0"/>
          </a:p>
        </p:txBody>
      </p:sp>
      <p:pic>
        <p:nvPicPr>
          <p:cNvPr id="26626" name="Picture 2" descr="File:1328101811 Downloa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9900" y="1905000"/>
            <a:ext cx="3124200" cy="31242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51054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hlinkClick r:id="rId3"/>
              </a:rPr>
              <a:t>http://marcedit.reeset.net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Q: What platforms does </a:t>
            </a:r>
            <a:br>
              <a:rPr lang="en-US" dirty="0" smtClean="0"/>
            </a:br>
            <a:r>
              <a:rPr lang="en-US" dirty="0" smtClean="0"/>
              <a:t>MarcEdit run on?</a:t>
            </a:r>
            <a:endParaRPr lang="en-US" dirty="0"/>
          </a:p>
        </p:txBody>
      </p:sp>
      <p:pic>
        <p:nvPicPr>
          <p:cNvPr id="27650" name="Picture 2" descr="File:Icon-windows os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209799"/>
            <a:ext cx="2743200" cy="2743201"/>
          </a:xfrm>
          <a:prstGeom prst="rect">
            <a:avLst/>
          </a:prstGeom>
          <a:noFill/>
        </p:spPr>
      </p:pic>
      <p:pic>
        <p:nvPicPr>
          <p:cNvPr id="27652" name="Picture 4" descr="File:Apple Logo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981200"/>
            <a:ext cx="1938528" cy="2743200"/>
          </a:xfrm>
          <a:prstGeom prst="rect">
            <a:avLst/>
          </a:prstGeom>
          <a:noFill/>
        </p:spPr>
      </p:pic>
      <p:pic>
        <p:nvPicPr>
          <p:cNvPr id="27654" name="Picture 6" descr="File:Tux-linux logo.s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2009775"/>
            <a:ext cx="2667000" cy="2867025"/>
          </a:xfrm>
          <a:prstGeom prst="rect">
            <a:avLst/>
          </a:prstGeom>
          <a:noFill/>
        </p:spPr>
      </p:pic>
      <p:cxnSp>
        <p:nvCxnSpPr>
          <p:cNvPr id="11" name="Straight Connector 10"/>
          <p:cNvCxnSpPr/>
          <p:nvPr/>
        </p:nvCxnSpPr>
        <p:spPr>
          <a:xfrm>
            <a:off x="914400" y="2286000"/>
            <a:ext cx="2057400" cy="2362200"/>
          </a:xfrm>
          <a:prstGeom prst="line">
            <a:avLst/>
          </a:prstGeom>
          <a:ln w="762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096000" y="2438400"/>
            <a:ext cx="2057400" cy="2362200"/>
          </a:xfrm>
          <a:prstGeom prst="line">
            <a:avLst/>
          </a:prstGeom>
          <a:ln w="762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Q: How will MarcEdit replace my existing cataloging tools?</a:t>
            </a:r>
            <a:endParaRPr lang="en-US" sz="3200" dirty="0"/>
          </a:p>
        </p:txBody>
      </p:sp>
      <p:pic>
        <p:nvPicPr>
          <p:cNvPr id="10242" name="Picture 2" descr="File:Copyright Card Catalog Fi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981200"/>
            <a:ext cx="64008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1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Q: What are </a:t>
            </a:r>
            <a:r>
              <a:rPr lang="en-US" dirty="0" err="1" smtClean="0"/>
              <a:t>MarcEdit's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basic functions?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21336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1. </a:t>
            </a:r>
            <a:r>
              <a:rPr lang="en-US" u="sng" dirty="0" smtClean="0"/>
              <a:t>Acquire</a:t>
            </a:r>
            <a:r>
              <a:rPr lang="en-US" dirty="0" smtClean="0"/>
              <a:t> metadata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3006969" y="3276600"/>
            <a:ext cx="3739662" cy="2743200"/>
            <a:chOff x="1847850" y="2514600"/>
            <a:chExt cx="3739662" cy="2743200"/>
          </a:xfrm>
        </p:grpSpPr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47850" y="2514600"/>
              <a:ext cx="3739662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47850" y="3429000"/>
              <a:ext cx="3574473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1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47850" y="4419600"/>
              <a:ext cx="356235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6661 L 0 -0.399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Q: What are </a:t>
            </a:r>
            <a:r>
              <a:rPr lang="en-US" dirty="0" err="1" smtClean="0"/>
              <a:t>MarcEdit's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basic functions?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12954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2. </a:t>
            </a:r>
            <a:r>
              <a:rPr lang="en-US" u="sng" dirty="0" smtClean="0"/>
              <a:t>Import</a:t>
            </a:r>
            <a:r>
              <a:rPr lang="en-US" dirty="0" smtClean="0"/>
              <a:t> MARC (and other) metadata and convert it into plain text</a:t>
            </a:r>
            <a:endParaRPr lang="en-US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3700" y="2667000"/>
            <a:ext cx="3276600" cy="3821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8288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33400" y="2895600"/>
            <a:ext cx="2209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err="1" smtClean="0"/>
              <a:t>MarcBreaker</a:t>
            </a:r>
            <a:endParaRPr lang="en-US" u="sng" dirty="0" smtClean="0"/>
          </a:p>
          <a:p>
            <a:endParaRPr lang="en-US" dirty="0"/>
          </a:p>
          <a:p>
            <a:pPr algn="ctr"/>
            <a:r>
              <a:rPr lang="en-US" dirty="0" smtClean="0"/>
              <a:t>Converts raw MARC (</a:t>
            </a:r>
            <a:r>
              <a:rPr lang="en-US" dirty="0" err="1" smtClean="0"/>
              <a:t>*.mrc</a:t>
            </a:r>
            <a:r>
              <a:rPr lang="en-US" dirty="0" smtClean="0"/>
              <a:t>) files to editable plain-text format (</a:t>
            </a:r>
            <a:r>
              <a:rPr lang="en-US" dirty="0" err="1" smtClean="0"/>
              <a:t>*.mrk</a:t>
            </a:r>
            <a:r>
              <a:rPr lang="en-US" dirty="0"/>
              <a:t>)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4800600"/>
            <a:ext cx="2209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MARC </a:t>
            </a:r>
            <a:r>
              <a:rPr lang="en-US" u="sng" dirty="0" smtClean="0">
                <a:sym typeface="Wingdings" pitchFamily="2" charset="2"/>
              </a:rPr>
              <a:t> XML</a:t>
            </a:r>
          </a:p>
          <a:p>
            <a:endParaRPr lang="en-US" dirty="0">
              <a:sym typeface="Wingdings" pitchFamily="2" charset="2"/>
            </a:endParaRPr>
          </a:p>
          <a:p>
            <a:pPr algn="ctr"/>
            <a:r>
              <a:rPr lang="en-US" dirty="0" smtClean="0">
                <a:sym typeface="Wingdings" pitchFamily="2" charset="2"/>
              </a:rPr>
              <a:t>Converts raw MARC (</a:t>
            </a:r>
            <a:r>
              <a:rPr lang="en-US" dirty="0" err="1" smtClean="0">
                <a:sym typeface="Wingdings" pitchFamily="2" charset="2"/>
              </a:rPr>
              <a:t>*.mrc</a:t>
            </a:r>
            <a:r>
              <a:rPr lang="en-US" dirty="0" smtClean="0">
                <a:sym typeface="Wingdings" pitchFamily="2" charset="2"/>
              </a:rPr>
              <a:t>) to </a:t>
            </a:r>
            <a:r>
              <a:rPr lang="en-US" dirty="0" err="1" smtClean="0">
                <a:sym typeface="Wingdings" pitchFamily="2" charset="2"/>
              </a:rPr>
              <a:t>MARC21XML</a:t>
            </a:r>
            <a:r>
              <a:rPr lang="en-US" dirty="0" smtClean="0">
                <a:sym typeface="Wingdings" pitchFamily="2" charset="2"/>
              </a:rPr>
              <a:t> (</a:t>
            </a:r>
            <a:r>
              <a:rPr lang="en-US" dirty="0" err="1" smtClean="0">
                <a:sym typeface="Wingdings" pitchFamily="2" charset="2"/>
              </a:rPr>
              <a:t>*.xml</a:t>
            </a:r>
            <a:r>
              <a:rPr lang="en-US" dirty="0" smtClean="0">
                <a:sym typeface="Wingdings" pitchFamily="2" charset="2"/>
              </a:rPr>
              <a:t>).</a:t>
            </a:r>
            <a:endParaRPr lang="en-US" dirty="0" smtClean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2895600"/>
            <a:ext cx="2590800" cy="6054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6400800" y="3733800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Import comma- or tab-delimited text (from a spreadsheet, for example)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Q: What are </a:t>
            </a:r>
            <a:r>
              <a:rPr lang="en-US" dirty="0" err="1" smtClean="0"/>
              <a:t>MarcEdit's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basic functions?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12192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3. </a:t>
            </a:r>
            <a:r>
              <a:rPr lang="en-US" u="sng" dirty="0" smtClean="0"/>
              <a:t>Edit</a:t>
            </a:r>
            <a:r>
              <a:rPr lang="en-US" dirty="0" smtClean="0"/>
              <a:t> MARC metadata as plain text </a:t>
            </a:r>
          </a:p>
          <a:p>
            <a:pPr algn="ctr"/>
            <a:r>
              <a:rPr lang="en-US" dirty="0" smtClean="0"/>
              <a:t>in a text editor that has MARC-specific tools.</a:t>
            </a:r>
            <a:endParaRPr 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743200"/>
            <a:ext cx="7190271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9050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Q: What are </a:t>
            </a:r>
            <a:r>
              <a:rPr lang="en-US" dirty="0" err="1" smtClean="0"/>
              <a:t>MarcEdit's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basic functions?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13716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4. </a:t>
            </a:r>
            <a:r>
              <a:rPr lang="en-US" u="sng" dirty="0" smtClean="0"/>
              <a:t>Export</a:t>
            </a:r>
            <a:r>
              <a:rPr lang="en-US" dirty="0" smtClean="0"/>
              <a:t> plain text as MARC (and other metadata schemes)</a:t>
            </a:r>
            <a:endParaRPr lang="en-US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3700" y="2819400"/>
            <a:ext cx="3276600" cy="3821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9050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400800" y="3048000"/>
            <a:ext cx="2209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err="1" smtClean="0"/>
              <a:t>MarcMaker</a:t>
            </a:r>
            <a:r>
              <a:rPr lang="en-US" dirty="0" smtClean="0"/>
              <a:t>	</a:t>
            </a:r>
          </a:p>
          <a:p>
            <a:endParaRPr lang="en-US" dirty="0"/>
          </a:p>
          <a:p>
            <a:pPr algn="ctr"/>
            <a:r>
              <a:rPr lang="en-US" dirty="0" smtClean="0"/>
              <a:t>Converts edited plain-text back into raw MARC.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00800" y="4724400"/>
            <a:ext cx="2209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sym typeface="Wingdings" pitchFamily="2" charset="2"/>
              </a:rPr>
              <a:t>Other XML</a:t>
            </a:r>
          </a:p>
          <a:p>
            <a:endParaRPr lang="en-US" dirty="0">
              <a:sym typeface="Wingdings" pitchFamily="2" charset="2"/>
            </a:endParaRPr>
          </a:p>
          <a:p>
            <a:pPr algn="ctr"/>
            <a:r>
              <a:rPr lang="en-US" dirty="0" smtClean="0">
                <a:sym typeface="Wingdings" pitchFamily="2" charset="2"/>
              </a:rPr>
              <a:t>Converts </a:t>
            </a:r>
            <a:r>
              <a:rPr lang="en-US" dirty="0" err="1" smtClean="0">
                <a:sym typeface="Wingdings" pitchFamily="2" charset="2"/>
              </a:rPr>
              <a:t>MARC21XML</a:t>
            </a:r>
            <a:r>
              <a:rPr lang="en-US" dirty="0" smtClean="0">
                <a:sym typeface="Wingdings" pitchFamily="2" charset="2"/>
              </a:rPr>
              <a:t> to other XML format (</a:t>
            </a:r>
            <a:r>
              <a:rPr lang="en-US" dirty="0" err="1" smtClean="0">
                <a:sym typeface="Wingdings" pitchFamily="2" charset="2"/>
              </a:rPr>
              <a:t>EAD</a:t>
            </a:r>
            <a:r>
              <a:rPr lang="en-US" dirty="0" smtClean="0">
                <a:sym typeface="Wingdings" pitchFamily="2" charset="2"/>
              </a:rPr>
              <a:t>, DC, etc.)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5019675"/>
            <a:ext cx="885825" cy="1152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304800" y="38772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Export into tab- or comma-delimited (for spreadsheets)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Q: What are </a:t>
            </a:r>
            <a:r>
              <a:rPr lang="en-US" dirty="0" err="1" smtClean="0"/>
              <a:t>MarcEdit's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basic functions?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12192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5. </a:t>
            </a:r>
            <a:r>
              <a:rPr lang="en-US" u="sng" dirty="0" smtClean="0"/>
              <a:t>A bunch</a:t>
            </a:r>
            <a:r>
              <a:rPr lang="en-US" dirty="0" smtClean="0"/>
              <a:t> of other useful stuff</a:t>
            </a:r>
            <a:endParaRPr 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905000"/>
            <a:ext cx="2286000" cy="436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/>
              <a:t>Q: Does MarcEdit work with MARC-8, with Unicode, or both?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24200" y="5105400"/>
            <a:ext cx="1295400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é</a:t>
            </a:r>
          </a:p>
          <a:p>
            <a:pPr algn="ctr"/>
            <a:r>
              <a:rPr lang="en-US" sz="2400" dirty="0" smtClean="0"/>
              <a:t>Unicode</a:t>
            </a:r>
            <a:endParaRPr lang="en-US" sz="4400" dirty="0"/>
          </a:p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19800" y="5105400"/>
            <a:ext cx="1295400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e ´</a:t>
            </a:r>
          </a:p>
          <a:p>
            <a:pPr algn="ctr"/>
            <a:r>
              <a:rPr lang="en-US" sz="2400" dirty="0" smtClean="0"/>
              <a:t>MARC-8</a:t>
            </a:r>
            <a:endParaRPr lang="en-US" sz="4400" dirty="0"/>
          </a:p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76600" y="1600200"/>
            <a:ext cx="1295400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é</a:t>
            </a:r>
          </a:p>
          <a:p>
            <a:pPr algn="ctr"/>
            <a:r>
              <a:rPr lang="en-US" sz="2400" dirty="0" smtClean="0"/>
              <a:t>Unicode</a:t>
            </a:r>
            <a:endParaRPr lang="en-US" sz="4400" dirty="0"/>
          </a:p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72200" y="1600200"/>
            <a:ext cx="1295400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e ´</a:t>
            </a:r>
          </a:p>
          <a:p>
            <a:pPr algn="ctr"/>
            <a:r>
              <a:rPr lang="en-US" sz="2400" dirty="0" smtClean="0"/>
              <a:t>MARC-8</a:t>
            </a:r>
            <a:endParaRPr lang="en-US" sz="4400" dirty="0"/>
          </a:p>
          <a:p>
            <a:pPr algn="ctr"/>
            <a:endParaRPr lang="en-US" dirty="0"/>
          </a:p>
        </p:txBody>
      </p:sp>
      <p:sp>
        <p:nvSpPr>
          <p:cNvPr id="6" name="Right Brace 5"/>
          <p:cNvSpPr/>
          <p:nvPr/>
        </p:nvSpPr>
        <p:spPr>
          <a:xfrm rot="5400000">
            <a:off x="4876800" y="1714500"/>
            <a:ext cx="914401" cy="31242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14800" y="3810000"/>
            <a:ext cx="2743200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{acute}e</a:t>
            </a:r>
            <a:endParaRPr lang="en-US" dirty="0"/>
          </a:p>
        </p:txBody>
      </p:sp>
      <p:sp>
        <p:nvSpPr>
          <p:cNvPr id="9" name="Right Brace 8"/>
          <p:cNvSpPr/>
          <p:nvPr/>
        </p:nvSpPr>
        <p:spPr>
          <a:xfrm rot="16200000">
            <a:off x="4876800" y="3238499"/>
            <a:ext cx="914401" cy="31242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600200" y="1828800"/>
            <a:ext cx="152400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Raw MARC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828800" y="3974068"/>
            <a:ext cx="182880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 MARC Editor</a:t>
            </a:r>
            <a:endParaRPr lang="en-US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7725" y="4876800"/>
            <a:ext cx="1514475" cy="609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3" grpId="0" animBg="1"/>
      <p:bldP spid="4" grpId="0" animBg="1"/>
      <p:bldP spid="6" grpId="0" animBg="1"/>
      <p:bldP spid="8" grpId="0" animBg="1"/>
      <p:bldP spid="9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Q: Can MARC Edit be used on non-MARC metadata?</a:t>
            </a:r>
            <a:endParaRPr lang="en-US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676400"/>
            <a:ext cx="6324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2362200"/>
            <a:ext cx="500062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1676400"/>
            <a:ext cx="641826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Q: What kind of support is available for people learning to use MarcEdit?</a:t>
            </a:r>
            <a:endParaRPr lang="en-US" dirty="0"/>
          </a:p>
        </p:txBody>
      </p:sp>
      <p:pic>
        <p:nvPicPr>
          <p:cNvPr id="6146" name="Picture 2" descr="File:Telephone operators seattle 195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905000"/>
            <a:ext cx="3866134" cy="4724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181600" y="5486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MarcEdit wiki:</a:t>
            </a:r>
          </a:p>
          <a:p>
            <a:r>
              <a:rPr lang="en-US" dirty="0" err="1" smtClean="0">
                <a:hlinkClick r:id="rId3"/>
              </a:rPr>
              <a:t>http://marcedit.reeset.net/wiki/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1910477"/>
            <a:ext cx="335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MarcEdit email list:</a:t>
            </a:r>
          </a:p>
          <a:p>
            <a:r>
              <a:rPr lang="en-US" dirty="0" smtClean="0"/>
              <a:t>MARCEDIT-</a:t>
            </a:r>
            <a:r>
              <a:rPr lang="en-US" dirty="0" err="1" smtClean="0"/>
              <a:t>L@metis3.gmu.edu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To subscribe, send to the email address above a message with the text in the </a:t>
            </a:r>
            <a:r>
              <a:rPr lang="en-US" u="sng" dirty="0" smtClean="0"/>
              <a:t>body</a:t>
            </a:r>
            <a:r>
              <a:rPr lang="en-US" dirty="0" smtClean="0"/>
              <a:t> (not the subject line):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SUBSCRIBE MARCEDIT-L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2747963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en-US" cap="none" dirty="0" smtClean="0"/>
              <a:t>A closer look at the MARC Editor:</a:t>
            </a:r>
            <a:br>
              <a:rPr lang="en-US" cap="none" dirty="0" smtClean="0"/>
            </a:br>
            <a:r>
              <a:rPr lang="en-US" cap="none" dirty="0" smtClean="0"/>
              <a:t>"</a:t>
            </a:r>
            <a:r>
              <a:rPr lang="en-US" cap="none" dirty="0" err="1" smtClean="0"/>
              <a:t>Itirative</a:t>
            </a:r>
            <a:r>
              <a:rPr lang="en-US" cap="none" dirty="0" smtClean="0"/>
              <a:t>" editing tools</a:t>
            </a:r>
            <a:endParaRPr lang="en-US" cap="non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772400" cy="520700"/>
          </a:xfrm>
        </p:spPr>
        <p:txBody>
          <a:bodyPr/>
          <a:lstStyle/>
          <a:p>
            <a:r>
              <a:rPr lang="en-US" dirty="0" smtClean="0"/>
              <a:t>Part Two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r>
              <a:rPr lang="en-US" dirty="0" smtClean="0"/>
              <a:t>(MARC) Tools of the Trade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95400" y="1600200"/>
            <a:ext cx="6400800" cy="914400"/>
          </a:xfrm>
        </p:spPr>
        <p:txBody>
          <a:bodyPr/>
          <a:lstStyle/>
          <a:p>
            <a:r>
              <a:rPr lang="en-US" dirty="0" smtClean="0"/>
              <a:t>1. Adding/deleting entire fields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667000"/>
            <a:ext cx="4905375" cy="2781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r>
              <a:rPr lang="en-US" dirty="0" smtClean="0"/>
              <a:t>(MARC) Tools of the Trade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95400" y="1600200"/>
            <a:ext cx="6400800" cy="914400"/>
          </a:xfrm>
        </p:spPr>
        <p:txBody>
          <a:bodyPr/>
          <a:lstStyle/>
          <a:p>
            <a:r>
              <a:rPr lang="en-US" dirty="0"/>
              <a:t>2</a:t>
            </a:r>
            <a:r>
              <a:rPr lang="en-US" dirty="0" smtClean="0"/>
              <a:t>. Copying entire fields</a:t>
            </a:r>
            <a:endParaRPr lang="en-U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514600"/>
            <a:ext cx="4876800" cy="2638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r>
              <a:rPr lang="en-US" dirty="0" smtClean="0"/>
              <a:t>(MARC) Tools of the Trade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95400" y="1600200"/>
            <a:ext cx="6400800" cy="914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3. Adding/deleting/modifying subfields</a:t>
            </a:r>
            <a:endParaRPr lang="en-U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9313" y="2514600"/>
            <a:ext cx="4905375" cy="259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r>
              <a:rPr lang="en-US" dirty="0" smtClean="0"/>
              <a:t>(MARC) Tools of the Trade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95400" y="1600200"/>
            <a:ext cx="64008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4. "Swapping" subfield data</a:t>
            </a:r>
            <a:endParaRPr lang="en-US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514600"/>
            <a:ext cx="4829175" cy="2609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r>
              <a:rPr lang="en-US" dirty="0" smtClean="0"/>
              <a:t>(MARC) Tools of the Trade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95400" y="1600200"/>
            <a:ext cx="64008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5. </a:t>
            </a:r>
            <a:r>
              <a:rPr lang="en-US" dirty="0" err="1" smtClean="0"/>
              <a:t>RegEx</a:t>
            </a:r>
            <a:r>
              <a:rPr lang="en-US" dirty="0" smtClean="0"/>
              <a:t> find and replace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514600"/>
            <a:ext cx="502920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2747963"/>
            <a:ext cx="777240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none" dirty="0" smtClean="0"/>
              <a:t>An example of using MarcEdit to complete a painful project, </a:t>
            </a:r>
            <a:r>
              <a:rPr lang="en-US" cap="none" dirty="0" smtClean="0"/>
              <a:t/>
            </a:r>
            <a:br>
              <a:rPr lang="en-US" cap="none" dirty="0" smtClean="0"/>
            </a:br>
            <a:r>
              <a:rPr lang="en-US" cap="none" dirty="0" smtClean="0"/>
              <a:t>less painfully...</a:t>
            </a:r>
            <a:endParaRPr lang="en-US" cap="non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772400" cy="520700"/>
          </a:xfrm>
        </p:spPr>
        <p:txBody>
          <a:bodyPr/>
          <a:lstStyle/>
          <a:p>
            <a:r>
              <a:rPr lang="en-US" dirty="0" smtClean="0"/>
              <a:t>Part Three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The project: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81200"/>
          </a:xfrm>
        </p:spPr>
        <p:txBody>
          <a:bodyPr/>
          <a:lstStyle/>
          <a:p>
            <a:r>
              <a:rPr lang="en-US" dirty="0" smtClean="0"/>
              <a:t>Provide records for MIT Press e-books</a:t>
            </a:r>
          </a:p>
          <a:p>
            <a:r>
              <a:rPr lang="en-US" dirty="0" smtClean="0"/>
              <a:t>Already cataloged as print</a:t>
            </a:r>
          </a:p>
          <a:p>
            <a:r>
              <a:rPr lang="en-US" dirty="0" smtClean="0"/>
              <a:t>Convert </a:t>
            </a:r>
            <a:r>
              <a:rPr lang="en-US" dirty="0" err="1" smtClean="0"/>
              <a:t>AACR2</a:t>
            </a:r>
            <a:r>
              <a:rPr lang="en-US" dirty="0" smtClean="0"/>
              <a:t> to RDA (when necessary)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685800"/>
            <a:ext cx="27432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Publisher-supplied metadata (pub list)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86400" y="5802868"/>
            <a:ext cx="27432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MARC records</a:t>
            </a:r>
            <a:endParaRPr lang="en-US" dirty="0"/>
          </a:p>
        </p:txBody>
      </p:sp>
      <p:cxnSp>
        <p:nvCxnSpPr>
          <p:cNvPr id="7" name="Elbow Connector 6"/>
          <p:cNvCxnSpPr>
            <a:stCxn id="4" idx="2"/>
            <a:endCxn id="5" idx="0"/>
          </p:cNvCxnSpPr>
          <p:nvPr/>
        </p:nvCxnSpPr>
        <p:spPr>
          <a:xfrm rot="16200000" flipH="1">
            <a:off x="2336632" y="1281499"/>
            <a:ext cx="4470737" cy="4572000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572000" y="762000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Provided as spreadsheet, including title, publication date, and ISBNs (for print and electronic).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14400" y="54864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Wants to supply MARC records for online version in both MARC-8 and </a:t>
            </a:r>
            <a:r>
              <a:rPr lang="en-US" dirty="0" err="1" smtClean="0"/>
              <a:t>UTF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685800"/>
            <a:ext cx="27432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Publisher-supplied metadata (pub list)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86400" y="5802868"/>
            <a:ext cx="27432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MARC records</a:t>
            </a:r>
            <a:endParaRPr lang="en-US" dirty="0"/>
          </a:p>
        </p:txBody>
      </p:sp>
      <p:cxnSp>
        <p:nvCxnSpPr>
          <p:cNvPr id="7" name="Elbow Connector 6"/>
          <p:cNvCxnSpPr>
            <a:stCxn id="4" idx="2"/>
            <a:endCxn id="5" idx="0"/>
          </p:cNvCxnSpPr>
          <p:nvPr/>
        </p:nvCxnSpPr>
        <p:spPr>
          <a:xfrm rot="16200000" flipH="1">
            <a:off x="2336632" y="1281499"/>
            <a:ext cx="4470737" cy="4572000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14400" y="1600200"/>
            <a:ext cx="2743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Search for existing MARC records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685800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 </a:t>
            </a:r>
            <a:r>
              <a:rPr lang="en-US" dirty="0" err="1" smtClean="0"/>
              <a:t>MarcEdit's</a:t>
            </a:r>
            <a:r>
              <a:rPr lang="en-US" dirty="0" smtClean="0"/>
              <a:t> </a:t>
            </a:r>
            <a:r>
              <a:rPr lang="en-US" dirty="0" err="1" smtClean="0"/>
              <a:t>Z39.50</a:t>
            </a:r>
            <a:r>
              <a:rPr lang="en-US" dirty="0" smtClean="0"/>
              <a:t> client to search OCLC (or LC, etc.) for existing records.  </a:t>
            </a:r>
          </a:p>
          <a:p>
            <a:endParaRPr lang="en-US" dirty="0"/>
          </a:p>
          <a:p>
            <a:r>
              <a:rPr lang="en-US" dirty="0" smtClean="0"/>
              <a:t>As a match-point, use publisher-supplied ISBNs.</a:t>
            </a:r>
          </a:p>
          <a:p>
            <a:endParaRPr lang="en-US" dirty="0"/>
          </a:p>
          <a:p>
            <a:r>
              <a:rPr lang="en-US" dirty="0" smtClean="0"/>
              <a:t>Easiest to find all relevant records then "winnow out" bad records.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Z39.50</a:t>
            </a:r>
            <a:r>
              <a:rPr lang="en-US" dirty="0" smtClean="0"/>
              <a:t> client in "Batch mode"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0825" y="1600200"/>
            <a:ext cx="3533775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685800"/>
            <a:ext cx="27432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Publisher-supplied metadata (pub list)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86400" y="5802868"/>
            <a:ext cx="27432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MARC records</a:t>
            </a:r>
            <a:endParaRPr lang="en-US" dirty="0"/>
          </a:p>
        </p:txBody>
      </p:sp>
      <p:cxnSp>
        <p:nvCxnSpPr>
          <p:cNvPr id="7" name="Elbow Connector 6"/>
          <p:cNvCxnSpPr>
            <a:stCxn id="4" idx="2"/>
            <a:endCxn id="5" idx="0"/>
          </p:cNvCxnSpPr>
          <p:nvPr/>
        </p:nvCxnSpPr>
        <p:spPr>
          <a:xfrm rot="16200000" flipH="1">
            <a:off x="2336632" y="1281499"/>
            <a:ext cx="4470737" cy="4572000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14400" y="1600200"/>
            <a:ext cx="2743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Search for existing MARC records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2514600"/>
            <a:ext cx="2743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Winnow out "bad" MARC records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0" y="685800"/>
            <a:ext cx="38862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Using MARC Edit's "Export tab-delimited" tool, import selected field values into a spreadsheet.</a:t>
            </a:r>
          </a:p>
          <a:p>
            <a:endParaRPr lang="en-US" dirty="0"/>
          </a:p>
          <a:p>
            <a:r>
              <a:rPr lang="en-US" dirty="0" smtClean="0"/>
              <a:t>Useful data:</a:t>
            </a:r>
          </a:p>
          <a:p>
            <a:r>
              <a:rPr lang="en-US" dirty="0" smtClean="0"/>
              <a:t>	Encoding level (</a:t>
            </a:r>
            <a:r>
              <a:rPr lang="en-US" dirty="0" err="1" smtClean="0"/>
              <a:t>LDR</a:t>
            </a:r>
            <a:r>
              <a:rPr lang="en-US" dirty="0" smtClean="0"/>
              <a:t>/17)</a:t>
            </a:r>
          </a:p>
          <a:p>
            <a:r>
              <a:rPr lang="en-US" dirty="0"/>
              <a:t>	</a:t>
            </a:r>
            <a:r>
              <a:rPr lang="en-US" dirty="0" smtClean="0"/>
              <a:t>Form of item ff (006/06)</a:t>
            </a:r>
          </a:p>
          <a:p>
            <a:r>
              <a:rPr lang="en-US" dirty="0"/>
              <a:t>	</a:t>
            </a:r>
            <a:r>
              <a:rPr lang="en-US" dirty="0" smtClean="0"/>
              <a:t>PCC/LC (042 $a)</a:t>
            </a:r>
          </a:p>
          <a:p>
            <a:r>
              <a:rPr lang="en-US" dirty="0"/>
              <a:t>	</a:t>
            </a:r>
            <a:r>
              <a:rPr lang="en-US" dirty="0" smtClean="0"/>
              <a:t>Title (245 $a)</a:t>
            </a:r>
          </a:p>
          <a:p>
            <a:r>
              <a:rPr lang="en-US" dirty="0"/>
              <a:t>	</a:t>
            </a:r>
            <a:r>
              <a:rPr lang="en-US" dirty="0" smtClean="0"/>
              <a:t>Edition (250 $a)</a:t>
            </a:r>
          </a:p>
          <a:p>
            <a:r>
              <a:rPr lang="en-US" dirty="0"/>
              <a:t>	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Pub. date (260 $c)</a:t>
            </a:r>
          </a:p>
          <a:p>
            <a:endParaRPr lang="en-US" dirty="0"/>
          </a:p>
          <a:p>
            <a:r>
              <a:rPr lang="en-US" dirty="0" smtClean="0"/>
              <a:t>Remember also always to include the system number (e.g. OCLC number 035 $a) as a unique identifier for each record!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Exporting tab-delimited</a:t>
            </a:r>
            <a:endParaRPr 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00200"/>
            <a:ext cx="4038600" cy="2781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00525" y="3581400"/>
            <a:ext cx="4029075" cy="2619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685800"/>
            <a:ext cx="27432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Publisher-supplied metadata (pub list)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86400" y="5802868"/>
            <a:ext cx="27432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MARC records</a:t>
            </a:r>
            <a:endParaRPr lang="en-US" dirty="0"/>
          </a:p>
        </p:txBody>
      </p:sp>
      <p:cxnSp>
        <p:nvCxnSpPr>
          <p:cNvPr id="7" name="Elbow Connector 6"/>
          <p:cNvCxnSpPr>
            <a:stCxn id="4" idx="2"/>
            <a:endCxn id="5" idx="0"/>
          </p:cNvCxnSpPr>
          <p:nvPr/>
        </p:nvCxnSpPr>
        <p:spPr>
          <a:xfrm rot="16200000" flipH="1">
            <a:off x="2336632" y="1281499"/>
            <a:ext cx="4470737" cy="4572000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14400" y="1600200"/>
            <a:ext cx="2743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Search for existing MARC records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2514600"/>
            <a:ext cx="2743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Winnow out "bad" MARC records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267200" y="685800"/>
            <a:ext cx="4343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Now import the tab-delimited file into a spreadsheet. Sorting and filtering the data will enable you to see what kind of records exist for each title.</a:t>
            </a:r>
          </a:p>
          <a:p>
            <a:endParaRPr lang="en-US" dirty="0"/>
          </a:p>
          <a:p>
            <a:r>
              <a:rPr lang="en-US" dirty="0" smtClean="0"/>
              <a:t>You can then go about easily selecting the best records to use as a basis from which to derive new records.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14400" y="4334470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Once you've identified the records you want to keep, you can </a:t>
            </a:r>
            <a:r>
              <a:rPr lang="en-US" dirty="0" err="1" smtClean="0"/>
              <a:t>requery</a:t>
            </a:r>
            <a:r>
              <a:rPr lang="en-US" dirty="0" smtClean="0"/>
              <a:t> OCLC (etc.) by the system numbers of the "keepers" only.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a spreadsheet to identify the best records</a:t>
            </a:r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6300" y="1600200"/>
            <a:ext cx="7389813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685800"/>
            <a:ext cx="27432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Publisher-supplied metadata (pub list)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86400" y="5802868"/>
            <a:ext cx="27432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MARC records</a:t>
            </a:r>
            <a:endParaRPr lang="en-US" dirty="0"/>
          </a:p>
        </p:txBody>
      </p:sp>
      <p:cxnSp>
        <p:nvCxnSpPr>
          <p:cNvPr id="7" name="Elbow Connector 6"/>
          <p:cNvCxnSpPr>
            <a:stCxn id="4" idx="2"/>
            <a:endCxn id="5" idx="0"/>
          </p:cNvCxnSpPr>
          <p:nvPr/>
        </p:nvCxnSpPr>
        <p:spPr>
          <a:xfrm rot="16200000" flipH="1">
            <a:off x="2336632" y="1281499"/>
            <a:ext cx="4470737" cy="4572000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14400" y="1600200"/>
            <a:ext cx="2743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Search for existing MARC records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2514600"/>
            <a:ext cx="2743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Winnow out "bad" MARC records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3429000"/>
            <a:ext cx="2743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Remove non-relevant MARC data (</a:t>
            </a:r>
            <a:r>
              <a:rPr lang="en-US" dirty="0" err="1" smtClean="0"/>
              <a:t>9xx</a:t>
            </a:r>
            <a:r>
              <a:rPr lang="en-US" dirty="0" smtClean="0"/>
              <a:t>, etc.)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76750" y="762000"/>
            <a:ext cx="403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Convert the MARC records to MarcEdit format and open it with the editor.</a:t>
            </a:r>
          </a:p>
          <a:p>
            <a:endParaRPr lang="en-US" dirty="0"/>
          </a:p>
          <a:p>
            <a:r>
              <a:rPr lang="en-US" dirty="0" smtClean="0"/>
              <a:t>Use the "Add/Remove Fields" to remove junk fields.</a:t>
            </a:r>
          </a:p>
          <a:p>
            <a:endParaRPr lang="en-US" dirty="0"/>
          </a:p>
          <a:p>
            <a:r>
              <a:rPr lang="en-US" dirty="0" smtClean="0"/>
              <a:t>You can remove a range of fields by just inserting the first digit in the "Find" box.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junk fields</a:t>
            </a:r>
            <a:endParaRPr lang="en-U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295" y="1518776"/>
            <a:ext cx="5967411" cy="38204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9788" y="2085975"/>
            <a:ext cx="4924425" cy="2686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2105025"/>
            <a:ext cx="7456487" cy="2543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685800"/>
            <a:ext cx="27432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Publisher-supplied metadata (pub list)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86400" y="5802868"/>
            <a:ext cx="27432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MARC records</a:t>
            </a:r>
            <a:endParaRPr lang="en-US" dirty="0"/>
          </a:p>
        </p:txBody>
      </p:sp>
      <p:cxnSp>
        <p:nvCxnSpPr>
          <p:cNvPr id="7" name="Elbow Connector 6"/>
          <p:cNvCxnSpPr>
            <a:stCxn id="4" idx="2"/>
            <a:endCxn id="5" idx="0"/>
          </p:cNvCxnSpPr>
          <p:nvPr/>
        </p:nvCxnSpPr>
        <p:spPr>
          <a:xfrm rot="16200000" flipH="1">
            <a:off x="2336632" y="1281499"/>
            <a:ext cx="4470737" cy="4572000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14400" y="1600200"/>
            <a:ext cx="2743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Search for existing MARC records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2514600"/>
            <a:ext cx="2743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Winnow out "bad" MARC records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3429000"/>
            <a:ext cx="2743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Remove non-relevant MARC data (</a:t>
            </a:r>
            <a:r>
              <a:rPr lang="en-US" dirty="0" err="1" smtClean="0"/>
              <a:t>9xx</a:t>
            </a:r>
            <a:r>
              <a:rPr lang="en-US" dirty="0" smtClean="0"/>
              <a:t>, etc.)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191000" y="3429000"/>
            <a:ext cx="27432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Convert to RDA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95800" y="685800"/>
            <a:ext cx="4114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 can save the file in MarcEdit format then use the "RDA Helper" tool to perform various basic </a:t>
            </a:r>
            <a:r>
              <a:rPr lang="en-US" dirty="0" err="1" smtClean="0"/>
              <a:t>AACR2</a:t>
            </a:r>
            <a:r>
              <a:rPr lang="en-US" dirty="0" smtClean="0"/>
              <a:t>-RDA conversions.</a:t>
            </a:r>
          </a:p>
          <a:p>
            <a:endParaRPr lang="en-US" dirty="0"/>
          </a:p>
          <a:p>
            <a:r>
              <a:rPr lang="en-US" dirty="0" smtClean="0"/>
              <a:t>There is also a tool in the MARC Editor which will do it on the fly.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90600" y="4419600"/>
            <a:ext cx="426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 the "RDA Helper" only does basic RDA conversions like updating fixed fields, spelling out abbreviations and adding </a:t>
            </a:r>
            <a:r>
              <a:rPr lang="en-US" dirty="0" err="1" smtClean="0"/>
              <a:t>33x</a:t>
            </a:r>
            <a:r>
              <a:rPr lang="en-US" dirty="0" smtClean="0"/>
              <a:t> fields.</a:t>
            </a:r>
          </a:p>
          <a:p>
            <a:endParaRPr lang="en-US" dirty="0"/>
          </a:p>
          <a:p>
            <a:r>
              <a:rPr lang="en-US" dirty="0" smtClean="0"/>
              <a:t>Depending on how correct you need the records to be you may still need to look at them individually to find errors.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685800"/>
            <a:ext cx="27432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Publisher-supplied metadata (pub list)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86400" y="5802868"/>
            <a:ext cx="27432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MARC records</a:t>
            </a:r>
            <a:endParaRPr lang="en-US" dirty="0"/>
          </a:p>
        </p:txBody>
      </p:sp>
      <p:cxnSp>
        <p:nvCxnSpPr>
          <p:cNvPr id="7" name="Elbow Connector 6"/>
          <p:cNvCxnSpPr>
            <a:stCxn id="4" idx="2"/>
            <a:endCxn id="5" idx="0"/>
          </p:cNvCxnSpPr>
          <p:nvPr/>
        </p:nvCxnSpPr>
        <p:spPr>
          <a:xfrm rot="16200000" flipH="1">
            <a:off x="2336632" y="1281499"/>
            <a:ext cx="4470737" cy="4572000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14400" y="1600200"/>
            <a:ext cx="2743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Search for existing MARC records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2514600"/>
            <a:ext cx="2743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Select best existing MARC records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3429000"/>
            <a:ext cx="2743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Remove non-relevant MARC data (</a:t>
            </a:r>
            <a:r>
              <a:rPr lang="en-US" dirty="0" err="1" smtClean="0"/>
              <a:t>9xx</a:t>
            </a:r>
            <a:r>
              <a:rPr lang="en-US" dirty="0" smtClean="0"/>
              <a:t>, etc.)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191000" y="3429000"/>
            <a:ext cx="27432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Convert to RDA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191000" y="3962400"/>
            <a:ext cx="27432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Convert from record for print manifestation to record for online manifestation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414278"/>
            <a:ext cx="3810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Here we get down into the nitty-gritty of the editor.  Converting print to e requires several changes:</a:t>
            </a:r>
          </a:p>
          <a:p>
            <a:endParaRPr lang="en-US" dirty="0"/>
          </a:p>
          <a:p>
            <a:r>
              <a:rPr lang="en-US" dirty="0" smtClean="0"/>
              <a:t>--changing appropriate fixed fields</a:t>
            </a:r>
          </a:p>
          <a:p>
            <a:r>
              <a:rPr lang="en-US" dirty="0" smtClean="0"/>
              <a:t>--adding </a:t>
            </a:r>
            <a:r>
              <a:rPr lang="en-US" dirty="0" err="1" smtClean="0"/>
              <a:t>007's</a:t>
            </a:r>
            <a:endParaRPr lang="en-US" dirty="0" smtClean="0"/>
          </a:p>
          <a:p>
            <a:r>
              <a:rPr lang="en-US" dirty="0" smtClean="0"/>
              <a:t>--updating 300 $a</a:t>
            </a:r>
          </a:p>
          <a:p>
            <a:r>
              <a:rPr lang="en-US" dirty="0" smtClean="0"/>
              <a:t>--adding URLs if necessary</a:t>
            </a:r>
          </a:p>
          <a:p>
            <a:r>
              <a:rPr lang="en-US" dirty="0" smtClean="0"/>
              <a:t>--adding 776 that references print version record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14400" y="4419600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These changes can be implemented using a combination of MARC tools and </a:t>
            </a:r>
            <a:r>
              <a:rPr lang="en-US" dirty="0" err="1" smtClean="0"/>
              <a:t>Regex</a:t>
            </a:r>
            <a:r>
              <a:rPr lang="en-US" dirty="0" smtClean="0"/>
              <a:t> find-replace.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47800" y="0"/>
            <a:ext cx="8229600" cy="1143000"/>
          </a:xfrm>
        </p:spPr>
        <p:txBody>
          <a:bodyPr/>
          <a:lstStyle/>
          <a:p>
            <a:r>
              <a:rPr lang="en-US" dirty="0" smtClean="0"/>
              <a:t>Finished* Product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867400" y="57912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* As all catalogers know a record is never really finished.</a:t>
            </a:r>
            <a:endParaRPr lang="en-US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999" y="1524000"/>
            <a:ext cx="7846002" cy="388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Thanks for your attention...</a:t>
            </a:r>
            <a:br>
              <a:rPr lang="en-US" dirty="0" smtClean="0"/>
            </a:br>
            <a:r>
              <a:rPr lang="en-US" dirty="0" smtClean="0"/>
              <a:t>any questions?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1002</Words>
  <Application>Microsoft Office PowerPoint</Application>
  <PresentationFormat>On-screen Show (4:3)</PresentationFormat>
  <Paragraphs>161</Paragraphs>
  <Slides>36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  Getting Started with MarcEdit</vt:lpstr>
      <vt:lpstr>Dumb questions about MarcEdit that you'd like to ask but won't because you're afraid if you did then people might think you're dumb.</vt:lpstr>
      <vt:lpstr>Q:  What is MARC Edit?</vt:lpstr>
      <vt:lpstr>Q: How much does MarcEdit cost?</vt:lpstr>
      <vt:lpstr>Q: How do I get MarcEdit?</vt:lpstr>
      <vt:lpstr>Q: What platforms does  MarcEdit run on?</vt:lpstr>
      <vt:lpstr>Q: How will MarcEdit replace my existing cataloging tools?</vt:lpstr>
      <vt:lpstr>Q: What are MarcEdit's  basic functions?</vt:lpstr>
      <vt:lpstr>Q: What are MarcEdit's  basic functions?</vt:lpstr>
      <vt:lpstr>Q: What are MarcEdit's  basic functions?</vt:lpstr>
      <vt:lpstr>Q: What are MarcEdit's  basic functions?</vt:lpstr>
      <vt:lpstr>Q: What are MarcEdit's  basic functions?</vt:lpstr>
      <vt:lpstr>Q: Does MarcEdit work with MARC-8, with Unicode, or both?</vt:lpstr>
      <vt:lpstr>Q: Can MARC Edit be used on non-MARC metadata?</vt:lpstr>
      <vt:lpstr>Q: What kind of support is available for people learning to use MarcEdit?</vt:lpstr>
      <vt:lpstr>A closer look at the MARC Editor: "Itirative" editing tools</vt:lpstr>
      <vt:lpstr>(MARC) Tools of the Trade</vt:lpstr>
      <vt:lpstr>(MARC) Tools of the Trade</vt:lpstr>
      <vt:lpstr>(MARC) Tools of the Trade</vt:lpstr>
      <vt:lpstr>(MARC) Tools of the Trade</vt:lpstr>
      <vt:lpstr>(MARC) Tools of the Trade</vt:lpstr>
      <vt:lpstr>An example of using MarcEdit to complete a painful project,  less painfully...</vt:lpstr>
      <vt:lpstr> The project:</vt:lpstr>
      <vt:lpstr>Slide 24</vt:lpstr>
      <vt:lpstr>Slide 25</vt:lpstr>
      <vt:lpstr>Z39.50 client in "Batch mode"</vt:lpstr>
      <vt:lpstr>Slide 27</vt:lpstr>
      <vt:lpstr>Exporting tab-delimited</vt:lpstr>
      <vt:lpstr>Slide 29</vt:lpstr>
      <vt:lpstr>Using a spreadsheet to identify the best records</vt:lpstr>
      <vt:lpstr>Slide 31</vt:lpstr>
      <vt:lpstr>Removing junk fields</vt:lpstr>
      <vt:lpstr>Slide 33</vt:lpstr>
      <vt:lpstr>Slide 34</vt:lpstr>
      <vt:lpstr>Finished* Product</vt:lpstr>
      <vt:lpstr>Thanks for your attention... any questions? </vt:lpstr>
    </vt:vector>
  </TitlesOfParts>
  <Company>MIT Libraries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with MARCEdit</dc:title>
  <dc:creator>babraham</dc:creator>
  <cp:lastModifiedBy>babraham</cp:lastModifiedBy>
  <cp:revision>30</cp:revision>
  <dcterms:created xsi:type="dcterms:W3CDTF">2013-10-21T16:19:58Z</dcterms:created>
  <dcterms:modified xsi:type="dcterms:W3CDTF">2013-10-22T13:35:22Z</dcterms:modified>
</cp:coreProperties>
</file>