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handoutMasterIdLst>
    <p:handoutMasterId r:id="rId24"/>
  </p:handoutMasterIdLst>
  <p:sldIdLst>
    <p:sldId id="256" r:id="rId5"/>
    <p:sldId id="257" r:id="rId6"/>
    <p:sldId id="269" r:id="rId7"/>
    <p:sldId id="258" r:id="rId8"/>
    <p:sldId id="264" r:id="rId9"/>
    <p:sldId id="260" r:id="rId10"/>
    <p:sldId id="259" r:id="rId11"/>
    <p:sldId id="262" r:id="rId12"/>
    <p:sldId id="267" r:id="rId13"/>
    <p:sldId id="268" r:id="rId14"/>
    <p:sldId id="271" r:id="rId15"/>
    <p:sldId id="272" r:id="rId16"/>
    <p:sldId id="273" r:id="rId17"/>
    <p:sldId id="275" r:id="rId18"/>
    <p:sldId id="276" r:id="rId19"/>
    <p:sldId id="274" r:id="rId20"/>
    <p:sldId id="277" r:id="rId21"/>
    <p:sldId id="266" r:id="rId22"/>
    <p:sldId id="278" r:id="rId23"/>
  </p:sldIdLst>
  <p:sldSz cx="9144000" cy="6858000" type="screen4x3"/>
  <p:notesSz cx="7010400" cy="92964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5B28"/>
    <a:srgbClr val="975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F013F2D-3533-4414-B6AB-616381EF2D66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CD76E4-5C96-44FE-974B-484546FF0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35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6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3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0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4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42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3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07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0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94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42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7429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6635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24708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525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055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7412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27252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424027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908574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7875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2165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1726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7973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689448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4657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163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4207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67889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062285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81935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2655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8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6064374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2744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0236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horz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7435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8535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8410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79768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2269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27136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66077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057628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4445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3506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7BD86-B8CB-43EB-9413-FC63B9B4ED8B}" type="datetimeFigureOut">
              <a:rPr lang="en-US" smtClean="0"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51E01-6D9D-4158-ACFE-510EFB616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5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91435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91435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91435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entury Gothic" pitchFamily="-107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453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Century Gothic" pitchFamily="-107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9pPr>
    </p:titleStyle>
    <p:bodyStyle>
      <a:lvl1pPr marL="625024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1pPr>
      <a:lvl2pPr marL="937536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2pPr>
      <a:lvl3pPr marL="1250048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3pPr>
      <a:lvl4pPr marL="1562560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4pPr>
      <a:lvl5pPr marL="1875072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pitchFamily="-107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2089547"/>
            <a:ext cx="7358063" cy="26789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entury Gothic" pitchFamily="-107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10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Century Gothic" pitchFamily="-107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2089547"/>
            <a:ext cx="7358063" cy="26789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entury Gothic" pitchFamily="-107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422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Century Gothic" pitchFamily="-107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entury Gothic" pitchFamily="-107" charset="0"/>
          <a:ea typeface="ヒラギノ明朝 ProN W3" pitchFamily="-107" charset="-128"/>
          <a:cs typeface="ヒラギノ明朝 ProN W3" pitchFamily="-107" charset="-128"/>
          <a:sym typeface="Century Gothic" pitchFamily="-107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pitchFamily="-107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ltmetric.com/blog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kp.sfu.ca/?q=ojs" TargetMode="External"/><Relationship Id="rId2" Type="http://schemas.openxmlformats.org/officeDocument/2006/relationships/hyperlink" Target="http://thedata.or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tanford_University" TargetMode="External"/><Relationship Id="rId3" Type="http://schemas.openxmlformats.org/officeDocument/2006/relationships/hyperlink" Target="http://en.wikipedia.org/wiki/Peer-review" TargetMode="External"/><Relationship Id="rId7" Type="http://schemas.openxmlformats.org/officeDocument/2006/relationships/hyperlink" Target="http://en.wikipedia.org/wiki/Simon_Fraser_University" TargetMode="External"/><Relationship Id="rId2" Type="http://schemas.openxmlformats.org/officeDocument/2006/relationships/hyperlink" Target="http://en.wikipedia.org/wiki/Open-source_software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en.wikipedia.org/wiki/University_of_British_Columbia" TargetMode="External"/><Relationship Id="rId5" Type="http://schemas.openxmlformats.org/officeDocument/2006/relationships/hyperlink" Target="http://en.wikipedia.org/wiki/GNU_General_Public_License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://en.wikipedia.org/wiki/Public_Knowledge_Project" TargetMode="External"/><Relationship Id="rId9" Type="http://schemas.openxmlformats.org/officeDocument/2006/relationships/hyperlink" Target="http://en.wikipedia.org/wiki/Open_access_(publishing)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OCKSS" TargetMode="External"/><Relationship Id="rId2" Type="http://schemas.openxmlformats.org/officeDocument/2006/relationships/hyperlink" Target="http://en.wikipedia.org/wiki/WordPress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T-i2a4synXIhe3DClYyALI8VYgh2hLdJJMmd6KVVXhc/edit?usp=sharing" TargetMode="External"/><Relationship Id="rId2" Type="http://schemas.openxmlformats.org/officeDocument/2006/relationships/hyperlink" Target="https://docs.google.com/file/d/0BzeLxEN77UZoYnBLWXpodmpTLTQ/edit?usp=sharing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swordapp.org/category/sword2/" TargetMode="Externa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ocs.google.com/document/d/10hNqPy1EI84oB-uGwCs3iydDAAvyfAz-p1_NhSXml-o/edit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projects.iq.harvard.edu/ojs-dvn" TargetMode="External"/><Relationship Id="rId2" Type="http://schemas.openxmlformats.org/officeDocument/2006/relationships/hyperlink" Target="http://thedata.or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tmetric.com/blog" TargetMode="External"/><Relationship Id="rId2" Type="http://schemas.openxmlformats.org/officeDocument/2006/relationships/hyperlink" Target="http://www.sloa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altmetric.com/blog/interactions-show-me-the-da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Century Gothic" pitchFamily="34" charset="0"/>
              </a:rPr>
              <a:t>Helping Journals </a:t>
            </a:r>
            <a:r>
              <a:rPr lang="en-US" sz="4000" b="1" dirty="0" smtClean="0">
                <a:latin typeface="Century Gothic" pitchFamily="34" charset="0"/>
              </a:rPr>
              <a:t/>
            </a:r>
            <a:br>
              <a:rPr lang="en-US" sz="4000" b="1" dirty="0" smtClean="0">
                <a:latin typeface="Century Gothic" pitchFamily="34" charset="0"/>
              </a:rPr>
            </a:br>
            <a:r>
              <a:rPr lang="en-US" sz="4000" b="1" dirty="0" smtClean="0">
                <a:latin typeface="Century Gothic" pitchFamily="34" charset="0"/>
              </a:rPr>
              <a:t>to </a:t>
            </a:r>
            <a:r>
              <a:rPr lang="en-US" sz="4000" b="1" dirty="0">
                <a:latin typeface="Century Gothic" pitchFamily="34" charset="0"/>
              </a:rPr>
              <a:t>Upgrade Data </a:t>
            </a:r>
            <a:r>
              <a:rPr lang="en-US" sz="4000" b="1" dirty="0" smtClean="0">
                <a:latin typeface="Century Gothic" pitchFamily="34" charset="0"/>
              </a:rPr>
              <a:t>Publications </a:t>
            </a:r>
            <a:br>
              <a:rPr lang="en-US" sz="4000" b="1" dirty="0" smtClean="0">
                <a:latin typeface="Century Gothic" pitchFamily="34" charset="0"/>
              </a:rPr>
            </a:br>
            <a:r>
              <a:rPr lang="en-US" sz="4000" b="1" dirty="0" smtClean="0">
                <a:latin typeface="Century Gothic" pitchFamily="34" charset="0"/>
              </a:rPr>
              <a:t>for </a:t>
            </a:r>
            <a:r>
              <a:rPr lang="en-US" sz="4000" b="1" dirty="0">
                <a:latin typeface="Century Gothic" pitchFamily="34" charset="0"/>
              </a:rPr>
              <a:t>Reusable Research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                                 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77000" cy="2971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Sonia Barbosa (Project Manager) </a:t>
            </a:r>
            <a:r>
              <a:rPr lang="en-US" sz="1800" dirty="0"/>
              <a:t> </a:t>
            </a:r>
            <a:r>
              <a:rPr lang="en-US" sz="1800" dirty="0" smtClean="0"/>
              <a:t>                    </a:t>
            </a:r>
            <a:br>
              <a:rPr lang="en-US" sz="1800" dirty="0" smtClean="0"/>
            </a:br>
            <a:r>
              <a:rPr lang="en-US" sz="1800" dirty="0" smtClean="0"/>
              <a:t>Eleni Castro (Project Coordinator)</a:t>
            </a:r>
            <a:endParaRPr lang="en-US" sz="1800" dirty="0"/>
          </a:p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Institute for Quantitative Social Science (IQSS)  </a:t>
            </a:r>
            <a:b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Harvard University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C65B28"/>
                </a:solidFill>
              </a:rPr>
              <a:t>@thedataorg</a:t>
            </a:r>
            <a:endParaRPr lang="en-US" dirty="0">
              <a:solidFill>
                <a:srgbClr val="C65B2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5638800"/>
            <a:ext cx="664779" cy="58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228600"/>
            <a:ext cx="1336310" cy="1119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16848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entury Gothic" pitchFamily="34" charset="0"/>
              </a:rPr>
              <a:t/>
            </a:r>
            <a:br>
              <a:rPr lang="en-US" dirty="0" smtClean="0">
                <a:latin typeface="Century Gothic" pitchFamily="34" charset="0"/>
              </a:rPr>
            </a:br>
            <a:r>
              <a:rPr lang="en-US" dirty="0">
                <a:latin typeface="Century Gothic" pitchFamily="34" charset="0"/>
              </a:rPr>
              <a:t/>
            </a:r>
            <a:br>
              <a:rPr lang="en-US" dirty="0">
                <a:latin typeface="Century Gothic" pitchFamily="34" charset="0"/>
              </a:rPr>
            </a:br>
            <a:r>
              <a:rPr lang="en-US" b="1" dirty="0" smtClean="0">
                <a:latin typeface="Century Gothic" pitchFamily="34" charset="0"/>
              </a:rPr>
              <a:t>Purpose</a:t>
            </a:r>
            <a:endParaRPr lang="en-US" sz="49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96200" y="64008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Photo: </a:t>
            </a:r>
            <a:r>
              <a:rPr lang="en-US" sz="1100" dirty="0" smtClean="0">
                <a:hlinkClick r:id="rId2"/>
              </a:rPr>
              <a:t>Jean Liu</a:t>
            </a:r>
            <a:endParaRPr lang="en-US" sz="1100" dirty="0"/>
          </a:p>
        </p:txBody>
      </p:sp>
      <p:pic>
        <p:nvPicPr>
          <p:cNvPr id="7" name="Picture 6" descr="datarepositories-journals-jeanliu-altmetri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514600"/>
            <a:ext cx="4885274" cy="342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6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380999"/>
            <a:ext cx="86868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entury Gothic" pitchFamily="34" charset="0"/>
              </a:rPr>
              <a:t>We propose to enable journals to:</a:t>
            </a:r>
          </a:p>
          <a:p>
            <a:endParaRPr lang="en-US" dirty="0" smtClean="0">
              <a:latin typeface="Century Gothic" pitchFamily="34" charset="0"/>
            </a:endParaRPr>
          </a:p>
          <a:p>
            <a:pPr lvl="1"/>
            <a:r>
              <a:rPr lang="en-US" dirty="0" smtClean="0">
                <a:latin typeface="Century Gothic" pitchFamily="34" charset="0"/>
              </a:rPr>
              <a:t>Seamlessly manage the submission, review, and publication of data associated with published articles</a:t>
            </a:r>
          </a:p>
          <a:p>
            <a:pPr lvl="1"/>
            <a:endParaRPr lang="en-US" dirty="0">
              <a:latin typeface="Century Gothic" pitchFamily="34" charset="0"/>
            </a:endParaRPr>
          </a:p>
          <a:p>
            <a:pPr lvl="1"/>
            <a:r>
              <a:rPr lang="en-US" dirty="0" smtClean="0">
                <a:latin typeface="Century Gothic" pitchFamily="34" charset="0"/>
              </a:rPr>
              <a:t>The </a:t>
            </a:r>
            <a:r>
              <a:rPr lang="en-US" dirty="0">
                <a:latin typeface="Century Gothic" pitchFamily="34" charset="0"/>
              </a:rPr>
              <a:t>project addresses the needs of journal </a:t>
            </a:r>
            <a:r>
              <a:rPr lang="en-US" dirty="0" smtClean="0">
                <a:latin typeface="Century Gothic" pitchFamily="34" charset="0"/>
              </a:rPr>
              <a:t>publishers and </a:t>
            </a:r>
            <a:r>
              <a:rPr lang="en-US" dirty="0">
                <a:latin typeface="Century Gothic" pitchFamily="34" charset="0"/>
              </a:rPr>
              <a:t>editors rather than focusing exclusively on researchers and archivists. </a:t>
            </a:r>
            <a:endParaRPr lang="en-US" dirty="0" smtClean="0">
              <a:latin typeface="Century Gothic" pitchFamily="34" charset="0"/>
            </a:endParaRPr>
          </a:p>
          <a:p>
            <a:pPr lvl="1"/>
            <a:endParaRPr lang="en-US" dirty="0">
              <a:latin typeface="Century Gothic" pitchFamily="34" charset="0"/>
            </a:endParaRPr>
          </a:p>
          <a:p>
            <a:pPr lvl="1"/>
            <a:r>
              <a:rPr lang="en-US" dirty="0" smtClean="0">
                <a:latin typeface="Century Gothic" pitchFamily="34" charset="0"/>
              </a:rPr>
              <a:t>The project focuses </a:t>
            </a:r>
            <a:r>
              <a:rPr lang="en-US" dirty="0">
                <a:latin typeface="Century Gothic" pitchFamily="34" charset="0"/>
              </a:rPr>
              <a:t>on the integration of data into the journal submission and publishing process</a:t>
            </a:r>
            <a:r>
              <a:rPr lang="en-US" dirty="0" smtClean="0">
                <a:latin typeface="Century Gothic" pitchFamily="34" charset="0"/>
              </a:rPr>
              <a:t>, rather </a:t>
            </a:r>
            <a:r>
              <a:rPr lang="en-US" dirty="0">
                <a:latin typeface="Century Gothic" pitchFamily="34" charset="0"/>
              </a:rPr>
              <a:t>than on earlier stages of data creation and use.</a:t>
            </a:r>
            <a:endParaRPr lang="en-US" dirty="0" smtClean="0">
              <a:latin typeface="Century Gothic" pitchFamily="34" charset="0"/>
            </a:endParaRPr>
          </a:p>
          <a:p>
            <a:pPr lvl="1"/>
            <a:endParaRPr lang="en-US" dirty="0" smtClean="0">
              <a:latin typeface="Century Gothic" pitchFamily="34" charset="0"/>
            </a:endParaRPr>
          </a:p>
          <a:p>
            <a:pPr lvl="1"/>
            <a:r>
              <a:rPr lang="en-US" dirty="0" smtClean="0">
                <a:latin typeface="Century Gothic" pitchFamily="34" charset="0"/>
              </a:rPr>
              <a:t>We plan to do this by integrating two well-established open-source systems:</a:t>
            </a:r>
          </a:p>
          <a:p>
            <a:pPr lvl="1"/>
            <a:endParaRPr lang="en-US" dirty="0" smtClean="0">
              <a:latin typeface="Century Gothic" pitchFamily="34" charset="0"/>
            </a:endParaRPr>
          </a:p>
          <a:p>
            <a:pPr marL="1257253" lvl="2" indent="-342900">
              <a:buAutoNum type="arabicPeriod"/>
            </a:pPr>
            <a:r>
              <a:rPr lang="en-US" dirty="0" smtClean="0">
                <a:latin typeface="Century Gothic" pitchFamily="34" charset="0"/>
              </a:rPr>
              <a:t>The </a:t>
            </a:r>
            <a:r>
              <a:rPr lang="en-US" dirty="0" smtClean="0">
                <a:solidFill>
                  <a:srgbClr val="C65B28"/>
                </a:solidFill>
                <a:latin typeface="Century Gothic" pitchFamily="34" charset="0"/>
                <a:hlinkClick r:id="rId2"/>
              </a:rPr>
              <a:t>Dataverse Network</a:t>
            </a:r>
            <a:r>
              <a:rPr lang="en-US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n-US" dirty="0" smtClean="0">
                <a:latin typeface="Century Gothic" pitchFamily="34" charset="0"/>
              </a:rPr>
              <a:t>[King 2007; Crosas 2011]</a:t>
            </a:r>
          </a:p>
          <a:p>
            <a:pPr marL="1257253" lvl="2" indent="-342900">
              <a:buAutoNum type="arabicPeriod"/>
            </a:pPr>
            <a:r>
              <a:rPr lang="en-US" dirty="0" smtClean="0">
                <a:latin typeface="Century Gothic" pitchFamily="34" charset="0"/>
                <a:hlinkClick r:id="rId3"/>
              </a:rPr>
              <a:t>Open Journal Systems</a:t>
            </a:r>
            <a:r>
              <a:rPr lang="en-US" dirty="0" smtClean="0">
                <a:latin typeface="Century Gothic" pitchFamily="34" charset="0"/>
              </a:rPr>
              <a:t> (OJS) [Willinsky 2005]</a:t>
            </a:r>
          </a:p>
          <a:p>
            <a:pPr marL="1257253" lvl="2" indent="-342900">
              <a:buAutoNum type="arabicPeriod"/>
            </a:pPr>
            <a:endParaRPr lang="en-US" dirty="0">
              <a:latin typeface="Century Gothic" pitchFamily="34" charset="0"/>
            </a:endParaRPr>
          </a:p>
          <a:p>
            <a:pPr lvl="2"/>
            <a:r>
              <a:rPr lang="en-US" dirty="0" smtClean="0">
                <a:latin typeface="Century Gothic" pitchFamily="34" charset="0"/>
              </a:rPr>
              <a:t>The result will be to increase the </a:t>
            </a:r>
            <a:r>
              <a:rPr lang="en-US" dirty="0" smtClean="0">
                <a:solidFill>
                  <a:srgbClr val="C65B28"/>
                </a:solidFill>
                <a:latin typeface="Century Gothic" pitchFamily="34" charset="0"/>
              </a:rPr>
              <a:t>replicability</a:t>
            </a:r>
            <a:r>
              <a:rPr lang="en-US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en-US" dirty="0" smtClean="0">
                <a:latin typeface="Century Gothic" pitchFamily="34" charset="0"/>
              </a:rPr>
              <a:t>and </a:t>
            </a:r>
            <a:r>
              <a:rPr lang="en-US" dirty="0" smtClean="0">
                <a:solidFill>
                  <a:srgbClr val="C65B28"/>
                </a:solidFill>
                <a:latin typeface="Century Gothic" pitchFamily="34" charset="0"/>
              </a:rPr>
              <a:t>reusability </a:t>
            </a:r>
            <a:r>
              <a:rPr lang="en-US" dirty="0" smtClean="0">
                <a:latin typeface="Century Gothic" pitchFamily="34" charset="0"/>
              </a:rPr>
              <a:t>of published work in social science by improving the infrastructure for, practice of, and incentives related to data publication and citation</a:t>
            </a:r>
            <a:r>
              <a:rPr lang="en-US" sz="2000" dirty="0" smtClean="0">
                <a:latin typeface="Century Gothic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2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467600" cy="1435894"/>
          </a:xfrm>
        </p:spPr>
        <p:txBody>
          <a:bodyPr/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The Dataverse Network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016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581994" y="4551759"/>
            <a:ext cx="2812852" cy="1696641"/>
            <a:chOff x="0" y="0"/>
            <a:chExt cx="2520" cy="1520"/>
          </a:xfrm>
        </p:grpSpPr>
        <p:sp>
          <p:nvSpPr>
            <p:cNvPr id="54274" name="Line 2"/>
            <p:cNvSpPr>
              <a:spLocks noChangeShapeType="1"/>
            </p:cNvSpPr>
            <p:nvPr/>
          </p:nvSpPr>
          <p:spPr bwMode="auto">
            <a:xfrm>
              <a:off x="1088" y="0"/>
              <a:ext cx="784" cy="512"/>
            </a:xfrm>
            <a:prstGeom prst="line">
              <a:avLst/>
            </a:prstGeom>
            <a:noFill/>
            <a:ln w="635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sym typeface="Gill Sans" pitchFamily="-107" charset="0"/>
              </a:endParaRPr>
            </a:p>
          </p:txBody>
        </p:sp>
        <p:sp>
          <p:nvSpPr>
            <p:cNvPr id="54275" name="Line 3"/>
            <p:cNvSpPr>
              <a:spLocks noChangeShapeType="1"/>
            </p:cNvSpPr>
            <p:nvPr/>
          </p:nvSpPr>
          <p:spPr bwMode="auto">
            <a:xfrm flipH="1">
              <a:off x="496" y="0"/>
              <a:ext cx="616" cy="536"/>
            </a:xfrm>
            <a:prstGeom prst="line">
              <a:avLst/>
            </a:prstGeom>
            <a:solidFill>
              <a:schemeClr val="accent1"/>
            </a:solidFill>
            <a:ln w="635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</a:pPr>
              <a:endParaRPr lang="en-US" sz="3000">
                <a:solidFill>
                  <a:srgbClr val="000000"/>
                </a:solidFill>
                <a:sym typeface="Gill Sans" pitchFamily="-107" charset="0"/>
              </a:endParaRPr>
            </a:p>
          </p:txBody>
        </p:sp>
        <p:sp>
          <p:nvSpPr>
            <p:cNvPr id="54276" name="Rectangle 4"/>
            <p:cNvSpPr>
              <a:spLocks/>
            </p:cNvSpPr>
            <p:nvPr/>
          </p:nvSpPr>
          <p:spPr bwMode="auto">
            <a:xfrm>
              <a:off x="0" y="512"/>
              <a:ext cx="1104" cy="1008"/>
            </a:xfrm>
            <a:prstGeom prst="rect">
              <a:avLst/>
            </a:prstGeom>
            <a:solidFill>
              <a:srgbClr val="CDCDCD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+mj-lt"/>
                  <a:ea typeface="Gill Sans" pitchFamily="-107" charset="0"/>
                  <a:cs typeface="Gill Sans" pitchFamily="-107" charset="0"/>
                  <a:sym typeface="Gill Sans" pitchFamily="-107" charset="0"/>
                </a:rPr>
                <a:t>Metadata</a:t>
              </a:r>
            </a:p>
          </p:txBody>
        </p:sp>
        <p:sp>
          <p:nvSpPr>
            <p:cNvPr id="54277" name="Rectangle 5"/>
            <p:cNvSpPr>
              <a:spLocks/>
            </p:cNvSpPr>
            <p:nvPr/>
          </p:nvSpPr>
          <p:spPr bwMode="auto">
            <a:xfrm>
              <a:off x="1416" y="512"/>
              <a:ext cx="1104" cy="1008"/>
            </a:xfrm>
            <a:prstGeom prst="rect">
              <a:avLst/>
            </a:prstGeom>
            <a:solidFill>
              <a:srgbClr val="CDCDCD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b="1" dirty="0">
                  <a:solidFill>
                    <a:srgbClr val="000000"/>
                  </a:solidFill>
                  <a:latin typeface="+mj-lt"/>
                  <a:ea typeface="Gill Sans" pitchFamily="-107" charset="0"/>
                  <a:cs typeface="Gill Sans" pitchFamily="-107" charset="0"/>
                  <a:sym typeface="Gill Sans" pitchFamily="-107" charset="0"/>
                </a:rPr>
                <a:t>Data Files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04800" y="2962275"/>
            <a:ext cx="5045273" cy="3286125"/>
            <a:chOff x="0" y="0"/>
            <a:chExt cx="4520" cy="2944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1424"/>
              <a:ext cx="2520" cy="1520"/>
              <a:chOff x="0" y="0"/>
              <a:chExt cx="2520" cy="1520"/>
            </a:xfrm>
          </p:grpSpPr>
          <p:sp>
            <p:nvSpPr>
              <p:cNvPr id="54280" name="Line 8"/>
              <p:cNvSpPr>
                <a:spLocks noChangeShapeType="1"/>
              </p:cNvSpPr>
              <p:nvPr/>
            </p:nvSpPr>
            <p:spPr bwMode="auto">
              <a:xfrm flipH="1">
                <a:off x="447" y="0"/>
                <a:ext cx="801" cy="544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81" name="Line 9"/>
              <p:cNvSpPr>
                <a:spLocks noChangeShapeType="1"/>
              </p:cNvSpPr>
              <p:nvPr/>
            </p:nvSpPr>
            <p:spPr bwMode="auto">
              <a:xfrm>
                <a:off x="1192" y="8"/>
                <a:ext cx="712" cy="504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82" name="Rectangle 10"/>
              <p:cNvSpPr>
                <a:spLocks/>
              </p:cNvSpPr>
              <p:nvPr/>
            </p:nvSpPr>
            <p:spPr bwMode="auto">
              <a:xfrm>
                <a:off x="0" y="512"/>
                <a:ext cx="1104" cy="1008"/>
              </a:xfrm>
              <a:prstGeom prst="rect">
                <a:avLst/>
              </a:prstGeom>
              <a:solidFill>
                <a:srgbClr val="FFE8CB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Study</a:t>
                </a:r>
              </a:p>
            </p:txBody>
          </p:sp>
          <p:sp>
            <p:nvSpPr>
              <p:cNvPr id="54283" name="Rectangle 11"/>
              <p:cNvSpPr>
                <a:spLocks/>
              </p:cNvSpPr>
              <p:nvPr/>
            </p:nvSpPr>
            <p:spPr bwMode="auto">
              <a:xfrm>
                <a:off x="1416" y="512"/>
                <a:ext cx="1104" cy="1008"/>
              </a:xfrm>
              <a:prstGeom prst="rect">
                <a:avLst/>
              </a:prstGeom>
              <a:solidFill>
                <a:srgbClr val="FFE8CB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Study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728" y="0"/>
              <a:ext cx="3792" cy="1456"/>
              <a:chOff x="0" y="0"/>
              <a:chExt cx="3792" cy="1456"/>
            </a:xfrm>
          </p:grpSpPr>
          <p:sp>
            <p:nvSpPr>
              <p:cNvPr id="54285" name="Line 13"/>
              <p:cNvSpPr>
                <a:spLocks noChangeShapeType="1"/>
              </p:cNvSpPr>
              <p:nvPr/>
            </p:nvSpPr>
            <p:spPr bwMode="auto">
              <a:xfrm flipH="1">
                <a:off x="544" y="0"/>
                <a:ext cx="1184" cy="480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86" name="Line 14"/>
              <p:cNvSpPr>
                <a:spLocks noChangeShapeType="1"/>
              </p:cNvSpPr>
              <p:nvPr/>
            </p:nvSpPr>
            <p:spPr bwMode="auto">
              <a:xfrm>
                <a:off x="1760" y="16"/>
                <a:ext cx="1568" cy="448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87" name="Rectangle 15"/>
              <p:cNvSpPr>
                <a:spLocks/>
              </p:cNvSpPr>
              <p:nvPr/>
            </p:nvSpPr>
            <p:spPr bwMode="auto">
              <a:xfrm>
                <a:off x="0" y="448"/>
                <a:ext cx="1104" cy="1008"/>
              </a:xfrm>
              <a:prstGeom prst="rect">
                <a:avLst/>
              </a:prstGeom>
              <a:solidFill>
                <a:srgbClr val="FED198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 dirty="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Collections</a:t>
                </a:r>
              </a:p>
            </p:txBody>
          </p:sp>
          <p:sp>
            <p:nvSpPr>
              <p:cNvPr id="54288" name="Rectangle 16"/>
              <p:cNvSpPr>
                <a:spLocks/>
              </p:cNvSpPr>
              <p:nvPr/>
            </p:nvSpPr>
            <p:spPr bwMode="auto">
              <a:xfrm>
                <a:off x="2688" y="448"/>
                <a:ext cx="1104" cy="1008"/>
              </a:xfrm>
              <a:prstGeom prst="rect">
                <a:avLst/>
              </a:prstGeom>
              <a:solidFill>
                <a:srgbClr val="FFE8CB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 dirty="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Study</a:t>
                </a:r>
              </a:p>
            </p:txBody>
          </p:sp>
        </p:grp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501252" y="1417438"/>
            <a:ext cx="8489900" cy="1821656"/>
            <a:chOff x="0" y="0"/>
            <a:chExt cx="7606" cy="1632"/>
          </a:xfrm>
        </p:grpSpPr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0" y="0"/>
              <a:ext cx="6032" cy="1416"/>
              <a:chOff x="0" y="0"/>
              <a:chExt cx="6032" cy="1416"/>
            </a:xfrm>
          </p:grpSpPr>
          <p:sp>
            <p:nvSpPr>
              <p:cNvPr id="54291" name="Line 19"/>
              <p:cNvSpPr>
                <a:spLocks noChangeShapeType="1"/>
              </p:cNvSpPr>
              <p:nvPr/>
            </p:nvSpPr>
            <p:spPr bwMode="auto">
              <a:xfrm>
                <a:off x="2784" y="16"/>
                <a:ext cx="2688" cy="407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92" name="Line 20"/>
              <p:cNvSpPr>
                <a:spLocks noChangeShapeType="1"/>
              </p:cNvSpPr>
              <p:nvPr/>
            </p:nvSpPr>
            <p:spPr bwMode="auto">
              <a:xfrm>
                <a:off x="2840" y="8"/>
                <a:ext cx="1080" cy="407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93" name="Line 21"/>
              <p:cNvSpPr>
                <a:spLocks noChangeShapeType="1"/>
              </p:cNvSpPr>
              <p:nvPr/>
            </p:nvSpPr>
            <p:spPr bwMode="auto">
              <a:xfrm flipH="1">
                <a:off x="2304" y="0"/>
                <a:ext cx="512" cy="423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94" name="Line 22"/>
              <p:cNvSpPr>
                <a:spLocks noChangeShapeType="1"/>
              </p:cNvSpPr>
              <p:nvPr/>
            </p:nvSpPr>
            <p:spPr bwMode="auto">
              <a:xfrm flipH="1">
                <a:off x="552" y="40"/>
                <a:ext cx="2200" cy="375"/>
              </a:xfrm>
              <a:prstGeom prst="line">
                <a:avLst/>
              </a:prstGeom>
              <a:noFill/>
              <a:ln w="635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000">
                  <a:solidFill>
                    <a:srgbClr val="000000"/>
                  </a:solidFill>
                  <a:latin typeface="+mj-lt"/>
                  <a:sym typeface="Gill Sans" pitchFamily="-107" charset="0"/>
                </a:endParaRPr>
              </a:p>
            </p:txBody>
          </p:sp>
          <p:sp>
            <p:nvSpPr>
              <p:cNvPr id="54295" name="Rectangle 23"/>
              <p:cNvSpPr>
                <a:spLocks/>
              </p:cNvSpPr>
              <p:nvPr/>
            </p:nvSpPr>
            <p:spPr bwMode="auto">
              <a:xfrm>
                <a:off x="0" y="408"/>
                <a:ext cx="1104" cy="1008"/>
              </a:xfrm>
              <a:prstGeom prst="rect">
                <a:avLst/>
              </a:prstGeom>
              <a:solidFill>
                <a:srgbClr val="FEBB64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 dirty="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Dataverse</a:t>
                </a:r>
              </a:p>
            </p:txBody>
          </p:sp>
          <p:sp>
            <p:nvSpPr>
              <p:cNvPr id="54296" name="Rectangle 24"/>
              <p:cNvSpPr>
                <a:spLocks/>
              </p:cNvSpPr>
              <p:nvPr/>
            </p:nvSpPr>
            <p:spPr bwMode="auto">
              <a:xfrm>
                <a:off x="1760" y="408"/>
                <a:ext cx="1104" cy="1008"/>
              </a:xfrm>
              <a:prstGeom prst="rect">
                <a:avLst/>
              </a:prstGeom>
              <a:solidFill>
                <a:srgbClr val="FEBB64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 dirty="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Dataverse</a:t>
                </a:r>
              </a:p>
            </p:txBody>
          </p:sp>
          <p:sp>
            <p:nvSpPr>
              <p:cNvPr id="54297" name="Rectangle 25"/>
              <p:cNvSpPr>
                <a:spLocks/>
              </p:cNvSpPr>
              <p:nvPr/>
            </p:nvSpPr>
            <p:spPr bwMode="auto">
              <a:xfrm>
                <a:off x="3392" y="408"/>
                <a:ext cx="1104" cy="1008"/>
              </a:xfrm>
              <a:prstGeom prst="rect">
                <a:avLst/>
              </a:prstGeom>
              <a:solidFill>
                <a:srgbClr val="FEBB64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Dataverse</a:t>
                </a:r>
              </a:p>
            </p:txBody>
          </p:sp>
          <p:sp>
            <p:nvSpPr>
              <p:cNvPr id="54298" name="Rectangle 26"/>
              <p:cNvSpPr>
                <a:spLocks/>
              </p:cNvSpPr>
              <p:nvPr/>
            </p:nvSpPr>
            <p:spPr bwMode="auto">
              <a:xfrm>
                <a:off x="4928" y="408"/>
                <a:ext cx="1104" cy="1008"/>
              </a:xfrm>
              <a:prstGeom prst="rect">
                <a:avLst/>
              </a:prstGeom>
              <a:solidFill>
                <a:srgbClr val="FEBB64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1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000000"/>
                    </a:solidFill>
                    <a:latin typeface="+mj-lt"/>
                    <a:ea typeface="Gill Sans" pitchFamily="-107" charset="0"/>
                    <a:cs typeface="Gill Sans" pitchFamily="-107" charset="0"/>
                    <a:sym typeface="Gill Sans" pitchFamily="-107" charset="0"/>
                  </a:rPr>
                  <a:t>Dataverse</a:t>
                </a:r>
              </a:p>
            </p:txBody>
          </p:sp>
        </p:grpSp>
        <p:sp>
          <p:nvSpPr>
            <p:cNvPr id="54299" name="Rectangle 27"/>
            <p:cNvSpPr>
              <a:spLocks/>
            </p:cNvSpPr>
            <p:nvPr/>
          </p:nvSpPr>
          <p:spPr bwMode="auto">
            <a:xfrm>
              <a:off x="6126" y="200"/>
              <a:ext cx="1480" cy="1432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 defTabSz="64291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4D4D4D"/>
                  </a:solidFill>
                  <a:latin typeface="+mj-lt"/>
                  <a:ea typeface="Gill Sans Light" pitchFamily="-107" charset="0"/>
                  <a:cs typeface="Gill Sans Light" pitchFamily="-107" charset="0"/>
                  <a:sym typeface="Gill Sans Light" pitchFamily="-107" charset="0"/>
                </a:rPr>
                <a:t>A Dataverse is </a:t>
              </a:r>
              <a:r>
                <a:rPr lang="en-US" sz="1600" dirty="0" smtClean="0">
                  <a:solidFill>
                    <a:srgbClr val="4D4D4D"/>
                  </a:solidFill>
                  <a:latin typeface="+mj-lt"/>
                  <a:ea typeface="Gill Sans Light" pitchFamily="-107" charset="0"/>
                  <a:cs typeface="Gill Sans Light" pitchFamily="-107" charset="0"/>
                  <a:sym typeface="Gill Sans Light" pitchFamily="-107" charset="0"/>
                </a:rPr>
                <a:t/>
              </a:r>
              <a:br>
                <a:rPr lang="en-US" sz="1600" dirty="0" smtClean="0">
                  <a:solidFill>
                    <a:srgbClr val="4D4D4D"/>
                  </a:solidFill>
                  <a:latin typeface="+mj-lt"/>
                  <a:ea typeface="Gill Sans Light" pitchFamily="-107" charset="0"/>
                  <a:cs typeface="Gill Sans Light" pitchFamily="-107" charset="0"/>
                  <a:sym typeface="Gill Sans Light" pitchFamily="-107" charset="0"/>
                </a:rPr>
              </a:br>
              <a:r>
                <a:rPr lang="en-US" sz="1600" dirty="0" smtClean="0">
                  <a:solidFill>
                    <a:srgbClr val="4D4D4D"/>
                  </a:solidFill>
                  <a:latin typeface="+mj-lt"/>
                  <a:ea typeface="Gill Sans Light" pitchFamily="-107" charset="0"/>
                  <a:cs typeface="Gill Sans Light" pitchFamily="-107" charset="0"/>
                  <a:sym typeface="Gill Sans Light" pitchFamily="-107" charset="0"/>
                </a:rPr>
                <a:t>a </a:t>
              </a:r>
              <a:r>
                <a:rPr lang="en-US" sz="1600" dirty="0">
                  <a:solidFill>
                    <a:srgbClr val="4D4D4D"/>
                  </a:solidFill>
                  <a:latin typeface="+mj-lt"/>
                  <a:ea typeface="Gill Sans Light" pitchFamily="-107" charset="0"/>
                  <a:cs typeface="Gill Sans Light" pitchFamily="-107" charset="0"/>
                  <a:sym typeface="Gill Sans Light" pitchFamily="-107" charset="0"/>
                </a:rPr>
                <a:t>virtual data archive with its own branding</a:t>
              </a:r>
            </a:p>
          </p:txBody>
        </p:sp>
      </p:grpSp>
      <p:sp>
        <p:nvSpPr>
          <p:cNvPr id="54300" name="Rectangle 28"/>
          <p:cNvSpPr>
            <a:spLocks/>
          </p:cNvSpPr>
          <p:nvPr/>
        </p:nvSpPr>
        <p:spPr bwMode="auto">
          <a:xfrm>
            <a:off x="3037284" y="336947"/>
            <a:ext cx="1532334" cy="1125141"/>
          </a:xfrm>
          <a:prstGeom prst="rect">
            <a:avLst/>
          </a:prstGeom>
          <a:solidFill>
            <a:srgbClr val="FDA531"/>
          </a:soli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+mj-lt"/>
                <a:ea typeface="Gill Sans" pitchFamily="-107" charset="0"/>
                <a:cs typeface="Gill Sans" pitchFamily="-107" charset="0"/>
                <a:sym typeface="Gill Sans" pitchFamily="-107" charset="0"/>
              </a:rPr>
              <a:t>DATAVERSE</a:t>
            </a:r>
          </a:p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+mj-lt"/>
                <a:ea typeface="Gill Sans" pitchFamily="-107" charset="0"/>
                <a:cs typeface="Gill Sans" pitchFamily="-107" charset="0"/>
                <a:sym typeface="Gill Sans" pitchFamily="-107" charset="0"/>
              </a:rPr>
              <a:t>NETWORK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91200" y="3657356"/>
            <a:ext cx="2571885" cy="618914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ctr" defTabSz="64291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sym typeface="Gill Sans" pitchFamily="-107" charset="0"/>
              </a:rPr>
              <a:t>A Study describes and holds the Data</a:t>
            </a:r>
          </a:p>
        </p:txBody>
      </p:sp>
    </p:spTree>
    <p:extLst>
      <p:ext uri="{BB962C8B-B14F-4D97-AF65-F5344CB8AC3E}">
        <p14:creationId xmlns:p14="http://schemas.microsoft.com/office/powerpoint/2010/main" val="392843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/>
          </p:cNvSpPr>
          <p:nvPr/>
        </p:nvSpPr>
        <p:spPr bwMode="auto">
          <a:xfrm>
            <a:off x="567035" y="2281535"/>
            <a:ext cx="8009930" cy="221902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The Dataverse Network</a:t>
            </a:r>
            <a:r>
              <a:rPr lang="en-US" sz="25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 is a repository </a:t>
            </a:r>
            <a:r>
              <a:rPr lang="en-US" sz="2500" dirty="0" smtClean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for </a:t>
            </a:r>
            <a:r>
              <a:rPr lang="en-US" sz="25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research data that takes care of long term</a:t>
            </a:r>
            <a:r>
              <a:rPr lang="en-US" sz="2500" dirty="0">
                <a:solidFill>
                  <a:srgbClr val="A408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 </a:t>
            </a:r>
            <a:r>
              <a:rPr lang="en-US" sz="2500" dirty="0">
                <a:solidFill>
                  <a:srgbClr val="C65B28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preservation</a:t>
            </a:r>
            <a:r>
              <a:rPr lang="en-US" sz="2500" dirty="0">
                <a:solidFill>
                  <a:srgbClr val="A408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 </a:t>
            </a:r>
            <a:r>
              <a:rPr lang="en-US" sz="25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and </a:t>
            </a:r>
            <a:r>
              <a:rPr lang="en-US" sz="2500" dirty="0">
                <a:solidFill>
                  <a:srgbClr val="C65B28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good archival </a:t>
            </a:r>
            <a:r>
              <a:rPr lang="en-US" sz="25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practices, while the </a:t>
            </a:r>
            <a:r>
              <a:rPr lang="en-US" sz="2500" dirty="0">
                <a:solidFill>
                  <a:srgbClr val="C65B28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researchers and data producers keeps control</a:t>
            </a:r>
            <a:r>
              <a:rPr lang="en-US" sz="2500" dirty="0">
                <a:solidFill>
                  <a:srgbClr val="A408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 </a:t>
            </a:r>
            <a:r>
              <a:rPr lang="en-US" sz="2500" dirty="0" smtClean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of </a:t>
            </a:r>
            <a:r>
              <a:rPr lang="en-US" sz="25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and</a:t>
            </a:r>
            <a:r>
              <a:rPr lang="en-US" sz="2500" dirty="0">
                <a:solidFill>
                  <a:srgbClr val="A408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 </a:t>
            </a:r>
            <a:r>
              <a:rPr lang="en-US" sz="2500" dirty="0">
                <a:solidFill>
                  <a:srgbClr val="C65B28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get recognition</a:t>
            </a:r>
            <a:r>
              <a:rPr lang="en-US" sz="2500" dirty="0">
                <a:solidFill>
                  <a:srgbClr val="A408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 </a:t>
            </a:r>
            <a:r>
              <a:rPr lang="en-US" sz="25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for their data.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78" y="533400"/>
            <a:ext cx="16848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9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alphaModFix amt="50000"/>
          </a:blip>
          <a:srcRect/>
          <a:stretch>
            <a:fillRect/>
          </a:stretch>
        </p:blipFill>
        <p:spPr bwMode="auto">
          <a:xfrm>
            <a:off x="5569148" y="2002630"/>
            <a:ext cx="2562820" cy="191988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32173"/>
            <a:ext cx="8465344" cy="1393031"/>
          </a:xfrm>
          <a:ln/>
        </p:spPr>
        <p:txBody>
          <a:bodyPr/>
          <a:lstStyle/>
          <a:p>
            <a:r>
              <a:rPr lang="en-US" sz="3400" b="1" dirty="0">
                <a:solidFill>
                  <a:srgbClr val="C65B28"/>
                </a:solidFill>
              </a:rPr>
              <a:t>Why </a:t>
            </a:r>
            <a:r>
              <a:rPr lang="en-US" sz="3400" b="1" dirty="0"/>
              <a:t>Connect Published Work to Data</a:t>
            </a:r>
          </a:p>
        </p:txBody>
      </p:sp>
      <p:sp>
        <p:nvSpPr>
          <p:cNvPr id="30723" name="Rectangle 3"/>
          <p:cNvSpPr>
            <a:spLocks/>
          </p:cNvSpPr>
          <p:nvPr/>
        </p:nvSpPr>
        <p:spPr bwMode="auto">
          <a:xfrm>
            <a:off x="4953000" y="2359818"/>
            <a:ext cx="3795117" cy="120550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Data  + Metadata + Supporting Files </a:t>
            </a:r>
            <a:r>
              <a:rPr lang="en-US" sz="2200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(documentation, code)</a:t>
            </a:r>
          </a:p>
        </p:txBody>
      </p:sp>
      <p:sp>
        <p:nvSpPr>
          <p:cNvPr id="30725" name="Rectangle 5"/>
          <p:cNvSpPr>
            <a:spLocks/>
          </p:cNvSpPr>
          <p:nvPr/>
        </p:nvSpPr>
        <p:spPr bwMode="auto">
          <a:xfrm>
            <a:off x="3711722" y="2447046"/>
            <a:ext cx="516167" cy="103105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6700" b="1" dirty="0">
                <a:solidFill>
                  <a:srgbClr val="4D4D4D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+</a:t>
            </a: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>
            <a:alphaModFix amt="30000"/>
          </a:blip>
          <a:srcRect/>
          <a:stretch>
            <a:fillRect/>
          </a:stretch>
        </p:blipFill>
        <p:spPr bwMode="auto">
          <a:xfrm>
            <a:off x="866181" y="1889894"/>
            <a:ext cx="1589484" cy="214870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0727" name="Rectangle 7"/>
          <p:cNvSpPr>
            <a:spLocks/>
          </p:cNvSpPr>
          <p:nvPr/>
        </p:nvSpPr>
        <p:spPr bwMode="auto">
          <a:xfrm>
            <a:off x="598290" y="2444650"/>
            <a:ext cx="2125266" cy="85725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Published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rgbClr val="000000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Results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02598" y="4760149"/>
            <a:ext cx="6738804" cy="1031051"/>
            <a:chOff x="1137180" y="4547607"/>
            <a:chExt cx="6738804" cy="1031051"/>
          </a:xfrm>
        </p:grpSpPr>
        <p:sp>
          <p:nvSpPr>
            <p:cNvPr id="30724" name="Rectangle 4"/>
            <p:cNvSpPr>
              <a:spLocks/>
            </p:cNvSpPr>
            <p:nvPr/>
          </p:nvSpPr>
          <p:spPr bwMode="auto">
            <a:xfrm>
              <a:off x="1830586" y="4630043"/>
              <a:ext cx="6045398" cy="85725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 b="1" dirty="0">
                  <a:solidFill>
                    <a:srgbClr val="000000"/>
                  </a:solidFill>
                  <a:latin typeface="Century Gothic" pitchFamily="-107" charset="0"/>
                  <a:ea typeface="Century Gothic" pitchFamily="-107" charset="0"/>
                  <a:cs typeface="Century Gothic" pitchFamily="-107" charset="0"/>
                  <a:sym typeface="Century Gothic" pitchFamily="-107" charset="0"/>
                </a:rPr>
                <a:t>A third party </a:t>
              </a:r>
              <a:r>
                <a:rPr lang="en-US" sz="2500" dirty="0">
                  <a:solidFill>
                    <a:srgbClr val="000000"/>
                  </a:solidFill>
                  <a:latin typeface="Century Gothic" pitchFamily="-107" charset="0"/>
                  <a:ea typeface="Century Gothic" pitchFamily="-107" charset="0"/>
                  <a:cs typeface="Century Gothic" pitchFamily="-107" charset="0"/>
                  <a:sym typeface="Century Gothic" pitchFamily="-107" charset="0"/>
                </a:rPr>
                <a:t>can replicate or reuse, thus validate and advance science</a:t>
              </a:r>
            </a:p>
          </p:txBody>
        </p:sp>
        <p:sp>
          <p:nvSpPr>
            <p:cNvPr id="30728" name="Rectangle 8"/>
            <p:cNvSpPr>
              <a:spLocks/>
            </p:cNvSpPr>
            <p:nvPr/>
          </p:nvSpPr>
          <p:spPr bwMode="auto">
            <a:xfrm>
              <a:off x="1137180" y="4547607"/>
              <a:ext cx="516167" cy="1031051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700" b="1" dirty="0">
                  <a:solidFill>
                    <a:srgbClr val="4D4D4D"/>
                  </a:solidFill>
                  <a:latin typeface="Century Gothic" pitchFamily="-107" charset="0"/>
                  <a:ea typeface="Century Gothic" pitchFamily="-107" charset="0"/>
                  <a:cs typeface="Century Gothic" pitchFamily="-107" charset="0"/>
                  <a:sym typeface="Century Gothic" pitchFamily="-107" charset="0"/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/>
          </p:cNvSpPr>
          <p:nvPr/>
        </p:nvSpPr>
        <p:spPr bwMode="auto">
          <a:xfrm>
            <a:off x="821531" y="910829"/>
            <a:ext cx="7634883" cy="52685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b="1" dirty="0">
                <a:solidFill>
                  <a:srgbClr val="C65B28"/>
                </a:solidFill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The Centralized Data Repository Provides:</a:t>
            </a:r>
          </a:p>
        </p:txBody>
      </p:sp>
      <p:sp>
        <p:nvSpPr>
          <p:cNvPr id="35842" name="Rectangle 2"/>
          <p:cNvSpPr>
            <a:spLocks/>
          </p:cNvSpPr>
          <p:nvPr/>
        </p:nvSpPr>
        <p:spPr bwMode="auto">
          <a:xfrm>
            <a:off x="928688" y="1928814"/>
            <a:ext cx="7286625" cy="316110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marL="341313" indent="-341313">
              <a:spcBef>
                <a:spcPts val="422"/>
              </a:spcBef>
              <a:spcAft>
                <a:spcPts val="844"/>
              </a:spcAft>
              <a:buClr>
                <a:srgbClr val="C65B28"/>
              </a:buClr>
              <a:buSzPct val="100000"/>
              <a:buFont typeface="Lucida Grande" pitchFamily="-107" charset="0"/>
              <a:buChar char="✓"/>
            </a:pPr>
            <a:r>
              <a:rPr lang="en-US" sz="2100" dirty="0" smtClean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Backups and replication of data in different locations (LOCKSS) so data is never lost</a:t>
            </a:r>
          </a:p>
          <a:p>
            <a:pPr marL="341313" indent="-341313">
              <a:spcBef>
                <a:spcPts val="422"/>
              </a:spcBef>
              <a:spcAft>
                <a:spcPts val="844"/>
              </a:spcAft>
              <a:buClr>
                <a:srgbClr val="C65B28"/>
              </a:buClr>
              <a:buSzPct val="100000"/>
              <a:buFont typeface="Lucida Grande" pitchFamily="-107" charset="0"/>
              <a:buChar char="✓"/>
            </a:pPr>
            <a:r>
              <a:rPr lang="en-US" sz="2100" dirty="0" smtClean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Re-format </a:t>
            </a:r>
            <a:r>
              <a:rPr lang="en-US" sz="2100" dirty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for long term accessibility so data never become obsolete </a:t>
            </a:r>
          </a:p>
          <a:p>
            <a:pPr marL="341313" indent="-341313">
              <a:spcBef>
                <a:spcPts val="422"/>
              </a:spcBef>
              <a:spcAft>
                <a:spcPts val="844"/>
              </a:spcAft>
              <a:buClr>
                <a:srgbClr val="C65B28"/>
              </a:buClr>
              <a:buSzPct val="100000"/>
              <a:buFont typeface="Lucida Grande" pitchFamily="-107" charset="0"/>
              <a:buChar char="✓"/>
            </a:pPr>
            <a:r>
              <a:rPr lang="en-US" sz="2100" dirty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Extract Variable Metadata from data sets</a:t>
            </a:r>
          </a:p>
          <a:p>
            <a:pPr marL="341313" indent="-341313">
              <a:spcBef>
                <a:spcPts val="422"/>
              </a:spcBef>
              <a:spcAft>
                <a:spcPts val="844"/>
              </a:spcAft>
              <a:buClr>
                <a:srgbClr val="C65B28"/>
              </a:buClr>
              <a:buSzPct val="100000"/>
              <a:buFont typeface="Lucida Grande" pitchFamily="-107" charset="0"/>
              <a:buChar char="✓"/>
            </a:pPr>
            <a:r>
              <a:rPr lang="en-US" sz="2100" dirty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Universal Metadata standards (DDI, Dublin Core)</a:t>
            </a:r>
          </a:p>
          <a:p>
            <a:pPr marL="341313" indent="-341313">
              <a:spcBef>
                <a:spcPts val="422"/>
              </a:spcBef>
              <a:spcAft>
                <a:spcPts val="844"/>
              </a:spcAft>
              <a:buClr>
                <a:srgbClr val="C65B28"/>
              </a:buClr>
              <a:buSzPct val="100000"/>
              <a:buFont typeface="Lucida Grande" pitchFamily="-107" charset="0"/>
              <a:buChar char="✓"/>
            </a:pPr>
            <a:r>
              <a:rPr lang="en-US" sz="2100" dirty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Inter-operability with other systems through standard protocols (such as OAI-PMH, APIs)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9422" y="5464969"/>
            <a:ext cx="6900992" cy="627573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j-lt"/>
              </a:rPr>
              <a:t>The Dataverse takes care of the archival infrastructure (“plumbing”) for you!</a:t>
            </a:r>
            <a:endParaRPr lang="en-US" dirty="0">
              <a:solidFill>
                <a:srgbClr val="00B0F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6654781"/>
      </p:ext>
    </p:extLst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 autoUpdateAnimBg="0"/>
      <p:bldP spid="3584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8594"/>
            <a:ext cx="8534400" cy="1497806"/>
          </a:xfrm>
        </p:spPr>
        <p:txBody>
          <a:bodyPr/>
          <a:lstStyle/>
          <a:p>
            <a:r>
              <a:rPr lang="en-US" sz="4000" b="1" dirty="0" smtClean="0"/>
              <a:t>Open Journal Systems (OJS)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/>
          <a:lstStyle/>
          <a:p>
            <a:pPr marL="511175" indent="-288925"/>
            <a:r>
              <a:rPr lang="en-US" sz="1800" dirty="0">
                <a:latin typeface="+mj-lt"/>
              </a:rPr>
              <a:t>Open Journal </a:t>
            </a:r>
            <a:r>
              <a:rPr lang="en-US" sz="1800" dirty="0" smtClean="0">
                <a:latin typeface="+mj-lt"/>
              </a:rPr>
              <a:t>Systems is </a:t>
            </a:r>
            <a:r>
              <a:rPr lang="en-US" sz="1800" dirty="0">
                <a:latin typeface="+mj-lt"/>
              </a:rPr>
              <a:t>an </a:t>
            </a:r>
            <a:r>
              <a:rPr lang="en-US" sz="1800" dirty="0">
                <a:latin typeface="+mj-lt"/>
                <a:hlinkClick r:id="rId2" tooltip="Open-source software"/>
              </a:rPr>
              <a:t>open-source software</a:t>
            </a:r>
            <a:r>
              <a:rPr lang="en-US" sz="1800" dirty="0">
                <a:latin typeface="+mj-lt"/>
              </a:rPr>
              <a:t> for the management of </a:t>
            </a:r>
            <a:r>
              <a:rPr lang="en-US" sz="1800" dirty="0">
                <a:latin typeface="+mj-lt"/>
                <a:hlinkClick r:id="rId3" tooltip="Peer-review"/>
              </a:rPr>
              <a:t>peer-reviewed</a:t>
            </a:r>
            <a:r>
              <a:rPr lang="en-US" sz="1800" dirty="0">
                <a:latin typeface="+mj-lt"/>
              </a:rPr>
              <a:t> academic journals, created by the </a:t>
            </a:r>
            <a:r>
              <a:rPr lang="en-US" sz="1800" dirty="0">
                <a:latin typeface="+mj-lt"/>
                <a:hlinkClick r:id="rId4" tooltip="Public Knowledge Project"/>
              </a:rPr>
              <a:t>Public Knowledge </a:t>
            </a:r>
            <a:r>
              <a:rPr lang="en-US" sz="1800" dirty="0" smtClean="0">
                <a:latin typeface="+mj-lt"/>
                <a:hlinkClick r:id="rId4" tooltip="Public Knowledge Project"/>
              </a:rPr>
              <a:t>Project</a:t>
            </a:r>
            <a:r>
              <a:rPr lang="en-US" sz="1800" dirty="0" smtClean="0">
                <a:latin typeface="+mj-lt"/>
              </a:rPr>
              <a:t> (PKP), </a:t>
            </a:r>
            <a:r>
              <a:rPr lang="en-US" sz="1800" dirty="0">
                <a:latin typeface="+mj-lt"/>
              </a:rPr>
              <a:t>released under the </a:t>
            </a:r>
            <a:r>
              <a:rPr lang="en-US" sz="1800" dirty="0">
                <a:latin typeface="+mj-lt"/>
                <a:hlinkClick r:id="rId5" tooltip="GNU General Public License"/>
              </a:rPr>
              <a:t>GNU General Public License</a:t>
            </a:r>
            <a:r>
              <a:rPr lang="en-US" sz="1800" dirty="0" smtClean="0">
                <a:latin typeface="+mj-lt"/>
              </a:rPr>
              <a:t>.</a:t>
            </a:r>
          </a:p>
          <a:p>
            <a:pPr marL="511175" indent="-288925"/>
            <a:r>
              <a:rPr lang="en-US" sz="1800" dirty="0">
                <a:latin typeface="+mj-lt"/>
              </a:rPr>
              <a:t>The </a:t>
            </a: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Public Knowledge Project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800" dirty="0">
                <a:latin typeface="+mj-lt"/>
              </a:rPr>
              <a:t>is a non-profit research initiative of the Faculty of </a:t>
            </a:r>
            <a:r>
              <a:rPr lang="en-US" sz="1800" dirty="0" smtClean="0">
                <a:latin typeface="+mj-lt"/>
              </a:rPr>
              <a:t>Education</a:t>
            </a:r>
            <a:r>
              <a:rPr lang="en-US" sz="1800" baseline="30000" dirty="0">
                <a:latin typeface="+mj-lt"/>
              </a:rPr>
              <a:t> </a:t>
            </a:r>
            <a:r>
              <a:rPr lang="en-US" sz="1800" dirty="0" smtClean="0">
                <a:latin typeface="+mj-lt"/>
              </a:rPr>
              <a:t>at </a:t>
            </a:r>
            <a:r>
              <a:rPr lang="en-US" sz="1800" dirty="0">
                <a:latin typeface="+mj-lt"/>
              </a:rPr>
              <a:t>the </a:t>
            </a:r>
            <a:r>
              <a:rPr lang="en-US" sz="1800" dirty="0">
                <a:latin typeface="+mj-lt"/>
                <a:hlinkClick r:id="rId6" tooltip="University of British Columbia"/>
              </a:rPr>
              <a:t>University of British Columbia</a:t>
            </a:r>
            <a:r>
              <a:rPr lang="en-US" sz="1800" dirty="0">
                <a:latin typeface="+mj-lt"/>
              </a:rPr>
              <a:t>, the Canadian Centre for Studies in </a:t>
            </a:r>
            <a:r>
              <a:rPr lang="en-US" sz="1800" dirty="0" smtClean="0">
                <a:latin typeface="+mj-lt"/>
              </a:rPr>
              <a:t>Publishing </a:t>
            </a:r>
            <a:r>
              <a:rPr lang="en-US" sz="1800" dirty="0">
                <a:latin typeface="+mj-lt"/>
              </a:rPr>
              <a:t>at </a:t>
            </a:r>
            <a:r>
              <a:rPr lang="en-US" sz="1800" dirty="0">
                <a:latin typeface="+mj-lt"/>
                <a:hlinkClick r:id="rId7" tooltip="Simon Fraser University"/>
              </a:rPr>
              <a:t>Simon Fraser University</a:t>
            </a:r>
            <a:r>
              <a:rPr lang="en-US" sz="1800" dirty="0">
                <a:latin typeface="+mj-lt"/>
              </a:rPr>
              <a:t>, the Simon Fraser University </a:t>
            </a:r>
            <a:r>
              <a:rPr lang="en-US" sz="1800" dirty="0" smtClean="0">
                <a:latin typeface="+mj-lt"/>
              </a:rPr>
              <a:t>Library,</a:t>
            </a:r>
            <a:r>
              <a:rPr lang="en-US" sz="1800" baseline="30000" dirty="0">
                <a:latin typeface="+mj-lt"/>
              </a:rPr>
              <a:t> </a:t>
            </a:r>
            <a:r>
              <a:rPr lang="en-US" sz="1800" dirty="0" smtClean="0">
                <a:latin typeface="+mj-lt"/>
              </a:rPr>
              <a:t>and </a:t>
            </a:r>
            <a:r>
              <a:rPr lang="en-US" sz="1800" dirty="0">
                <a:latin typeface="+mj-lt"/>
                <a:hlinkClick r:id="rId8" tooltip="Stanford University"/>
              </a:rPr>
              <a:t>Stanford University</a:t>
            </a:r>
            <a:r>
              <a:rPr lang="en-US" sz="1800" dirty="0">
                <a:latin typeface="+mj-lt"/>
              </a:rPr>
              <a:t>. </a:t>
            </a:r>
            <a:endParaRPr lang="en-US" sz="1800" dirty="0" smtClean="0">
              <a:latin typeface="+mj-lt"/>
            </a:endParaRPr>
          </a:p>
          <a:p>
            <a:pPr marL="511175" indent="-288925"/>
            <a:r>
              <a:rPr lang="en-US" sz="1800" dirty="0" smtClean="0">
                <a:latin typeface="+mj-lt"/>
              </a:rPr>
              <a:t>focused </a:t>
            </a:r>
            <a:r>
              <a:rPr lang="en-US" sz="1800" dirty="0">
                <a:latin typeface="+mj-lt"/>
              </a:rPr>
              <a:t>on the importance of making the results of publicly funded research freely available through </a:t>
            </a:r>
            <a:r>
              <a:rPr lang="en-US" sz="1800" dirty="0">
                <a:latin typeface="+mj-lt"/>
                <a:hlinkClick r:id="rId9" tooltip="Open access (publishing)"/>
              </a:rPr>
              <a:t>open access</a:t>
            </a:r>
            <a:r>
              <a:rPr lang="en-US" sz="1800" dirty="0">
                <a:latin typeface="+mj-lt"/>
              </a:rPr>
              <a:t> policies, and on developing strategies for making this possible. It seeks </a:t>
            </a:r>
            <a:r>
              <a:rPr lang="en-US" sz="1800" dirty="0" smtClean="0">
                <a:latin typeface="+mj-lt"/>
              </a:rPr>
              <a:t>to </a:t>
            </a:r>
            <a:r>
              <a:rPr lang="en-US" sz="1800" dirty="0">
                <a:solidFill>
                  <a:srgbClr val="C65B28"/>
                </a:solidFill>
                <a:latin typeface="+mj-lt"/>
              </a:rPr>
              <a:t>improve the scholarly and public quality of academic </a:t>
            </a:r>
            <a:r>
              <a:rPr lang="en-US" sz="1800" dirty="0" smtClean="0">
                <a:solidFill>
                  <a:srgbClr val="C65B28"/>
                </a:solidFill>
                <a:latin typeface="+mj-lt"/>
              </a:rPr>
              <a:t>research</a:t>
            </a:r>
            <a:r>
              <a:rPr lang="en-US" sz="1800" dirty="0" smtClean="0">
                <a:latin typeface="+mj-lt"/>
              </a:rPr>
              <a:t> through </a:t>
            </a:r>
            <a:br>
              <a:rPr lang="en-US" sz="1800" dirty="0" smtClean="0">
                <a:latin typeface="+mj-lt"/>
              </a:rPr>
            </a:br>
            <a:r>
              <a:rPr lang="en-US" sz="1800" dirty="0" smtClean="0">
                <a:latin typeface="+mj-lt"/>
              </a:rPr>
              <a:t>the </a:t>
            </a:r>
            <a:r>
              <a:rPr lang="en-US" sz="1800" dirty="0">
                <a:latin typeface="+mj-lt"/>
              </a:rPr>
              <a:t>development of innovative online environments.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3800" y="5638800"/>
            <a:ext cx="1336310" cy="111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8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8594"/>
            <a:ext cx="8229600" cy="1345406"/>
          </a:xfrm>
        </p:spPr>
        <p:txBody>
          <a:bodyPr/>
          <a:lstStyle/>
          <a:p>
            <a:r>
              <a:rPr lang="en-US" sz="4000" b="1" dirty="0" smtClean="0"/>
              <a:t>Open Journal Systems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418033"/>
            <a:ext cx="7695753" cy="4830367"/>
          </a:xfrm>
          <a:ln>
            <a:solidFill>
              <a:schemeClr val="bg1"/>
            </a:solidFill>
          </a:ln>
        </p:spPr>
        <p:txBody>
          <a:bodyPr/>
          <a:lstStyle/>
          <a:p>
            <a:pPr marL="511175" indent="-288925">
              <a:buFont typeface="Arial" pitchFamily="34" charset="0"/>
              <a:buChar char="•"/>
            </a:pPr>
            <a:r>
              <a:rPr lang="en-US" sz="1800" dirty="0" smtClean="0">
                <a:latin typeface="Century Gothic" pitchFamily="34" charset="0"/>
              </a:rPr>
              <a:t>Provides the </a:t>
            </a:r>
            <a:r>
              <a:rPr lang="en-US" sz="1800" dirty="0">
                <a:latin typeface="Century Gothic" pitchFamily="34" charset="0"/>
              </a:rPr>
              <a:t>technical infrastructure not only for the online presentation of journal articles, but also an entire editorial management workflow, including article submission, multiple rounds of peer-review, and indexing</a:t>
            </a:r>
            <a:r>
              <a:rPr lang="en-US" sz="1800" dirty="0" smtClean="0">
                <a:latin typeface="Century Gothic" pitchFamily="34" charset="0"/>
              </a:rPr>
              <a:t>.</a:t>
            </a:r>
          </a:p>
          <a:p>
            <a:pPr marL="511175" indent="-288925">
              <a:buFont typeface="Arial" pitchFamily="34" charset="0"/>
              <a:buChar char="•"/>
            </a:pPr>
            <a:r>
              <a:rPr lang="en-US" sz="1800" dirty="0" smtClean="0">
                <a:latin typeface="Century Gothic" pitchFamily="34" charset="0"/>
              </a:rPr>
              <a:t>Relies </a:t>
            </a:r>
            <a:r>
              <a:rPr lang="en-US" sz="1800" dirty="0">
                <a:latin typeface="Century Gothic" pitchFamily="34" charset="0"/>
              </a:rPr>
              <a:t>upon individuals fulfilling different roles, such as the Journal manager, editor, reviewer, author, reader, etc. It has </a:t>
            </a:r>
            <a:r>
              <a:rPr lang="en-US" sz="1800" dirty="0" smtClean="0">
                <a:latin typeface="Century Gothic" pitchFamily="34" charset="0"/>
              </a:rPr>
              <a:t>a </a:t>
            </a:r>
            <a:r>
              <a:rPr lang="en-US" sz="1800" dirty="0">
                <a:latin typeface="Century Gothic" pitchFamily="34" charset="0"/>
              </a:rPr>
              <a:t>module that supports subscription </a:t>
            </a:r>
            <a:r>
              <a:rPr lang="en-US" sz="1800" dirty="0" smtClean="0">
                <a:latin typeface="Century Gothic" pitchFamily="34" charset="0"/>
              </a:rPr>
              <a:t>journals.</a:t>
            </a:r>
          </a:p>
          <a:p>
            <a:pPr marL="511175" indent="-288925">
              <a:buFont typeface="Arial" pitchFamily="34" charset="0"/>
              <a:buChar char="•"/>
            </a:pPr>
            <a:r>
              <a:rPr lang="en-US" sz="1800" dirty="0" smtClean="0">
                <a:latin typeface="Century Gothic" pitchFamily="34" charset="0"/>
              </a:rPr>
              <a:t>Has </a:t>
            </a:r>
            <a:r>
              <a:rPr lang="en-US" sz="1800" dirty="0">
                <a:latin typeface="Century Gothic" pitchFamily="34" charset="0"/>
              </a:rPr>
              <a:t>a 'plugin' architecture, similar to other community-based projects such as </a:t>
            </a:r>
            <a:r>
              <a:rPr lang="en-US" sz="1800" dirty="0">
                <a:solidFill>
                  <a:schemeClr val="bg1"/>
                </a:solidFill>
                <a:latin typeface="Century Gothic" pitchFamily="34" charset="0"/>
                <a:hlinkClick r:id="rId2" tooltip="WordPress"/>
              </a:rPr>
              <a:t>WordPress</a:t>
            </a:r>
            <a:r>
              <a:rPr lang="en-US" sz="1800" dirty="0">
                <a:latin typeface="Century Gothic" pitchFamily="34" charset="0"/>
              </a:rPr>
              <a:t>, allowing new features to be easily integrated without the need to change the entire core code </a:t>
            </a:r>
            <a:r>
              <a:rPr lang="en-US" sz="1800" dirty="0" smtClean="0">
                <a:latin typeface="Century Gothic" pitchFamily="34" charset="0"/>
              </a:rPr>
              <a:t>base.</a:t>
            </a:r>
          </a:p>
          <a:p>
            <a:pPr marL="511175" indent="-288925">
              <a:buFont typeface="Arial" pitchFamily="34" charset="0"/>
              <a:buChar char="•"/>
            </a:pPr>
            <a:r>
              <a:rPr lang="en-US" sz="1800" dirty="0">
                <a:latin typeface="Century Gothic" pitchFamily="34" charset="0"/>
              </a:rPr>
              <a:t>Open Journal Systems is also </a:t>
            </a:r>
            <a:r>
              <a:rPr lang="en-US" sz="1800" dirty="0">
                <a:latin typeface="Century Gothic" pitchFamily="34" charset="0"/>
                <a:hlinkClick r:id="rId3" tooltip="LOCKSS"/>
              </a:rPr>
              <a:t>LOCKSS</a:t>
            </a:r>
            <a:r>
              <a:rPr lang="en-US" sz="1800" dirty="0">
                <a:latin typeface="Century Gothic" pitchFamily="34" charset="0"/>
              </a:rPr>
              <a:t>-compliant, helping </a:t>
            </a:r>
            <a:r>
              <a:rPr lang="en-US" sz="1800" dirty="0" smtClean="0">
                <a:latin typeface="Century Gothic" pitchFamily="34" charset="0"/>
              </a:rPr>
              <a:t/>
            </a:r>
            <a:br>
              <a:rPr lang="en-US" sz="1800" dirty="0" smtClean="0">
                <a:latin typeface="Century Gothic" pitchFamily="34" charset="0"/>
              </a:rPr>
            </a:br>
            <a:r>
              <a:rPr lang="en-US" sz="1800" dirty="0" smtClean="0">
                <a:latin typeface="Century Gothic" pitchFamily="34" charset="0"/>
              </a:rPr>
              <a:t>to </a:t>
            </a:r>
            <a:r>
              <a:rPr lang="en-US" sz="1800" dirty="0">
                <a:latin typeface="Century Gothic" pitchFamily="34" charset="0"/>
              </a:rPr>
              <a:t>ensure permanent archiving for ongoing access to the content of the </a:t>
            </a:r>
            <a:r>
              <a:rPr lang="en-US" sz="1800" dirty="0" smtClean="0">
                <a:latin typeface="Century Gothic" pitchFamily="34" charset="0"/>
              </a:rPr>
              <a:t>journal.</a:t>
            </a:r>
            <a:endParaRPr lang="en-US" sz="1800" dirty="0">
              <a:latin typeface="Century Gothic" pitchFamily="34" charset="0"/>
            </a:endParaRPr>
          </a:p>
          <a:p>
            <a:pPr marL="223223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5638800"/>
            <a:ext cx="1336310" cy="111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6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0132"/>
            <a:ext cx="7772400" cy="1470025"/>
          </a:xfrm>
        </p:spPr>
        <p:txBody>
          <a:bodyPr/>
          <a:lstStyle/>
          <a:p>
            <a:r>
              <a:rPr lang="en-US" sz="4000" b="1" dirty="0" smtClean="0"/>
              <a:t>Progress to-date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901" y="1505814"/>
            <a:ext cx="7672645" cy="5199785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+mj-lt"/>
              </a:rPr>
              <a:t>Compiled a list </a:t>
            </a:r>
            <a:r>
              <a:rPr lang="en-US" sz="2400" dirty="0">
                <a:latin typeface="+mj-lt"/>
              </a:rPr>
              <a:t>of </a:t>
            </a:r>
            <a:r>
              <a:rPr lang="en-US" sz="2400" dirty="0" smtClean="0">
                <a:latin typeface="+mj-lt"/>
              </a:rPr>
              <a:t>potential journals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dirty="0">
                <a:latin typeface="+mj-lt"/>
              </a:rPr>
              <a:t>~</a:t>
            </a:r>
            <a:r>
              <a:rPr lang="en-US" sz="2400" dirty="0" smtClean="0">
                <a:latin typeface="+mj-lt"/>
              </a:rPr>
              <a:t>100) </a:t>
            </a:r>
            <a:r>
              <a:rPr lang="en-US" sz="2400" dirty="0">
                <a:latin typeface="+mj-lt"/>
              </a:rPr>
              <a:t>that we can work </a:t>
            </a:r>
            <a:r>
              <a:rPr lang="en-US" sz="2400" dirty="0" smtClean="0">
                <a:latin typeface="+mj-lt"/>
              </a:rPr>
              <a:t>with. Contacted </a:t>
            </a:r>
            <a:r>
              <a:rPr lang="en-US" sz="2400" dirty="0">
                <a:latin typeface="+mj-lt"/>
              </a:rPr>
              <a:t>a small handful to be our 1st round of pilot </a:t>
            </a:r>
            <a:r>
              <a:rPr lang="en-US" sz="2400" dirty="0" smtClean="0">
                <a:latin typeface="+mj-lt"/>
              </a:rPr>
              <a:t>testers. Including:</a:t>
            </a:r>
          </a:p>
          <a:p>
            <a:pPr marL="690563" indent="-342900" algn="l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Medical, Science &amp; Social Science Publishers</a:t>
            </a:r>
          </a:p>
          <a:p>
            <a:pPr marL="690563" indent="-342900" algn="l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Academic Publishers</a:t>
            </a:r>
            <a:br>
              <a:rPr lang="en-US" sz="2400" dirty="0" smtClean="0">
                <a:latin typeface="+mj-lt"/>
              </a:rPr>
            </a:br>
            <a:endParaRPr lang="en-US" sz="2400" dirty="0">
              <a:latin typeface="+mj-lt"/>
            </a:endParaRPr>
          </a:p>
          <a:p>
            <a:pPr algn="l"/>
            <a:r>
              <a:rPr lang="en-US" sz="2400" dirty="0" smtClean="0">
                <a:latin typeface="+mj-lt"/>
              </a:rPr>
              <a:t>Three publishers </a:t>
            </a:r>
            <a:r>
              <a:rPr lang="en-US" sz="2400" dirty="0">
                <a:latin typeface="+mj-lt"/>
              </a:rPr>
              <a:t>reviewed our </a:t>
            </a:r>
            <a:r>
              <a:rPr lang="en-US" sz="2400" dirty="0">
                <a:latin typeface="+mj-lt"/>
                <a:hlinkClick r:id="rId2"/>
              </a:rPr>
              <a:t>plugin workflow</a:t>
            </a:r>
            <a:r>
              <a:rPr lang="en-US" sz="2400" dirty="0">
                <a:latin typeface="+mj-lt"/>
              </a:rPr>
              <a:t> and </a:t>
            </a:r>
            <a:r>
              <a:rPr lang="en-US" sz="2400" dirty="0">
                <a:latin typeface="+mj-lt"/>
                <a:hlinkClick r:id="rId3"/>
              </a:rPr>
              <a:t>mockups</a:t>
            </a:r>
            <a:r>
              <a:rPr lang="en-US" sz="2400" dirty="0">
                <a:latin typeface="+mj-lt"/>
              </a:rPr>
              <a:t> to provide feedback prior to us beginning development on the technology.</a:t>
            </a:r>
          </a:p>
          <a:p>
            <a:pPr algn="l"/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133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8200" y="511314"/>
            <a:ext cx="746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High-level Plugin Workflow</a:t>
            </a:r>
            <a:endParaRPr lang="en-US" sz="4000" b="1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1342"/>
          <a:stretch/>
        </p:blipFill>
        <p:spPr>
          <a:xfrm>
            <a:off x="76200" y="1665292"/>
            <a:ext cx="8945051" cy="439328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2971800" y="6019800"/>
            <a:ext cx="3048000" cy="53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elvetica"/>
                <a:ea typeface="ヒラギノ角ゴ ProN W3" pitchFamily="-107" charset="-128"/>
                <a:cs typeface="Helvetica"/>
                <a:sym typeface="Gill Sans" pitchFamily="-107" charset="0"/>
              </a:rPr>
              <a:t>Flexible on this workflow</a:t>
            </a:r>
            <a:endParaRPr kumimoji="0" lang="en-US" sz="2000" i="0" u="none" strike="noStrike" normalizeH="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elvetica"/>
              <a:ea typeface="ヒラギノ角ゴ ProN W3" pitchFamily="-107" charset="-128"/>
              <a:cs typeface="Helvetica"/>
              <a:sym typeface="Gill Sans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65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65760" y="1123571"/>
            <a:ext cx="8412480" cy="5429629"/>
            <a:chOff x="320040" y="1123571"/>
            <a:chExt cx="8412480" cy="542962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234" r="1308"/>
            <a:stretch/>
          </p:blipFill>
          <p:spPr>
            <a:xfrm>
              <a:off x="320040" y="1123571"/>
              <a:ext cx="8412480" cy="54296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" name="Rectangle 1"/>
            <p:cNvSpPr/>
            <p:nvPr/>
          </p:nvSpPr>
          <p:spPr>
            <a:xfrm>
              <a:off x="464818" y="4569695"/>
              <a:ext cx="1037356" cy="243641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37655" y="2833714"/>
              <a:ext cx="1100227" cy="243641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304800" y="11481"/>
            <a:ext cx="8534400" cy="1115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Mockup of Data Deposit </a:t>
            </a:r>
            <a:r>
              <a:rPr lang="en-US" sz="3600" b="1" dirty="0" smtClean="0"/>
              <a:t>(in OJS)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9888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924800" cy="735806"/>
          </a:xfrm>
        </p:spPr>
        <p:txBody>
          <a:bodyPr/>
          <a:lstStyle/>
          <a:p>
            <a:r>
              <a:rPr lang="en-US" sz="4000" b="1" dirty="0" smtClean="0"/>
              <a:t>Published Article + Link to Data</a:t>
            </a:r>
            <a:endParaRPr lang="en-US" sz="4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92506" y="1295400"/>
            <a:ext cx="8758989" cy="5334000"/>
            <a:chOff x="-15357" y="1066800"/>
            <a:chExt cx="9144000" cy="55684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5357" y="1066800"/>
              <a:ext cx="9144000" cy="556846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381000" y="5105400"/>
              <a:ext cx="762000" cy="228599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777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5360"/>
          <a:stretch/>
        </p:blipFill>
        <p:spPr>
          <a:xfrm>
            <a:off x="491577" y="1098754"/>
            <a:ext cx="8160846" cy="55306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970" y="228600"/>
            <a:ext cx="7358063" cy="812006"/>
          </a:xfrm>
        </p:spPr>
        <p:txBody>
          <a:bodyPr/>
          <a:lstStyle/>
          <a:p>
            <a:r>
              <a:rPr lang="en-US" sz="4000" b="1" dirty="0" smtClean="0"/>
              <a:t>Data in the Dataverse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3971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2953"/>
            <a:ext cx="7772400" cy="1470025"/>
          </a:xfrm>
        </p:spPr>
        <p:txBody>
          <a:bodyPr/>
          <a:lstStyle/>
          <a:p>
            <a:r>
              <a:rPr lang="en-US" sz="4800" b="1" dirty="0" smtClean="0"/>
              <a:t>What’s next?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901" y="2186704"/>
            <a:ext cx="7489299" cy="3260414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SzPct val="99000"/>
              <a:buFont typeface="+mj-lt"/>
              <a:buAutoNum type="arabicPeriod"/>
            </a:pPr>
            <a:r>
              <a:rPr lang="en-US" dirty="0" smtClean="0">
                <a:latin typeface="+mj-lt"/>
              </a:rPr>
              <a:t>Beginning </a:t>
            </a:r>
            <a:r>
              <a:rPr lang="en-US" dirty="0">
                <a:latin typeface="+mj-lt"/>
              </a:rPr>
              <a:t>d</a:t>
            </a:r>
            <a:r>
              <a:rPr lang="en-US" dirty="0" smtClean="0">
                <a:latin typeface="+mj-lt"/>
              </a:rPr>
              <a:t>evelopment </a:t>
            </a:r>
            <a:r>
              <a:rPr lang="en-US" dirty="0">
                <a:latin typeface="+mj-lt"/>
              </a:rPr>
              <a:t>of plugin and </a:t>
            </a:r>
            <a:r>
              <a:rPr lang="en-US" dirty="0" smtClean="0">
                <a:latin typeface="+mj-lt"/>
              </a:rPr>
              <a:t>API </a:t>
            </a:r>
            <a:r>
              <a:rPr lang="en-US" sz="2600" dirty="0" smtClean="0">
                <a:latin typeface="+mj-lt"/>
              </a:rPr>
              <a:t>(</a:t>
            </a:r>
            <a:r>
              <a:rPr lang="en-US" sz="2600" dirty="0">
                <a:latin typeface="+mj-lt"/>
                <a:hlinkClick r:id="rId2"/>
              </a:rPr>
              <a:t>SWORD2-compliant</a:t>
            </a:r>
            <a:r>
              <a:rPr lang="en-US" sz="2600" dirty="0" smtClean="0">
                <a:latin typeface="+mj-lt"/>
              </a:rPr>
              <a:t>) </a:t>
            </a:r>
            <a:r>
              <a:rPr lang="en-US" dirty="0" smtClean="0">
                <a:latin typeface="+mj-lt"/>
              </a:rPr>
              <a:t>this April.</a:t>
            </a:r>
          </a:p>
          <a:p>
            <a:pPr marL="514350" indent="-514350" algn="l">
              <a:buSzPct val="99000"/>
              <a:buFont typeface="+mj-lt"/>
              <a:buAutoNum type="arabicPeriod"/>
            </a:pPr>
            <a:r>
              <a:rPr lang="en-US" dirty="0" smtClean="0">
                <a:latin typeface="+mj-lt"/>
              </a:rPr>
              <a:t>Testers (+4) will provide feedback during Summer </a:t>
            </a:r>
            <a:r>
              <a:rPr lang="en-US" dirty="0">
                <a:latin typeface="+mj-lt"/>
              </a:rPr>
              <a:t>2013</a:t>
            </a:r>
            <a:r>
              <a:rPr lang="en-US" dirty="0" smtClean="0">
                <a:latin typeface="+mj-lt"/>
              </a:rPr>
              <a:t>.</a:t>
            </a:r>
          </a:p>
          <a:p>
            <a:pPr marL="514350" indent="-514350" algn="l">
              <a:buSzPct val="99000"/>
              <a:buFont typeface="+mj-lt"/>
              <a:buAutoNum type="arabicPeriod"/>
            </a:pPr>
            <a:r>
              <a:rPr lang="en-US" dirty="0" smtClean="0">
                <a:latin typeface="+mj-lt"/>
              </a:rPr>
              <a:t>OJS+Dataverse teams: Provide guidance on </a:t>
            </a:r>
            <a:r>
              <a:rPr lang="en-US" dirty="0">
                <a:latin typeface="+mj-lt"/>
              </a:rPr>
              <a:t>best practices for </a:t>
            </a:r>
            <a:r>
              <a:rPr lang="en-US" dirty="0" smtClean="0">
                <a:latin typeface="+mj-lt"/>
              </a:rPr>
              <a:t>Data Sharing Policies and Data Citation.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453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304800"/>
          </a:xfrm>
        </p:spPr>
        <p:txBody>
          <a:bodyPr/>
          <a:lstStyle/>
          <a:p>
            <a:r>
              <a:rPr lang="en-US" sz="4000" b="1" dirty="0" smtClean="0"/>
              <a:t>Project Roadmap</a:t>
            </a:r>
            <a:endParaRPr lang="en-US" sz="4000" b="1" dirty="0"/>
          </a:p>
        </p:txBody>
      </p:sp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912" y="911853"/>
            <a:ext cx="7132176" cy="579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1626989"/>
            <a:ext cx="7772400" cy="4545211"/>
          </a:xfrm>
          <a:ln/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dirty="0" smtClean="0">
                <a:latin typeface="Century Gothic"/>
                <a:cs typeface="Century Gothic"/>
              </a:rPr>
              <a:t>Sonia Barbosa, </a:t>
            </a:r>
            <a: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</a:rPr>
              <a:t>sbarbosa@hmdc.harvard.edu</a:t>
            </a:r>
            <a:b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</a:rPr>
            </a:br>
            <a:r>
              <a:rPr lang="en-US" sz="2400" dirty="0" smtClean="0">
                <a:latin typeface="Century Gothic"/>
                <a:cs typeface="Century Gothic"/>
              </a:rPr>
              <a:t>Eleni Castro, </a:t>
            </a:r>
            <a: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</a:rPr>
              <a:t>ecastro@fas.harvard.edu</a:t>
            </a:r>
            <a:r>
              <a:rPr lang="en-US" sz="2400" dirty="0">
                <a:solidFill>
                  <a:srgbClr val="C65B28"/>
                </a:solidFill>
                <a:latin typeface="Century Gothic"/>
                <a:cs typeface="Century Gothic"/>
              </a:rPr>
              <a:t/>
            </a:r>
            <a:br>
              <a:rPr lang="en-US" sz="2400" dirty="0">
                <a:solidFill>
                  <a:srgbClr val="C65B28"/>
                </a:solidFill>
                <a:latin typeface="Century Gothic"/>
                <a:cs typeface="Century Gothic"/>
              </a:rPr>
            </a:br>
            <a:r>
              <a:rPr lang="en-US" sz="2400" dirty="0">
                <a:latin typeface="Century Gothic"/>
                <a:cs typeface="Century Gothic"/>
              </a:rPr>
              <a:t/>
            </a:r>
            <a:br>
              <a:rPr lang="en-US" sz="2400" dirty="0">
                <a:latin typeface="Century Gothic"/>
                <a:cs typeface="Century Gothic"/>
              </a:rPr>
            </a:br>
            <a:r>
              <a:rPr lang="en-US" sz="2400" dirty="0">
                <a:latin typeface="Century Gothic"/>
                <a:cs typeface="Century Gothic"/>
              </a:rPr>
              <a:t>Contact for issues/questions on Dataverse: </a:t>
            </a:r>
            <a:r>
              <a:rPr lang="en-US" sz="2400" dirty="0" smtClean="0">
                <a:latin typeface="Century Gothic"/>
                <a:cs typeface="Century Gothic"/>
              </a:rPr>
              <a:t/>
            </a:r>
            <a:br>
              <a:rPr lang="en-US" sz="2400" dirty="0" smtClean="0">
                <a:latin typeface="Century Gothic"/>
                <a:cs typeface="Century Gothic"/>
              </a:rPr>
            </a:br>
            <a: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</a:rPr>
              <a:t>dvn_support@help.hmdc.harvard.edu</a:t>
            </a:r>
            <a:r>
              <a:rPr lang="en-US" sz="2400" dirty="0">
                <a:solidFill>
                  <a:srgbClr val="C65B28"/>
                </a:solidFill>
                <a:latin typeface="Century Gothic"/>
                <a:cs typeface="Century Gothic"/>
              </a:rPr>
              <a:t/>
            </a:r>
            <a:br>
              <a:rPr lang="en-US" sz="2400" dirty="0">
                <a:solidFill>
                  <a:srgbClr val="C65B28"/>
                </a:solidFill>
                <a:latin typeface="Century Gothic"/>
                <a:cs typeface="Century Gothic"/>
              </a:rPr>
            </a:br>
            <a:r>
              <a:rPr lang="en-US" sz="2400" dirty="0">
                <a:latin typeface="Century Gothic"/>
                <a:cs typeface="Century Gothic"/>
              </a:rPr>
              <a:t/>
            </a:r>
            <a:br>
              <a:rPr lang="en-US" sz="2400" dirty="0">
                <a:latin typeface="Century Gothic"/>
                <a:cs typeface="Century Gothic"/>
              </a:rPr>
            </a:br>
            <a:r>
              <a:rPr lang="en-US" sz="2400" dirty="0">
                <a:latin typeface="Century Gothic"/>
                <a:cs typeface="Century Gothic"/>
              </a:rPr>
              <a:t>Web sites:</a:t>
            </a:r>
            <a:br>
              <a:rPr lang="en-US" sz="2400" dirty="0">
                <a:latin typeface="Century Gothic"/>
                <a:cs typeface="Century Gothic"/>
              </a:rPr>
            </a:br>
            <a:r>
              <a:rPr lang="en-US" sz="2400" dirty="0">
                <a:solidFill>
                  <a:srgbClr val="C65B28"/>
                </a:solidFill>
                <a:latin typeface="Century Gothic"/>
                <a:cs typeface="Century Gothic"/>
                <a:hlinkClick r:id="rId2"/>
              </a:rPr>
              <a:t>http://</a:t>
            </a:r>
            <a: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  <a:hlinkClick r:id="rId2"/>
              </a:rPr>
              <a:t>thedata.org</a:t>
            </a:r>
            <a: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</a:rPr>
              <a:t/>
            </a:r>
            <a:b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</a:rPr>
            </a:br>
            <a:r>
              <a:rPr lang="en-US" sz="2400" dirty="0" smtClean="0">
                <a:solidFill>
                  <a:srgbClr val="C65B28"/>
                </a:solidFill>
                <a:latin typeface="Century Gothic"/>
                <a:cs typeface="Century Gothic"/>
                <a:hlinkClick r:id="rId3"/>
              </a:rPr>
              <a:t>http://</a:t>
            </a:r>
            <a:r>
              <a:rPr lang="fr-FR" sz="2400" dirty="0" smtClean="0">
                <a:solidFill>
                  <a:srgbClr val="C65B28"/>
                </a:solidFill>
                <a:latin typeface="Century Gothic"/>
                <a:cs typeface="Century Gothic"/>
                <a:hlinkClick r:id="rId3"/>
              </a:rPr>
              <a:t>projects.iq.harvard.edu</a:t>
            </a:r>
            <a:r>
              <a:rPr lang="fr-FR" sz="2400" dirty="0">
                <a:solidFill>
                  <a:srgbClr val="C65B28"/>
                </a:solidFill>
                <a:latin typeface="Century Gothic"/>
                <a:cs typeface="Century Gothic"/>
                <a:hlinkClick r:id="rId3"/>
              </a:rPr>
              <a:t>/ojs-</a:t>
            </a:r>
            <a:r>
              <a:rPr lang="fr-FR" sz="2400" dirty="0" smtClean="0">
                <a:solidFill>
                  <a:srgbClr val="C65B28"/>
                </a:solidFill>
                <a:latin typeface="Century Gothic"/>
                <a:cs typeface="Century Gothic"/>
                <a:hlinkClick r:id="rId3"/>
              </a:rPr>
              <a:t>dvn</a:t>
            </a:r>
            <a:r>
              <a:rPr lang="fr-FR" sz="2400" dirty="0" smtClean="0">
                <a:solidFill>
                  <a:srgbClr val="C65B28"/>
                </a:solidFill>
                <a:latin typeface="Century Gothic"/>
                <a:cs typeface="Century Gothic"/>
              </a:rPr>
              <a:t> </a:t>
            </a:r>
            <a:r>
              <a:rPr lang="fr-FR" sz="1800" dirty="0" smtClean="0">
                <a:latin typeface="Century Gothic"/>
                <a:cs typeface="Century Gothic"/>
              </a:rPr>
              <a:t>(Project specific)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</a:br>
            <a:endParaRPr lang="en-US" sz="1800" dirty="0">
              <a:solidFill>
                <a:srgbClr val="676767"/>
              </a:solidFill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auto">
          <a:xfrm>
            <a:off x="928688" y="535781"/>
            <a:ext cx="6795492" cy="98226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3600" b="1" dirty="0" smtClean="0">
                <a:latin typeface="Century Gothic" pitchFamily="-107" charset="0"/>
                <a:ea typeface="Century Gothic" pitchFamily="-107" charset="0"/>
                <a:cs typeface="Century Gothic" pitchFamily="-107" charset="0"/>
                <a:sym typeface="Century Gothic" pitchFamily="-107" charset="0"/>
              </a:rPr>
              <a:t>Contacts and Sites</a:t>
            </a:r>
            <a:endParaRPr lang="en-US" sz="3600" b="1" dirty="0">
              <a:latin typeface="Century Gothic" pitchFamily="-107" charset="0"/>
              <a:ea typeface="Century Gothic" pitchFamily="-107" charset="0"/>
              <a:cs typeface="Century Gothic" pitchFamily="-107" charset="0"/>
              <a:sym typeface="Century Gothic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72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Thank you!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705600" cy="45259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Alfred P. Sloan Foundation</a:t>
            </a:r>
            <a:r>
              <a:rPr lang="en-US" dirty="0" smtClean="0"/>
              <a:t>:               for generous grant support on this project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Jean Liu: from the </a:t>
            </a:r>
            <a:r>
              <a:rPr lang="en-US" dirty="0" smtClean="0">
                <a:hlinkClick r:id="rId3"/>
              </a:rPr>
              <a:t>Altmetric blog</a:t>
            </a:r>
            <a:r>
              <a:rPr lang="en-US" dirty="0" smtClean="0"/>
              <a:t> for the “</a:t>
            </a:r>
            <a:r>
              <a:rPr lang="en-US" dirty="0" smtClean="0">
                <a:hlinkClick r:id="rId4"/>
              </a:rPr>
              <a:t>Journal and Data</a:t>
            </a:r>
            <a:r>
              <a:rPr lang="en-US" dirty="0" smtClean="0"/>
              <a:t>” illustration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1752600"/>
            <a:ext cx="1143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4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ustom NESTL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- Top">
  <a:themeElements>
    <a:clrScheme name="Custom NESTL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entury Gothic"/>
        <a:ea typeface="ヒラギノ明朝 ProN W3"/>
        <a:cs typeface="ヒラギノ明朝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entury Gothic"/>
        <a:ea typeface="ヒラギノ明朝 ProN W3"/>
        <a:cs typeface="ヒラギノ明朝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itle - Cent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entury Gothic"/>
        <a:ea typeface="ヒラギノ明朝 ProN W3"/>
        <a:cs typeface="ヒラギノ明朝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pitchFamily="-107" charset="0"/>
            <a:ea typeface="ヒラギノ角ゴ ProN W3" pitchFamily="-107" charset="-128"/>
            <a:cs typeface="ヒラギノ角ゴ ProN W3" pitchFamily="-107" charset="-128"/>
            <a:sym typeface="Gill Sans" pitchFamily="-107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680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Office Theme</vt:lpstr>
      <vt:lpstr>Title - Top</vt:lpstr>
      <vt:lpstr>Title - Center</vt:lpstr>
      <vt:lpstr>1_Title - Center</vt:lpstr>
      <vt:lpstr>Helping Journals  to Upgrade Data Publications  for Reusable Research                                    </vt:lpstr>
      <vt:lpstr>  Purpose</vt:lpstr>
      <vt:lpstr>PowerPoint Presentation</vt:lpstr>
      <vt:lpstr>     The Dataverse Network</vt:lpstr>
      <vt:lpstr>PowerPoint Presentation</vt:lpstr>
      <vt:lpstr>PowerPoint Presentation</vt:lpstr>
      <vt:lpstr>Why Connect Published Work to Data</vt:lpstr>
      <vt:lpstr>PowerPoint Presentation</vt:lpstr>
      <vt:lpstr>Open Journal Systems (OJS)</vt:lpstr>
      <vt:lpstr>Open Journal Systems</vt:lpstr>
      <vt:lpstr>Progress to-date</vt:lpstr>
      <vt:lpstr>PowerPoint Presentation</vt:lpstr>
      <vt:lpstr>PowerPoint Presentation</vt:lpstr>
      <vt:lpstr>Published Article + Link to Data</vt:lpstr>
      <vt:lpstr>Data in the Dataverse</vt:lpstr>
      <vt:lpstr>What’s next?</vt:lpstr>
      <vt:lpstr>Project Roadmap</vt:lpstr>
      <vt:lpstr>Sonia Barbosa, sbarbosa@hmdc.harvard.edu Eleni Castro, ecastro@fas.harvard.edu  Contact for issues/questions on Dataverse:  dvn_support@help.hmdc.harvard.edu  Web sites: http://thedata.org http://projects.iq.harvard.edu/ojs-dvn (Project specific) </vt:lpstr>
      <vt:lpstr>Thank you!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Journals to Upgrade Data Publications for Reusable Research</dc:title>
  <dc:creator>sbarbosa</dc:creator>
  <cp:lastModifiedBy>Linda, Helen</cp:lastModifiedBy>
  <cp:revision>44</cp:revision>
  <cp:lastPrinted>2013-04-03T14:00:59Z</cp:lastPrinted>
  <dcterms:created xsi:type="dcterms:W3CDTF">2013-03-28T17:25:49Z</dcterms:created>
  <dcterms:modified xsi:type="dcterms:W3CDTF">2013-04-16T17:11:18Z</dcterms:modified>
</cp:coreProperties>
</file>