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6" r:id="rId8"/>
    <p:sldId id="268" r:id="rId9"/>
    <p:sldId id="269" r:id="rId10"/>
    <p:sldId id="270" r:id="rId11"/>
    <p:sldId id="271" r:id="rId12"/>
    <p:sldId id="272" r:id="rId13"/>
    <p:sldId id="315" r:id="rId14"/>
    <p:sldId id="316" r:id="rId15"/>
    <p:sldId id="284" r:id="rId16"/>
    <p:sldId id="282" r:id="rId17"/>
    <p:sldId id="273" r:id="rId18"/>
    <p:sldId id="274" r:id="rId19"/>
    <p:sldId id="275" r:id="rId20"/>
    <p:sldId id="276" r:id="rId21"/>
    <p:sldId id="277" r:id="rId22"/>
    <p:sldId id="278" r:id="rId23"/>
    <p:sldId id="317" r:id="rId24"/>
    <p:sldId id="285" r:id="rId25"/>
    <p:sldId id="279" r:id="rId26"/>
    <p:sldId id="318" r:id="rId27"/>
    <p:sldId id="294" r:id="rId28"/>
    <p:sldId id="295" r:id="rId29"/>
    <p:sldId id="296" r:id="rId30"/>
    <p:sldId id="290" r:id="rId31"/>
    <p:sldId id="291" r:id="rId32"/>
    <p:sldId id="292" r:id="rId33"/>
    <p:sldId id="293" r:id="rId34"/>
    <p:sldId id="297" r:id="rId35"/>
    <p:sldId id="298" r:id="rId36"/>
    <p:sldId id="299" r:id="rId37"/>
    <p:sldId id="300" r:id="rId38"/>
    <p:sldId id="301" r:id="rId39"/>
    <p:sldId id="304" r:id="rId40"/>
    <p:sldId id="302" r:id="rId41"/>
    <p:sldId id="303" r:id="rId42"/>
    <p:sldId id="305" r:id="rId43"/>
    <p:sldId id="306" r:id="rId44"/>
    <p:sldId id="307" r:id="rId45"/>
    <p:sldId id="308" r:id="rId46"/>
    <p:sldId id="309" r:id="rId47"/>
    <p:sldId id="310" r:id="rId48"/>
    <p:sldId id="312" r:id="rId49"/>
    <p:sldId id="319" r:id="rId50"/>
    <p:sldId id="320" r:id="rId51"/>
    <p:sldId id="321" r:id="rId52"/>
    <p:sldId id="322" r:id="rId53"/>
    <p:sldId id="323" r:id="rId54"/>
    <p:sldId id="313" r:id="rId55"/>
    <p:sldId id="314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627E05A-B26D-41F7-869A-DE06CB49AA6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246213F-BB62-442F-9D48-DA58F62A8A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book.org/tech_i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umblebundle.com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mailto:awexelblat@gmail.com" TargetMode="External"/><Relationship Id="rId2" Type="http://schemas.openxmlformats.org/officeDocument/2006/relationships/hyperlink" Target="http://copyfight.corante.com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7848600" cy="1828800"/>
          </a:xfrm>
        </p:spPr>
        <p:txBody>
          <a:bodyPr>
            <a:normAutofit fontScale="90000"/>
          </a:bodyPr>
          <a:lstStyle/>
          <a:p>
            <a:r>
              <a:rPr lang="en-US" sz="6700" dirty="0" smtClean="0"/>
              <a:t>Why E-Books Suck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(unless your name is “Amazon”)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Alan Wexelblat</a:t>
            </a:r>
          </a:p>
          <a:p>
            <a:r>
              <a:rPr lang="en-US" dirty="0" smtClean="0"/>
              <a:t>April 2013</a:t>
            </a:r>
          </a:p>
          <a:p>
            <a:r>
              <a:rPr lang="en-US" dirty="0" smtClean="0"/>
              <a:t>New England Technical Service Librarians Conference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 is </a:t>
            </a:r>
            <a:r>
              <a:rPr lang="en-US" dirty="0"/>
              <a:t>a </a:t>
            </a:r>
            <a:r>
              <a:rPr lang="en-US" dirty="0" smtClean="0"/>
              <a:t>Set </a:t>
            </a:r>
            <a:r>
              <a:rPr lang="en-US" dirty="0"/>
              <a:t>of </a:t>
            </a:r>
            <a:r>
              <a:rPr lang="en-US" dirty="0" smtClean="0"/>
              <a:t>Anecdotes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Around e-books; not “about” </a:t>
            </a:r>
            <a:r>
              <a:rPr lang="en-US" dirty="0" err="1" smtClean="0"/>
              <a:t>ebooks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E-book – the thing </a:t>
            </a:r>
            <a:r>
              <a:rPr lang="en-US" dirty="0"/>
              <a:t>– </a:t>
            </a:r>
            <a:r>
              <a:rPr lang="en-US" dirty="0" smtClean="0"/>
              <a:t>is pretty well-understood</a:t>
            </a:r>
          </a:p>
          <a:p>
            <a:pPr lvl="1"/>
            <a:endParaRPr lang="en-US" dirty="0" smtClean="0"/>
          </a:p>
          <a:p>
            <a:r>
              <a:rPr lang="en-US" smtClean="0"/>
              <a:t>E-book </a:t>
            </a:r>
            <a:r>
              <a:rPr lang="en-US" dirty="0"/>
              <a:t>– the </a:t>
            </a:r>
            <a:r>
              <a:rPr lang="en-US" dirty="0" smtClean="0"/>
              <a:t>cultural/social/technological </a:t>
            </a:r>
            <a:r>
              <a:rPr lang="en-US" dirty="0"/>
              <a:t>phenomenon – is </a:t>
            </a:r>
            <a:r>
              <a:rPr lang="en-US" dirty="0" smtClean="0"/>
              <a:t>not.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Innovation?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 it the invention (patents, </a:t>
            </a:r>
            <a:r>
              <a:rPr lang="en-US" dirty="0" err="1" smtClean="0"/>
              <a:t>etc</a:t>
            </a:r>
            <a:r>
              <a:rPr lang="en-US" dirty="0" smtClean="0"/>
              <a:t>)?</a:t>
            </a:r>
          </a:p>
          <a:p>
            <a:r>
              <a:rPr lang="en-US" dirty="0" smtClean="0"/>
              <a:t>When was GPS “invented”?</a:t>
            </a:r>
          </a:p>
          <a:p>
            <a:pPr lvl="1"/>
            <a:r>
              <a:rPr lang="en-US" dirty="0" smtClean="0"/>
              <a:t>Engineering design studies:1960s</a:t>
            </a:r>
          </a:p>
          <a:p>
            <a:pPr lvl="1"/>
            <a:r>
              <a:rPr lang="en-US" dirty="0" smtClean="0"/>
              <a:t>First launch: 1973</a:t>
            </a:r>
          </a:p>
          <a:p>
            <a:pPr lvl="1"/>
            <a:r>
              <a:rPr lang="en-US" dirty="0" smtClean="0"/>
              <a:t>Fully operational: 1994</a:t>
            </a:r>
          </a:p>
          <a:p>
            <a:r>
              <a:rPr lang="en-US" dirty="0" smtClean="0"/>
              <a:t>When was the last time you got lost?</a:t>
            </a:r>
          </a:p>
          <a:p>
            <a:pPr lvl="1"/>
            <a:r>
              <a:rPr lang="en-US" dirty="0" smtClean="0"/>
              <a:t>I bet it was sometime after 1994.</a:t>
            </a:r>
          </a:p>
          <a:p>
            <a:r>
              <a:rPr lang="en-US" dirty="0" smtClean="0"/>
              <a:t>The “innovation” of GPS is only recently felt.</a:t>
            </a:r>
            <a:endParaRPr lang="en-US" dirty="0"/>
          </a:p>
          <a:p>
            <a:r>
              <a:rPr lang="en-US" dirty="0" smtClean="0"/>
              <a:t>E-books are in the position of GPS in 1994.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smtClean="0"/>
              <a:t>Should You Listen to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particular reason, actually</a:t>
            </a:r>
          </a:p>
          <a:p>
            <a:pPr lvl="1"/>
            <a:r>
              <a:rPr lang="en-US" dirty="0" smtClean="0"/>
              <a:t>Not a lawyer nor publisher nor librarian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But I’m probably a good bit like you</a:t>
            </a:r>
          </a:p>
          <a:p>
            <a:pPr lvl="1"/>
            <a:r>
              <a:rPr lang="en-US" dirty="0" smtClean="0"/>
              <a:t>Politically little-l liberal</a:t>
            </a:r>
          </a:p>
          <a:p>
            <a:pPr lvl="1"/>
            <a:r>
              <a:rPr lang="en-US" dirty="0" smtClean="0"/>
              <a:t>First Amendment fundamentalist</a:t>
            </a:r>
          </a:p>
          <a:p>
            <a:pPr lvl="1"/>
            <a:r>
              <a:rPr lang="en-US" dirty="0" smtClean="0"/>
              <a:t>Crazy book- and knowledge-lover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I’ve been doing this a long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Early ’00s </a:t>
            </a:r>
            <a:r>
              <a:rPr lang="en-US" dirty="0" smtClean="0"/>
              <a:t>I </a:t>
            </a:r>
            <a:r>
              <a:rPr lang="en-US" dirty="0" smtClean="0"/>
              <a:t>started a blog</a:t>
            </a:r>
          </a:p>
          <a:p>
            <a:pPr lvl="1">
              <a:buNone/>
            </a:pPr>
            <a:r>
              <a:rPr lang="en-US" dirty="0" smtClean="0">
                <a:hlinkClick r:id="rId2"/>
              </a:rPr>
              <a:t>http://blogbook.org/tech_ip/</a:t>
            </a:r>
            <a:endParaRPr lang="en-US" dirty="0" smtClean="0"/>
          </a:p>
          <a:p>
            <a:pPr lvl="2">
              <a:buNone/>
            </a:pPr>
            <a:r>
              <a:rPr lang="en-US" dirty="0" smtClean="0"/>
              <a:t>The net never forgets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Mostly an excuse for me to spout off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Ranty</a:t>
            </a:r>
            <a:r>
              <a:rPr lang="en-US" dirty="0" smtClean="0"/>
              <a:t> </a:t>
            </a:r>
            <a:r>
              <a:rPr lang="en-US" dirty="0" err="1" smtClean="0"/>
              <a:t>McRant</a:t>
            </a:r>
            <a:r>
              <a:rPr lang="en-US" dirty="0" smtClean="0"/>
              <a:t>-Pants Gets Drafted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Invited to play in the (slightly bigger) leagues</a:t>
            </a:r>
          </a:p>
          <a:p>
            <a:r>
              <a:rPr lang="en-US" dirty="0" err="1" smtClean="0"/>
              <a:t>Copyfight</a:t>
            </a:r>
            <a:r>
              <a:rPr lang="en-US" dirty="0" smtClean="0"/>
              <a:t> blog (http://copyfight.corante.com/)</a:t>
            </a:r>
          </a:p>
          <a:p>
            <a:pPr lvl="1">
              <a:buNone/>
            </a:pPr>
            <a:r>
              <a:rPr lang="en-US" dirty="0" smtClean="0"/>
              <a:t>	My last post for tech-</a:t>
            </a:r>
            <a:r>
              <a:rPr lang="en-US" dirty="0" err="1" smtClean="0"/>
              <a:t>ip</a:t>
            </a:r>
            <a:r>
              <a:rPr lang="en-US" dirty="0" smtClean="0"/>
              <a:t> (Feb 2005) was titled</a:t>
            </a:r>
          </a:p>
          <a:p>
            <a:pPr lvl="1">
              <a:buNone/>
            </a:pPr>
            <a:r>
              <a:rPr lang="en-US" dirty="0" smtClean="0"/>
              <a:t>		“Librarians get it”</a:t>
            </a:r>
          </a:p>
          <a:p>
            <a:pPr lvl="1">
              <a:buNone/>
            </a:pPr>
            <a:r>
              <a:rPr lang="en-US" dirty="0" smtClean="0"/>
              <a:t>	My first post for </a:t>
            </a:r>
            <a:r>
              <a:rPr lang="en-US" dirty="0" err="1" smtClean="0"/>
              <a:t>Copyfight</a:t>
            </a:r>
            <a:r>
              <a:rPr lang="en-US" dirty="0" smtClean="0"/>
              <a:t> was on pornography</a:t>
            </a:r>
          </a:p>
          <a:p>
            <a:pPr lvl="1">
              <a:buNone/>
            </a:pPr>
            <a:r>
              <a:rPr lang="en-US" dirty="0" smtClean="0"/>
              <a:t>		</a:t>
            </a:r>
            <a:r>
              <a:rPr lang="en-US" i="1" dirty="0" smtClean="0"/>
              <a:t>I claim that’s a coincidence</a:t>
            </a:r>
            <a:endParaRPr lang="en-US" dirty="0" smtClean="0"/>
          </a:p>
          <a:p>
            <a:pPr lvl="1"/>
            <a:r>
              <a:rPr lang="en-US" dirty="0" smtClean="0"/>
              <a:t>At that time </a:t>
            </a:r>
            <a:r>
              <a:rPr lang="en-US" dirty="0" err="1" smtClean="0"/>
              <a:t>Copyfight</a:t>
            </a:r>
            <a:r>
              <a:rPr lang="en-US" dirty="0" smtClean="0"/>
              <a:t> a 7-person collaborative</a:t>
            </a:r>
          </a:p>
          <a:p>
            <a:pPr lvl="2"/>
            <a:r>
              <a:rPr lang="en-US" dirty="0" smtClean="0"/>
              <a:t>Headed by Donna Wentworth</a:t>
            </a:r>
          </a:p>
          <a:p>
            <a:pPr lvl="1"/>
            <a:r>
              <a:rPr lang="en-US" dirty="0" smtClean="0"/>
              <a:t>Last few years, just me</a:t>
            </a:r>
          </a:p>
          <a:p>
            <a:r>
              <a:rPr lang="en-US" dirty="0" smtClean="0"/>
              <a:t>This talk based off work done for </a:t>
            </a:r>
            <a:r>
              <a:rPr lang="en-US" dirty="0" err="1" smtClean="0"/>
              <a:t>Copyfight</a:t>
            </a:r>
            <a:endParaRPr lang="en-US" dirty="0" smtClean="0"/>
          </a:p>
          <a:p>
            <a:pPr lvl="1"/>
            <a:r>
              <a:rPr lang="en-US" dirty="0" smtClean="0"/>
              <a:t>But please don’t blame them for anything I say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E-book Ancient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Descendants of hypertext</a:t>
            </a:r>
          </a:p>
          <a:p>
            <a:pPr lvl="1"/>
            <a:r>
              <a:rPr lang="en-US" dirty="0" smtClean="0"/>
              <a:t>A.K.A. electronic fiction</a:t>
            </a:r>
          </a:p>
          <a:p>
            <a:pPr lvl="1"/>
            <a:r>
              <a:rPr lang="en-US" dirty="0" err="1" smtClean="0"/>
              <a:t>Hypercard</a:t>
            </a:r>
            <a:r>
              <a:rPr lang="en-US" dirty="0" smtClean="0"/>
              <a:t>/interactive fiction</a:t>
            </a:r>
          </a:p>
          <a:p>
            <a:pPr lvl="1"/>
            <a:r>
              <a:rPr lang="en-US" dirty="0" smtClean="0"/>
              <a:t>And arguably the World Wide Web</a:t>
            </a:r>
          </a:p>
          <a:p>
            <a:r>
              <a:rPr lang="en-US" dirty="0" smtClean="0"/>
              <a:t>1970s: </a:t>
            </a:r>
            <a:r>
              <a:rPr lang="en-US" dirty="0" err="1" smtClean="0"/>
              <a:t>Dynabook</a:t>
            </a:r>
            <a:r>
              <a:rPr lang="en-US" dirty="0" smtClean="0"/>
              <a:t> (Xerox)</a:t>
            </a:r>
          </a:p>
          <a:p>
            <a:r>
              <a:rPr lang="en-US" dirty="0" smtClean="0"/>
              <a:t>1992: Data Discman (Sony, CD book player)</a:t>
            </a:r>
          </a:p>
          <a:p>
            <a:r>
              <a:rPr lang="en-US" dirty="0" smtClean="0"/>
              <a:t>1993: PDF (Adobe, open format)</a:t>
            </a:r>
          </a:p>
          <a:p>
            <a:pPr lvl="1"/>
            <a:r>
              <a:rPr lang="en-US" dirty="0" smtClean="0"/>
              <a:t>competes &amp; replaces SGML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1998: (</a:t>
            </a:r>
            <a:r>
              <a:rPr lang="en-US" sz="2200" dirty="0"/>
              <a:t>disputed</a:t>
            </a:r>
            <a:r>
              <a:rPr lang="en-US" dirty="0"/>
              <a:t>) first ISBN issued for an e-book</a:t>
            </a:r>
          </a:p>
          <a:p>
            <a:r>
              <a:rPr lang="en-US" dirty="0"/>
              <a:t>1999: Open eBook (WWW working group/standard)</a:t>
            </a:r>
          </a:p>
          <a:p>
            <a:r>
              <a:rPr lang="en-US" dirty="0" smtClean="0"/>
              <a:t>2011: First private (class-action) e-book lawsuit</a:t>
            </a:r>
          </a:p>
          <a:p>
            <a:r>
              <a:rPr lang="en-US" dirty="0" smtClean="0"/>
              <a:t>2012: First government anti-trust action against (e)book sellers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Well </a:t>
            </a:r>
            <a:r>
              <a:rPr lang="en-US" i="1" dirty="0" smtClean="0"/>
              <a:t>that</a:t>
            </a:r>
            <a:r>
              <a:rPr lang="en-US" dirty="0" smtClean="0"/>
              <a:t> was fast</a:t>
            </a:r>
          </a:p>
          <a:p>
            <a:pPr>
              <a:buNone/>
            </a:pPr>
            <a:r>
              <a:rPr lang="en-US" dirty="0" smtClean="0"/>
              <a:t>		40 years to maturity</a:t>
            </a:r>
          </a:p>
          <a:p>
            <a:pPr>
              <a:buNone/>
            </a:pPr>
            <a:r>
              <a:rPr lang="en-US" dirty="0" smtClean="0"/>
              <a:t>		4 years to lawsuits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 of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Monopoly</a:t>
            </a:r>
            <a:r>
              <a:rPr lang="en-US" dirty="0" smtClean="0"/>
              <a:t>: exclusive possession and control, particularly from the selling side</a:t>
            </a:r>
          </a:p>
          <a:p>
            <a:pPr lvl="1"/>
            <a:r>
              <a:rPr lang="en-US" dirty="0" smtClean="0"/>
              <a:t>Monopoly isn’t </a:t>
            </a:r>
            <a:r>
              <a:rPr lang="en-US" i="1" dirty="0" smtClean="0"/>
              <a:t>per se </a:t>
            </a:r>
            <a:r>
              <a:rPr lang="en-US" dirty="0" smtClean="0"/>
              <a:t>illegal; e. g. government-granted monopolies we call “patents” and “copyrights”.</a:t>
            </a:r>
          </a:p>
          <a:p>
            <a:endParaRPr lang="en-US" dirty="0" smtClean="0"/>
          </a:p>
          <a:p>
            <a:r>
              <a:rPr lang="en-US" b="1" dirty="0" err="1" smtClean="0"/>
              <a:t>Monopsony</a:t>
            </a:r>
            <a:r>
              <a:rPr lang="en-US" dirty="0" smtClean="0"/>
              <a:t>: exclusive </a:t>
            </a:r>
            <a:r>
              <a:rPr lang="en-US" dirty="0" err="1" smtClean="0"/>
              <a:t>buyership</a:t>
            </a:r>
            <a:r>
              <a:rPr lang="en-US" dirty="0" smtClean="0"/>
              <a:t>; kind of the inverse of monopoly</a:t>
            </a:r>
          </a:p>
          <a:p>
            <a:pPr lvl="1"/>
            <a:r>
              <a:rPr lang="en-US" dirty="0" smtClean="0"/>
              <a:t>Also not particularly illegal, but highly problematic (from the sellers’ perspective at least)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Agency Pricing</a:t>
            </a:r>
            <a:r>
              <a:rPr lang="en-US" dirty="0" smtClean="0"/>
              <a:t>: system in which producers (publishers) set minimum prices and forbid discounting</a:t>
            </a:r>
          </a:p>
          <a:p>
            <a:pPr lvl="1"/>
            <a:r>
              <a:rPr lang="en-US" dirty="0" smtClean="0"/>
              <a:t>Related “most favored nation” agreements</a:t>
            </a:r>
          </a:p>
          <a:p>
            <a:pPr lvl="1"/>
            <a:r>
              <a:rPr lang="en-US" dirty="0" smtClean="0"/>
              <a:t>Also not particularly illegal</a:t>
            </a:r>
          </a:p>
          <a:p>
            <a:r>
              <a:rPr lang="en-US" b="1" dirty="0" smtClean="0"/>
              <a:t>Collusion</a:t>
            </a:r>
            <a:r>
              <a:rPr lang="en-US" dirty="0" smtClean="0"/>
              <a:t>: coordinated action, coordinated planning</a:t>
            </a:r>
          </a:p>
          <a:p>
            <a:pPr lvl="1"/>
            <a:r>
              <a:rPr lang="en-US" dirty="0" smtClean="0"/>
              <a:t>Collusion can make a legal act (e.g. political advertising, agency pricing) into an illegal act.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Amazon vs. The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Amazon is a monopsony</a:t>
            </a:r>
          </a:p>
          <a:p>
            <a:pPr lvl="1"/>
            <a:r>
              <a:rPr lang="en-US" dirty="0" smtClean="0"/>
              <a:t>Especially for e-books</a:t>
            </a:r>
          </a:p>
          <a:p>
            <a:pPr lvl="2"/>
            <a:r>
              <a:rPr lang="en-US" dirty="0" smtClean="0"/>
              <a:t>That’s bad news for everyone else</a:t>
            </a:r>
          </a:p>
          <a:p>
            <a:pPr lvl="2"/>
            <a:r>
              <a:rPr lang="en-US" dirty="0" smtClean="0"/>
              <a:t>Book publishers </a:t>
            </a:r>
            <a:r>
              <a:rPr lang="en-US" i="1" dirty="0" smtClean="0"/>
              <a:t>hate</a:t>
            </a:r>
            <a:r>
              <a:rPr lang="en-US" dirty="0" smtClean="0"/>
              <a:t> this</a:t>
            </a:r>
          </a:p>
          <a:p>
            <a:pPr lvl="1"/>
            <a:r>
              <a:rPr lang="en-US" dirty="0" smtClean="0"/>
              <a:t>Buyers (readers) go to Amazon to get </a:t>
            </a:r>
            <a:r>
              <a:rPr lang="en-US" i="1" dirty="0" smtClean="0"/>
              <a:t>things</a:t>
            </a:r>
            <a:r>
              <a:rPr lang="en-US" dirty="0" smtClean="0"/>
              <a:t>, by a wide margin</a:t>
            </a:r>
          </a:p>
          <a:p>
            <a:pPr lvl="1"/>
            <a:r>
              <a:rPr lang="en-US" dirty="0" smtClean="0"/>
              <a:t>Earliest online affiliate program</a:t>
            </a:r>
          </a:p>
          <a:p>
            <a:pPr lvl="2"/>
            <a:r>
              <a:rPr lang="en-US" dirty="0" smtClean="0"/>
              <a:t>Link to Amazon, get some bucks</a:t>
            </a:r>
          </a:p>
          <a:p>
            <a:pPr lvl="3"/>
            <a:r>
              <a:rPr lang="en-US" dirty="0" smtClean="0"/>
              <a:t>What could possibly go wrong with that?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Amazon is Ubiquitous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 just books, not just e-books</a:t>
            </a:r>
          </a:p>
          <a:p>
            <a:endParaRPr lang="en-US" dirty="0" smtClean="0"/>
          </a:p>
          <a:p>
            <a:r>
              <a:rPr lang="en-US" dirty="0" smtClean="0"/>
              <a:t>Competes with (nearly) every retailer</a:t>
            </a:r>
          </a:p>
          <a:p>
            <a:pPr lvl="1"/>
            <a:r>
              <a:rPr lang="en-US" dirty="0" smtClean="0"/>
              <a:t>Thus no Kindle in Target, Wal-Mart, </a:t>
            </a:r>
            <a:r>
              <a:rPr lang="en-US" dirty="0" err="1" smtClean="0"/>
              <a:t>Sams</a:t>
            </a:r>
            <a:endParaRPr lang="en-US" dirty="0" smtClean="0"/>
          </a:p>
          <a:p>
            <a:pPr lvl="2"/>
            <a:r>
              <a:rPr lang="en-US" dirty="0" smtClean="0"/>
              <a:t>Even though they don’t sell e-books there, selling Kindles would be handing customers to Amazon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Amazon Divides 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“Professional” (i.e. published through big houses)</a:t>
            </a:r>
          </a:p>
          <a:p>
            <a:pPr lvl="1"/>
            <a:r>
              <a:rPr lang="en-US" dirty="0" smtClean="0"/>
              <a:t>Tend to dislike Amazon</a:t>
            </a:r>
          </a:p>
          <a:p>
            <a:pPr lvl="1"/>
            <a:r>
              <a:rPr lang="en-US" dirty="0" smtClean="0"/>
              <a:t>“Wild West”</a:t>
            </a:r>
          </a:p>
          <a:p>
            <a:r>
              <a:rPr lang="en-US" dirty="0" smtClean="0"/>
              <a:t>“Amateur” (or self-published)</a:t>
            </a:r>
          </a:p>
          <a:p>
            <a:pPr lvl="1"/>
            <a:r>
              <a:rPr lang="en-US" dirty="0" smtClean="0"/>
              <a:t>Tend to like it</a:t>
            </a:r>
          </a:p>
          <a:p>
            <a:pPr lvl="1"/>
            <a:r>
              <a:rPr lang="en-US" dirty="0" smtClean="0"/>
              <a:t>See </a:t>
            </a:r>
            <a:r>
              <a:rPr lang="en-US" dirty="0" err="1" smtClean="0"/>
              <a:t>CreateSpace</a:t>
            </a:r>
            <a:r>
              <a:rPr lang="en-US" dirty="0" smtClean="0"/>
              <a:t>, fine-grained price controls</a:t>
            </a:r>
          </a:p>
          <a:p>
            <a:pPr lvl="2"/>
            <a:r>
              <a:rPr lang="en-US" dirty="0" smtClean="0"/>
              <a:t>And other author controls that big publishers don’t give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Hourly!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Oct 2012 Amazon </a:t>
            </a:r>
            <a:r>
              <a:rPr lang="en-US" dirty="0" smtClean="0"/>
              <a:t>started “author rankings”</a:t>
            </a:r>
          </a:p>
          <a:p>
            <a:pPr lvl="1"/>
            <a:r>
              <a:rPr lang="en-US" dirty="0" smtClean="0"/>
              <a:t>Which really pushes this divide</a:t>
            </a:r>
          </a:p>
          <a:p>
            <a:pPr lvl="1"/>
            <a:r>
              <a:rPr lang="en-US" dirty="0" smtClean="0"/>
              <a:t>Assumes Amazon is the whole of the book-selling world</a:t>
            </a:r>
          </a:p>
          <a:p>
            <a:pPr lvl="1"/>
            <a:r>
              <a:rPr lang="en-US" dirty="0" smtClean="0"/>
              <a:t>Helps promote Kindle-only authors</a:t>
            </a:r>
          </a:p>
          <a:p>
            <a:pPr lvl="1"/>
            <a:r>
              <a:rPr lang="en-US" dirty="0" smtClean="0"/>
              <a:t>Rankings have problems (e.g. what counts as a sale)</a:t>
            </a:r>
          </a:p>
          <a:p>
            <a:pPr lvl="2"/>
            <a:r>
              <a:rPr lang="en-US" dirty="0" smtClean="0"/>
              <a:t>Bottom line: this is going to further divide authors</a:t>
            </a:r>
          </a:p>
          <a:p>
            <a:pPr lvl="2"/>
            <a:endParaRPr lang="en-US" dirty="0" smtClean="0"/>
          </a:p>
          <a:p>
            <a:pPr>
              <a:buNone/>
            </a:pPr>
            <a:r>
              <a:rPr lang="en-US" sz="2400" i="1" dirty="0" smtClean="0"/>
              <a:t>Cynically, I think Amazon is trying to turn authors against publishers.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Amazon Even Competes with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276600"/>
          </a:xfrm>
        </p:spPr>
        <p:txBody>
          <a:bodyPr/>
          <a:lstStyle/>
          <a:p>
            <a:r>
              <a:rPr lang="en-US" dirty="0" smtClean="0"/>
              <a:t>Amazon Lending Library</a:t>
            </a:r>
          </a:p>
          <a:p>
            <a:pPr lvl="1"/>
            <a:r>
              <a:rPr lang="en-US" dirty="0" smtClean="0"/>
              <a:t>Kindle owners get to “borrow” books</a:t>
            </a:r>
          </a:p>
          <a:p>
            <a:pPr lvl="2"/>
            <a:r>
              <a:rPr lang="en-US" dirty="0" smtClean="0"/>
              <a:t>From Amazon, not the local library</a:t>
            </a:r>
          </a:p>
          <a:p>
            <a:pPr lvl="1"/>
            <a:r>
              <a:rPr lang="en-US" dirty="0" smtClean="0"/>
              <a:t>Links to Amazon “Prime”</a:t>
            </a:r>
          </a:p>
          <a:p>
            <a:pPr lvl="2"/>
            <a:r>
              <a:rPr lang="en-US" dirty="0" smtClean="0"/>
              <a:t>It’s “free” if you pay yearly fees ($80/yr)</a:t>
            </a:r>
          </a:p>
          <a:p>
            <a:pPr lvl="1"/>
            <a:r>
              <a:rPr lang="en-US" dirty="0" smtClean="0"/>
              <a:t>Competes with publishers too</a:t>
            </a:r>
          </a:p>
          <a:p>
            <a:pPr lvl="2"/>
            <a:r>
              <a:rPr lang="en-US" dirty="0" smtClean="0"/>
              <a:t>People who borrow don’t buy</a:t>
            </a:r>
            <a:endParaRPr lang="en-US" dirty="0"/>
          </a:p>
        </p:txBody>
      </p:sp>
      <p:pic>
        <p:nvPicPr>
          <p:cNvPr id="4" name="Picture 3" descr="Amazon lending libra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4769866"/>
            <a:ext cx="4572000" cy="1889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Amazon Takes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Amazon doesn’t allow you to buy other retailers’ e-books on Kindle</a:t>
            </a:r>
          </a:p>
          <a:p>
            <a:pPr lvl="1"/>
            <a:r>
              <a:rPr lang="en-US" dirty="0" smtClean="0"/>
              <a:t>Unsurprisingly, ditto for iPad, Nook, etc.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Amazon plays hardball</a:t>
            </a:r>
          </a:p>
          <a:p>
            <a:pPr lvl="1"/>
            <a:r>
              <a:rPr lang="en-US" dirty="0" smtClean="0"/>
              <a:t>Independent Publishers Group didn’t like Amazon’s contract terms</a:t>
            </a:r>
          </a:p>
          <a:p>
            <a:pPr lvl="2"/>
            <a:r>
              <a:rPr lang="en-US" dirty="0" smtClean="0"/>
              <a:t>Amazon yanked all IPG titles from Kindle, then Web</a:t>
            </a:r>
          </a:p>
          <a:p>
            <a:pPr lvl="2"/>
            <a:r>
              <a:rPr lang="en-US" dirty="0" smtClean="0"/>
              <a:t>IPG folds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E-books Are A Hook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And a lock (as we will talk about in detail later)</a:t>
            </a:r>
          </a:p>
          <a:p>
            <a:r>
              <a:rPr lang="en-US" dirty="0" smtClean="0"/>
              <a:t>People buy e-books as part of larger purchases</a:t>
            </a:r>
          </a:p>
          <a:p>
            <a:r>
              <a:rPr lang="en-US" dirty="0" smtClean="0"/>
              <a:t>You can’t just buy “an e-book”</a:t>
            </a:r>
          </a:p>
          <a:p>
            <a:pPr lvl="1"/>
            <a:r>
              <a:rPr lang="en-US" dirty="0" smtClean="0"/>
              <a:t>You have to buy “the $EBOOK-READER version” of an e-book</a:t>
            </a:r>
          </a:p>
          <a:p>
            <a:pPr lvl="2"/>
            <a:r>
              <a:rPr lang="en-US" dirty="0" smtClean="0"/>
              <a:t>This particularly sucks for libraries</a:t>
            </a:r>
          </a:p>
          <a:p>
            <a:pPr lvl="2"/>
            <a:r>
              <a:rPr lang="en-US" dirty="0" smtClean="0"/>
              <a:t>You can’t even put your Kindle purchases onto the Kindle app on your iPad</a:t>
            </a:r>
          </a:p>
          <a:p>
            <a:pPr lvl="3"/>
            <a:r>
              <a:rPr lang="en-US" dirty="0" smtClean="0"/>
              <a:t>unless Amazon does it for you</a:t>
            </a:r>
          </a:p>
          <a:p>
            <a:r>
              <a:rPr lang="en-US" dirty="0" smtClean="0"/>
              <a:t>E-books lock in authors</a:t>
            </a:r>
          </a:p>
          <a:p>
            <a:pPr lvl="1"/>
            <a:r>
              <a:rPr lang="en-US" dirty="0" smtClean="0"/>
              <a:t>once you are published on a platform the incentive to stay (exclusive) is huge.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Wrong with E-books?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536409993"/>
              </p:ext>
            </p:extLst>
          </p:nvPr>
        </p:nvGraphicFramePr>
        <p:xfrm>
          <a:off x="612775" y="1600200"/>
          <a:ext cx="81534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Printed Books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E-Books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Cash (anonymous)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Identity (account, sign-in, persistent,</a:t>
                      </a:r>
                      <a:r>
                        <a:rPr lang="en-US" baseline="0" dirty="0" smtClean="0"/>
                        <a:t> subpoena-able)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You bought it? You own it!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 don’t really own those bits. Read the agreement before purchasing.</a:t>
                      </a:r>
                    </a:p>
                    <a:p>
                      <a:pPr marL="457200">
                        <a:buFont typeface="Arial" pitchFamily="34" charset="0"/>
                        <a:buNone/>
                      </a:pPr>
                      <a:r>
                        <a:rPr lang="en-US" dirty="0" smtClean="0"/>
                        <a:t> Amazon and the unauthorized,</a:t>
                      </a:r>
                      <a:r>
                        <a:rPr lang="en-US" baseline="0" dirty="0" smtClean="0"/>
                        <a:t> disappearing e-book (Orwell’s “1984” in 2009)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You borrowed</a:t>
                      </a:r>
                      <a:r>
                        <a:rPr lang="en-US" baseline="0" dirty="0" smtClean="0"/>
                        <a:t> it from a library? Those records are protected.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Companies can give out your e-book</a:t>
                      </a:r>
                      <a:r>
                        <a:rPr lang="en-US" baseline="0" dirty="0" smtClean="0"/>
                        <a:t> borrowing records at will (commercial and governmental)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license restricting your use (upcoming: </a:t>
                      </a:r>
                      <a:r>
                        <a:rPr lang="en-US" i="1" dirty="0" err="1" smtClean="0"/>
                        <a:t>Kirtsaeng</a:t>
                      </a:r>
                      <a:r>
                        <a:rPr lang="en-US" i="0" baseline="0" dirty="0" smtClean="0"/>
                        <a:t> and used markets</a:t>
                      </a:r>
                      <a:r>
                        <a:rPr lang="en-US" dirty="0" smtClean="0"/>
                        <a:t>).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Restrictive end-user licenses apply.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Libraries determine lending policies.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E-book maker or seller determines lending policies.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E-Books Really Suck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345657575"/>
              </p:ext>
            </p:extLst>
          </p:nvPr>
        </p:nvGraphicFramePr>
        <p:xfrm>
          <a:off x="612775" y="1600200"/>
          <a:ext cx="81534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Printed 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E-Books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Known, non-proprietary</a:t>
                      </a:r>
                      <a:r>
                        <a:rPr lang="en-US" baseline="0" dirty="0" smtClean="0"/>
                        <a:t> format.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Secret format, readable</a:t>
                      </a:r>
                      <a:r>
                        <a:rPr lang="en-US" baseline="0" dirty="0" smtClean="0"/>
                        <a:t> only by approved software.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Scanning and copying for private use is allowed (blind readers).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DRM prevents copying, and blocks reading for</a:t>
                      </a:r>
                      <a:r>
                        <a:rPr lang="en-US" baseline="0" dirty="0" smtClean="0"/>
                        <a:t> sight-impaired people.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Nobody can legally destroy your book.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Companies may destroy (their) books, or go out of business and stop support.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Copyright laws (open, debated, public representatives, Copyright Office) govern behavior.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Corporate agreements (private, love</a:t>
                      </a:r>
                      <a:r>
                        <a:rPr lang="en-US" baseline="0" dirty="0" smtClean="0"/>
                        <a:t> it or leave) govern behavior.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 a thriving used marketplace for people with low incomes, out-of-print, etc.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Seen a used e-book lately? </a:t>
                      </a:r>
                    </a:p>
                    <a:p>
                      <a:r>
                        <a:rPr lang="en-US" dirty="0" smtClean="0"/>
                        <a:t>(And you may never</a:t>
                      </a:r>
                      <a:r>
                        <a:rPr lang="en-US" baseline="0" dirty="0" smtClean="0"/>
                        <a:t> – more at the end</a:t>
                      </a:r>
                      <a:r>
                        <a:rPr lang="en-US" dirty="0" smtClean="0"/>
                        <a:t>.)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47800" y="5715000"/>
            <a:ext cx="63246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Thanks to Richard Stallman of the Free Software Foundation for the original inspiration for these comparisons.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</a:t>
            </a:r>
            <a:r>
              <a:rPr lang="en-US" i="1" dirty="0" err="1" smtClean="0"/>
              <a:t>Kirtsaeng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why does it matter that we won?</a:t>
            </a:r>
          </a:p>
          <a:p>
            <a:r>
              <a:rPr lang="en-US" dirty="0" smtClean="0"/>
              <a:t>Formally </a:t>
            </a:r>
            <a:r>
              <a:rPr lang="en-US" i="1" dirty="0" err="1" smtClean="0"/>
              <a:t>Kirtsaeng</a:t>
            </a:r>
            <a:r>
              <a:rPr lang="en-US" i="1" dirty="0" smtClean="0"/>
              <a:t> v. John Wiley &amp; Sons, Inc.</a:t>
            </a:r>
            <a:r>
              <a:rPr lang="en-US" dirty="0" smtClean="0"/>
              <a:t> </a:t>
            </a:r>
            <a:endParaRPr lang="en-US" i="1" dirty="0" smtClean="0"/>
          </a:p>
          <a:p>
            <a:pPr lvl="1"/>
            <a:r>
              <a:rPr lang="en-US" dirty="0" smtClean="0"/>
              <a:t>On appeal to SCOTUS from 2</a:t>
            </a:r>
            <a:r>
              <a:rPr lang="en-US" baseline="30000" dirty="0" smtClean="0"/>
              <a:t>nd</a:t>
            </a:r>
            <a:r>
              <a:rPr lang="en-US" dirty="0" smtClean="0"/>
              <a:t> Circuit</a:t>
            </a:r>
          </a:p>
          <a:p>
            <a:pPr lvl="2"/>
            <a:r>
              <a:rPr lang="en-US" dirty="0" smtClean="0"/>
              <a:t>Arguments Oct, 2012, decision (reversal) March 2013</a:t>
            </a:r>
          </a:p>
          <a:p>
            <a:r>
              <a:rPr lang="en-US" dirty="0" smtClean="0"/>
              <a:t>Wiley wanted the court to draw a boundary around the US</a:t>
            </a:r>
          </a:p>
          <a:p>
            <a:pPr lvl="1"/>
            <a:r>
              <a:rPr lang="en-US" dirty="0" smtClean="0"/>
              <a:t>stuff made inside vs. stuff made outside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Would Have Hurt, A 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Hands up time:</a:t>
            </a:r>
          </a:p>
          <a:p>
            <a:pPr lvl="1"/>
            <a:r>
              <a:rPr lang="en-US" dirty="0" smtClean="0"/>
              <a:t>Who comes from a library that takes book donations from individuals?</a:t>
            </a:r>
          </a:p>
          <a:p>
            <a:pPr lvl="1"/>
            <a:r>
              <a:rPr lang="en-US" dirty="0" smtClean="0"/>
              <a:t>Who comes from an archive (whose contents include private materials)?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ALA </a:t>
            </a:r>
            <a:r>
              <a:rPr lang="en-US" i="1" dirty="0" smtClean="0"/>
              <a:t>amicus</a:t>
            </a:r>
            <a:r>
              <a:rPr lang="en-US" dirty="0" smtClean="0"/>
              <a:t> brief</a:t>
            </a:r>
          </a:p>
          <a:p>
            <a:pPr>
              <a:buNone/>
            </a:pPr>
            <a:r>
              <a:rPr lang="en-US" dirty="0"/>
              <a:t>e</a:t>
            </a:r>
            <a:r>
              <a:rPr lang="en-US" dirty="0" smtClean="0"/>
              <a:t>stimated 20-40 million</a:t>
            </a:r>
          </a:p>
          <a:p>
            <a:pPr>
              <a:buNone/>
            </a:pPr>
            <a:r>
              <a:rPr lang="en-US" dirty="0" smtClean="0"/>
              <a:t>foreign volumes</a:t>
            </a:r>
          </a:p>
          <a:p>
            <a:pPr>
              <a:buNone/>
            </a:pPr>
            <a:r>
              <a:rPr lang="en-US" dirty="0" smtClean="0"/>
              <a:t>in US libraries.</a:t>
            </a:r>
            <a:endParaRPr lang="en-US" dirty="0"/>
          </a:p>
        </p:txBody>
      </p:sp>
      <p:pic>
        <p:nvPicPr>
          <p:cNvPr id="4" name="Picture 3" descr="12802library_archiv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7299" y="3657600"/>
            <a:ext cx="3953301" cy="2648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Legally Speaking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i="1" dirty="0" err="1" smtClean="0"/>
              <a:t>Kirtsaeng</a:t>
            </a:r>
            <a:r>
              <a:rPr lang="en-US" dirty="0" smtClean="0"/>
              <a:t> was a challenge to “first sale” doctrine.</a:t>
            </a:r>
          </a:p>
          <a:p>
            <a:pPr lvl="1"/>
            <a:r>
              <a:rPr lang="en-US" dirty="0" smtClean="0"/>
              <a:t>About 105 year-old notion</a:t>
            </a:r>
          </a:p>
          <a:p>
            <a:pPr lvl="1"/>
            <a:r>
              <a:rPr lang="en-US" dirty="0" smtClean="0"/>
              <a:t>It’s (lawfully) mine, so I can do with it what I want.</a:t>
            </a:r>
          </a:p>
          <a:p>
            <a:r>
              <a:rPr lang="en-US" dirty="0" smtClean="0"/>
              <a:t>“First sale” means the copyright holder’s ownership rights are “exhausted” with the first sale.</a:t>
            </a:r>
          </a:p>
          <a:p>
            <a:pPr lvl="1"/>
            <a:r>
              <a:rPr lang="en-US" dirty="0" smtClean="0"/>
              <a:t>They still control copying (to some degree) and derivative works</a:t>
            </a:r>
          </a:p>
          <a:p>
            <a:pPr lvl="1"/>
            <a:r>
              <a:rPr lang="en-US" dirty="0" smtClean="0"/>
              <a:t>But not the act of selling or giving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First-Sale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I have a book (that I got legally) then</a:t>
            </a:r>
          </a:p>
          <a:p>
            <a:pPr lvl="1"/>
            <a:r>
              <a:rPr lang="en-US" dirty="0" smtClean="0"/>
              <a:t>I can re-sell it</a:t>
            </a:r>
          </a:p>
          <a:p>
            <a:pPr lvl="1"/>
            <a:r>
              <a:rPr lang="en-US" dirty="0" smtClean="0"/>
              <a:t>I can pass it on to my children</a:t>
            </a:r>
          </a:p>
          <a:p>
            <a:pPr lvl="1"/>
            <a:r>
              <a:rPr lang="en-US" dirty="0" smtClean="0"/>
              <a:t>I can donate it to a library</a:t>
            </a:r>
          </a:p>
          <a:p>
            <a:pPr lvl="1"/>
            <a:r>
              <a:rPr lang="en-US" dirty="0" smtClean="0"/>
              <a:t>I can lend it (as a library or as a person</a:t>
            </a:r>
            <a:r>
              <a:rPr lang="en-US" dirty="0"/>
              <a:t>) to </a:t>
            </a:r>
            <a:r>
              <a:rPr lang="en-US" dirty="0" smtClean="0"/>
              <a:t>others</a:t>
            </a:r>
          </a:p>
          <a:p>
            <a:pPr lvl="1"/>
            <a:endParaRPr lang="en-US" dirty="0"/>
          </a:p>
          <a:p>
            <a:r>
              <a:rPr lang="en-US" dirty="0" smtClean="0"/>
              <a:t>Bottom line: without first-sale rights libraries as we know them would be in a tougher place.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Used-Stuff Marketplace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First-sale also applies to other copyrightable media</a:t>
            </a:r>
          </a:p>
          <a:p>
            <a:pPr lvl="1"/>
            <a:r>
              <a:rPr lang="en-US" dirty="0"/>
              <a:t>Games &amp; Console cartridges</a:t>
            </a:r>
          </a:p>
          <a:p>
            <a:pPr lvl="1"/>
            <a:r>
              <a:rPr lang="en-US" dirty="0" smtClean="0"/>
              <a:t>Music &amp; movie CDs and DVDs</a:t>
            </a:r>
          </a:p>
          <a:p>
            <a:pPr lvl="1"/>
            <a:r>
              <a:rPr lang="en-US" dirty="0" smtClean="0"/>
              <a:t>(some) computer software</a:t>
            </a:r>
          </a:p>
          <a:p>
            <a:pPr lvl="1"/>
            <a:r>
              <a:rPr lang="en-US" dirty="0" smtClean="0"/>
              <a:t>Manuals, textbooks</a:t>
            </a:r>
          </a:p>
          <a:p>
            <a:pPr lvl="1"/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But not e-books; see licensing restrictions above</a:t>
            </a:r>
          </a:p>
          <a:p>
            <a:pPr lvl="1"/>
            <a:r>
              <a:rPr lang="en-US" dirty="0" smtClean="0"/>
              <a:t>Used e-object marketplace is {nonexistent, a mess}</a:t>
            </a:r>
          </a:p>
          <a:p>
            <a:pPr lvl="2"/>
            <a:r>
              <a:rPr lang="en-US" dirty="0" smtClean="0"/>
              <a:t>Choose one or both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Happened in this Case?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Kirtsaeng</a:t>
            </a:r>
            <a:r>
              <a:rPr lang="en-US" dirty="0" smtClean="0"/>
              <a:t> (the person)</a:t>
            </a:r>
          </a:p>
          <a:p>
            <a:pPr lvl="1"/>
            <a:r>
              <a:rPr lang="en-US" dirty="0" smtClean="0"/>
              <a:t>Bought textbooks (legally) overseas</a:t>
            </a:r>
          </a:p>
          <a:p>
            <a:pPr lvl="2"/>
            <a:r>
              <a:rPr lang="en-US" dirty="0" smtClean="0"/>
              <a:t>Cheaper</a:t>
            </a:r>
          </a:p>
          <a:p>
            <a:pPr lvl="1"/>
            <a:r>
              <a:rPr lang="en-US" dirty="0" smtClean="0"/>
              <a:t>Resold them on E-bay</a:t>
            </a:r>
          </a:p>
          <a:p>
            <a:r>
              <a:rPr lang="en-US" dirty="0" smtClean="0"/>
              <a:t>John Wiley &amp; Sons (the textbook publisher)</a:t>
            </a:r>
          </a:p>
          <a:p>
            <a:pPr lvl="1"/>
            <a:r>
              <a:rPr lang="en-US" dirty="0" smtClean="0"/>
              <a:t>Sued to stop him</a:t>
            </a:r>
          </a:p>
          <a:p>
            <a:pPr lvl="1"/>
            <a:r>
              <a:rPr lang="en-US" dirty="0" smtClean="0"/>
              <a:t>You can see how they might be unhappy about this</a:t>
            </a:r>
          </a:p>
          <a:p>
            <a:pPr lvl="2"/>
            <a:r>
              <a:rPr lang="en-US" dirty="0" smtClean="0"/>
              <a:t>Students buying from </a:t>
            </a:r>
            <a:r>
              <a:rPr lang="en-US" dirty="0" err="1" smtClean="0"/>
              <a:t>Kirtsaeng</a:t>
            </a:r>
            <a:r>
              <a:rPr lang="en-US" dirty="0" smtClean="0"/>
              <a:t> are not buying in school bookstores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Circuit held: you cannot bring stuff made overseas into the US and have first-sale rights to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Supreme Court Reversed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6-3 (surprising considering 4-4 last time)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2438400"/>
            <a:ext cx="66294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i="1" dirty="0" smtClean="0"/>
              <a:t>The Court – in an utterly brilliant opinion by Justice </a:t>
            </a:r>
            <a:r>
              <a:rPr lang="en-US" i="1" dirty="0" err="1" smtClean="0"/>
              <a:t>Breyer</a:t>
            </a:r>
            <a:r>
              <a:rPr lang="en-US" i="1" dirty="0" smtClean="0"/>
              <a:t>, a minor classic of the “here are all the reasons why my arguments are better than yours” school of opinion-writing – rejected Wiley’s argument and refused to impose the geographical restriction Wiley sought.</a:t>
            </a:r>
          </a:p>
          <a:p>
            <a:r>
              <a:rPr lang="en-US" dirty="0" smtClean="0"/>
              <a:t>			David Post, at </a:t>
            </a:r>
            <a:r>
              <a:rPr lang="en-US" dirty="0" err="1" smtClean="0"/>
              <a:t>Volokh</a:t>
            </a:r>
            <a:r>
              <a:rPr lang="en-US" dirty="0" smtClean="0"/>
              <a:t> Conspiracy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5048" y="4343400"/>
            <a:ext cx="8153400" cy="19050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Really felt like they “got it” this time</a:t>
            </a:r>
          </a:p>
          <a:p>
            <a:endParaRPr lang="en-US" dirty="0"/>
          </a:p>
          <a:p>
            <a:r>
              <a:rPr lang="en-US" dirty="0" smtClean="0"/>
              <a:t>This may matter if </a:t>
            </a:r>
            <a:r>
              <a:rPr lang="en-US" dirty="0" err="1" smtClean="0"/>
              <a:t>ReDigi</a:t>
            </a:r>
            <a:r>
              <a:rPr lang="en-US" dirty="0" smtClean="0"/>
              <a:t> makes it to the Court</a:t>
            </a:r>
          </a:p>
          <a:p>
            <a:pPr lvl="1"/>
            <a:r>
              <a:rPr lang="en-US" dirty="0" smtClean="0"/>
              <a:t>Talk about </a:t>
            </a:r>
            <a:r>
              <a:rPr lang="en-US" dirty="0" err="1" smtClean="0"/>
              <a:t>ReDigi</a:t>
            </a:r>
            <a:r>
              <a:rPr lang="en-US" dirty="0" smtClean="0"/>
              <a:t> at the 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324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E-Books (circa 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Amazon sells lots of Kindles</a:t>
            </a:r>
          </a:p>
          <a:p>
            <a:r>
              <a:rPr lang="en-US" dirty="0" smtClean="0"/>
              <a:t>And lots of e-books</a:t>
            </a:r>
          </a:p>
          <a:p>
            <a:r>
              <a:rPr lang="en-US" dirty="0" smtClean="0"/>
              <a:t>At $9.99</a:t>
            </a:r>
          </a:p>
          <a:p>
            <a:pPr lvl="1"/>
            <a:r>
              <a:rPr lang="en-US" dirty="0" smtClean="0"/>
              <a:t>Which is below cost</a:t>
            </a:r>
          </a:p>
          <a:p>
            <a:pPr lvl="1"/>
            <a:r>
              <a:rPr lang="en-US" dirty="0" smtClean="0"/>
              <a:t>Also well below hardcover price for almost everything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Publishers </a:t>
            </a:r>
            <a:r>
              <a:rPr lang="en-US" b="1" i="1" dirty="0" smtClean="0"/>
              <a:t>Hate</a:t>
            </a:r>
            <a:r>
              <a:rPr lang="en-US" dirty="0" smtClean="0"/>
              <a:t>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Rebates to publishers are based on retail price, not wholesale</a:t>
            </a:r>
          </a:p>
          <a:p>
            <a:pPr lvl="1"/>
            <a:r>
              <a:rPr lang="en-US" dirty="0" smtClean="0"/>
              <a:t>Amazon takes a real loss</a:t>
            </a:r>
          </a:p>
          <a:p>
            <a:pPr lvl="1"/>
            <a:r>
              <a:rPr lang="en-US" dirty="0" smtClean="0"/>
              <a:t>Publishers claim a loss</a:t>
            </a:r>
          </a:p>
          <a:p>
            <a:pPr lvl="2"/>
            <a:r>
              <a:rPr lang="en-US" dirty="0" smtClean="0"/>
              <a:t>Interesting question: what </a:t>
            </a:r>
            <a:r>
              <a:rPr lang="en-US" i="1" dirty="0" smtClean="0"/>
              <a:t>is</a:t>
            </a:r>
            <a:r>
              <a:rPr lang="en-US" dirty="0" smtClean="0"/>
              <a:t> the cost of an e-book?</a:t>
            </a:r>
          </a:p>
          <a:p>
            <a:pPr lvl="2"/>
            <a:r>
              <a:rPr lang="en-US" dirty="0" smtClean="0"/>
              <a:t>If you can figure this out you probably win some prize</a:t>
            </a:r>
          </a:p>
          <a:p>
            <a:pPr lvl="3"/>
            <a:r>
              <a:rPr lang="en-US" dirty="0" smtClean="0"/>
              <a:t>Publishers won’t say</a:t>
            </a:r>
          </a:p>
          <a:p>
            <a:pPr lvl="2"/>
            <a:r>
              <a:rPr lang="en-US" dirty="0" smtClean="0"/>
              <a:t>Logically, e-books ought to cost (way the hell) less (than paper books)</a:t>
            </a:r>
          </a:p>
          <a:p>
            <a:pPr lvl="3"/>
            <a:r>
              <a:rPr lang="en-US" dirty="0" smtClean="0"/>
              <a:t>There’s not a lot of logic in the e-book business, sorry</a:t>
            </a:r>
          </a:p>
          <a:p>
            <a:pPr lvl="2"/>
            <a:r>
              <a:rPr lang="en-US" dirty="0" smtClean="0"/>
              <a:t>Self-published e-books are an argument for costing way less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Razors, Blades, and Hooks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Cheap e-books drive Kindle sales</a:t>
            </a:r>
          </a:p>
          <a:p>
            <a:r>
              <a:rPr lang="en-US" dirty="0" smtClean="0"/>
              <a:t>Amazon takes dominant position in e-book market</a:t>
            </a:r>
          </a:p>
          <a:p>
            <a:r>
              <a:rPr lang="en-US" dirty="0" err="1" smtClean="0"/>
              <a:t>CreateSpace</a:t>
            </a:r>
            <a:r>
              <a:rPr lang="en-US" dirty="0" smtClean="0"/>
              <a:t> also plays a role</a:t>
            </a:r>
          </a:p>
          <a:p>
            <a:pPr lvl="1"/>
            <a:r>
              <a:rPr lang="en-US" dirty="0" smtClean="0"/>
              <a:t>Self-publishing matters (I think)</a:t>
            </a:r>
          </a:p>
          <a:p>
            <a:pPr lvl="1"/>
            <a:r>
              <a:rPr lang="en-US" dirty="0" smtClean="0"/>
              <a:t>Self-publishing &amp; e-books </a:t>
            </a:r>
          </a:p>
          <a:p>
            <a:pPr marL="365760" lvl="1" indent="0">
              <a:buNone/>
            </a:pPr>
            <a:r>
              <a:rPr lang="en-US" dirty="0" smtClean="0"/>
              <a:t>	are ham and eggs</a:t>
            </a:r>
          </a:p>
          <a:p>
            <a:r>
              <a:rPr lang="en-US" dirty="0" smtClean="0"/>
              <a:t>Amazon looks to be dominating self-publishing</a:t>
            </a:r>
          </a:p>
          <a:p>
            <a:pPr lvl="1"/>
            <a:r>
              <a:rPr lang="en-US" dirty="0" smtClean="0"/>
              <a:t>Cutting out traditional publishers again</a:t>
            </a:r>
          </a:p>
          <a:p>
            <a:pPr lvl="1"/>
            <a:r>
              <a:rPr lang="en-US" dirty="0" smtClean="0"/>
              <a:t>At this point, publishers have to do </a:t>
            </a:r>
            <a:r>
              <a:rPr lang="en-US" i="1" dirty="0" smtClean="0"/>
              <a:t>something</a:t>
            </a:r>
            <a:endParaRPr lang="en-US" i="1" dirty="0"/>
          </a:p>
        </p:txBody>
      </p:sp>
      <p:pic>
        <p:nvPicPr>
          <p:cNvPr id="4" name="Picture 3" descr="CreateSpace-Log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799" y="2667000"/>
            <a:ext cx="2867455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Amazon vs. Macmillan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A.k.a. “Authors getting screwed” time</a:t>
            </a:r>
          </a:p>
          <a:p>
            <a:pPr>
              <a:buNone/>
            </a:pPr>
            <a:r>
              <a:rPr lang="en-US" dirty="0" smtClean="0"/>
              <a:t>30 Jan 2010: Macmillan proposes new terms for e-book sales.</a:t>
            </a:r>
          </a:p>
          <a:p>
            <a:pPr>
              <a:buNone/>
            </a:pPr>
            <a:r>
              <a:rPr lang="en-US" dirty="0" smtClean="0"/>
              <a:t>	Amazon says “No”. Remember how Amazon ‘negotiated’ with IPG?</a:t>
            </a:r>
          </a:p>
        </p:txBody>
      </p:sp>
      <p:pic>
        <p:nvPicPr>
          <p:cNvPr id="4" name="Picture 3" descr="Macmillan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4780777"/>
            <a:ext cx="2133600" cy="886598"/>
          </a:xfrm>
          <a:prstGeom prst="rect">
            <a:avLst/>
          </a:prstGeom>
        </p:spPr>
      </p:pic>
      <p:pic>
        <p:nvPicPr>
          <p:cNvPr id="5" name="Picture 4" descr="boxin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4038600"/>
            <a:ext cx="2849653" cy="1838325"/>
          </a:xfrm>
          <a:prstGeom prst="rect">
            <a:avLst/>
          </a:prstGeom>
        </p:spPr>
      </p:pic>
      <p:pic>
        <p:nvPicPr>
          <p:cNvPr id="6" name="Picture 5" descr="a.com_logo_RG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0518" y="4114800"/>
            <a:ext cx="2683882" cy="78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 Feb 2010: Amazon pulls Macmillan titles from Kindle sales lists &amp; new book link lists</a:t>
            </a:r>
          </a:p>
          <a:p>
            <a:pPr>
              <a:buNone/>
            </a:pPr>
            <a:r>
              <a:rPr lang="en-US" dirty="0" smtClean="0"/>
              <a:t>5 Feb 2010: SFFWA (and others) remove Amazon links from Web sites</a:t>
            </a:r>
          </a:p>
          <a:p>
            <a:pPr>
              <a:buNone/>
            </a:pPr>
            <a:r>
              <a:rPr lang="en-US" dirty="0" smtClean="0"/>
              <a:t>		Authors blog/tweet/FB their desire actually to sell books (imagine that)</a:t>
            </a:r>
          </a:p>
          <a:p>
            <a:pPr>
              <a:buNone/>
            </a:pPr>
            <a:r>
              <a:rPr lang="en-US" dirty="0" smtClean="0"/>
              <a:t>6 Feb 2010: Amazon capitulates!  Agency pricing begins.</a:t>
            </a:r>
          </a:p>
          <a:p>
            <a:endParaRPr lang="en-US" dirty="0"/>
          </a:p>
        </p:txBody>
      </p:sp>
      <p:pic>
        <p:nvPicPr>
          <p:cNvPr id="4" name="Picture 3" descr="1287515347_top-10-boxing-knockouts_fla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5181600"/>
            <a:ext cx="2590800" cy="1453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Gets On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Overnight, e-book prices jump 30%</a:t>
            </a:r>
          </a:p>
          <a:p>
            <a:r>
              <a:rPr lang="en-US" dirty="0" smtClean="0"/>
              <a:t>People complain, but pay up anyway</a:t>
            </a:r>
          </a:p>
          <a:p>
            <a:r>
              <a:rPr lang="en-US" dirty="0" smtClean="0"/>
              <a:t>Big five publishers (HarperCollins, Hachette Book Group, Macmillan, Penguin and Simon &amp; Schuster) all switch to agency pricing</a:t>
            </a:r>
          </a:p>
          <a:p>
            <a:pPr lvl="1"/>
            <a:r>
              <a:rPr lang="en-US" dirty="0" smtClean="0"/>
              <a:t>At more or less the same time</a:t>
            </a:r>
          </a:p>
          <a:p>
            <a:r>
              <a:rPr lang="en-US" dirty="0" smtClean="0"/>
              <a:t>And Apple announces iPad, </a:t>
            </a:r>
          </a:p>
          <a:p>
            <a:pPr>
              <a:buNone/>
            </a:pPr>
            <a:r>
              <a:rPr lang="en-US" dirty="0" smtClean="0"/>
              <a:t>	with e-books</a:t>
            </a:r>
          </a:p>
          <a:p>
            <a:pPr lvl="1"/>
            <a:r>
              <a:rPr lang="en-US" dirty="0" smtClean="0"/>
              <a:t>Having most favored nation pricing</a:t>
            </a:r>
          </a:p>
          <a:p>
            <a:pPr lvl="1"/>
            <a:r>
              <a:rPr lang="en-US" dirty="0" smtClean="0"/>
              <a:t>Using publishers logos in promotion</a:t>
            </a:r>
            <a:endParaRPr lang="en-US" dirty="0"/>
          </a:p>
        </p:txBody>
      </p:sp>
      <p:pic>
        <p:nvPicPr>
          <p:cNvPr id="4" name="Picture 3" descr="baby du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68566" y="3886200"/>
            <a:ext cx="3161109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DoJ</a:t>
            </a:r>
            <a:r>
              <a:rPr lang="en-US" dirty="0" smtClean="0"/>
              <a:t> Does Not Believe in Coincidence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048000"/>
          </a:xfrm>
        </p:spPr>
        <p:txBody>
          <a:bodyPr/>
          <a:lstStyle/>
          <a:p>
            <a:r>
              <a:rPr lang="en-US" dirty="0" smtClean="0"/>
              <a:t>Remember the term “collusion”?</a:t>
            </a:r>
          </a:p>
          <a:p>
            <a:pPr lvl="1"/>
            <a:r>
              <a:rPr lang="en-US" dirty="0" smtClean="0"/>
              <a:t>Remember what it can do to otherwise-legal acts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Two days after iPad launch, Steve Jobs confidently predicts Amazon’s (much-hated) $9.99 pricing is “about to end”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steve-jobs-holding-apple-ipad-launch-ev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4648200"/>
            <a:ext cx="3124200" cy="19775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5029200"/>
            <a:ext cx="297180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>
                <a:solidFill>
                  <a:prstClr val="black"/>
                </a:solidFill>
              </a:rPr>
              <a:t>It’s almost like he was daring the </a:t>
            </a:r>
            <a:r>
              <a:rPr lang="en-US" sz="2400" dirty="0" err="1">
                <a:solidFill>
                  <a:prstClr val="black"/>
                </a:solidFill>
              </a:rPr>
              <a:t>DoJ</a:t>
            </a:r>
            <a:r>
              <a:rPr lang="en-US" sz="2400" dirty="0">
                <a:solidFill>
                  <a:prstClr val="black"/>
                </a:solidFill>
              </a:rPr>
              <a:t> to come after </a:t>
            </a:r>
            <a:r>
              <a:rPr lang="en-US" sz="2400" dirty="0" smtClean="0">
                <a:solidFill>
                  <a:prstClr val="black"/>
                </a:solidFill>
              </a:rPr>
              <a:t>them.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DoJ</a:t>
            </a:r>
            <a:r>
              <a:rPr lang="en-US" dirty="0" smtClean="0"/>
              <a:t> Takes the Dare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4 Apr 2012: </a:t>
            </a:r>
            <a:r>
              <a:rPr lang="en-US" dirty="0" err="1" smtClean="0"/>
              <a:t>DoJ</a:t>
            </a:r>
            <a:r>
              <a:rPr lang="en-US" dirty="0" smtClean="0"/>
              <a:t> files suit</a:t>
            </a:r>
          </a:p>
          <a:p>
            <a:pPr lvl="1"/>
            <a:r>
              <a:rPr lang="en-US" dirty="0" smtClean="0"/>
              <a:t>Naming Big 5 publishers and Apple</a:t>
            </a:r>
          </a:p>
          <a:p>
            <a:pPr lvl="1"/>
            <a:r>
              <a:rPr lang="en-US" dirty="0" smtClean="0"/>
              <a:t>Accused of collusion to use agency pricing to force prices up</a:t>
            </a:r>
          </a:p>
          <a:p>
            <a:r>
              <a:rPr lang="en-US" dirty="0" smtClean="0"/>
              <a:t>Three publishers would rather switch than fight</a:t>
            </a:r>
          </a:p>
          <a:p>
            <a:pPr lvl="1"/>
            <a:r>
              <a:rPr lang="en-US" dirty="0" smtClean="0"/>
              <a:t>HarperCollins, Hachette and Simon &amp; Schuster settle</a:t>
            </a:r>
          </a:p>
          <a:p>
            <a:pPr marL="0" indent="0">
              <a:buNone/>
            </a:pPr>
            <a:r>
              <a:rPr lang="en-US" dirty="0"/>
              <a:t>December 2012: Penguin &amp; Random House merge, </a:t>
            </a:r>
            <a:r>
              <a:rPr lang="en-US" dirty="0" smtClean="0"/>
              <a:t>settle</a:t>
            </a:r>
          </a:p>
          <a:p>
            <a:pPr lvl="1"/>
            <a:r>
              <a:rPr lang="en-US" dirty="0"/>
              <a:t>leaving one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8 Feb 2013: Macmillan capitulates</a:t>
            </a:r>
            <a:endParaRPr lang="en-US" dirty="0"/>
          </a:p>
        </p:txBody>
      </p:sp>
      <p:pic>
        <p:nvPicPr>
          <p:cNvPr id="1026" name="Picture 2" descr="http://www.shannonmdeitz.com/wp-content/uploads/2013/02/Whitefla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8680" y="5029200"/>
            <a:ext cx="1964820" cy="166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DoJ</a:t>
            </a:r>
            <a:r>
              <a:rPr lang="en-US" dirty="0" smtClean="0"/>
              <a:t>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Or, The Amazon Wish-List</a:t>
            </a:r>
          </a:p>
          <a:p>
            <a:pPr lvl="1"/>
            <a:r>
              <a:rPr lang="en-US" dirty="0" smtClean="0"/>
              <a:t>No more agency pricing</a:t>
            </a:r>
          </a:p>
          <a:p>
            <a:pPr lvl="1"/>
            <a:r>
              <a:rPr lang="en-US" dirty="0" smtClean="0"/>
              <a:t>Retailers can discount, and publishers eat it too</a:t>
            </a:r>
          </a:p>
          <a:p>
            <a:pPr lvl="1"/>
            <a:r>
              <a:rPr lang="en-US" dirty="0" smtClean="0"/>
              <a:t>No more MFN agreements</a:t>
            </a:r>
          </a:p>
          <a:p>
            <a:pPr lvl="1"/>
            <a:r>
              <a:rPr lang="en-US" dirty="0" smtClean="0"/>
              <a:t>In-device purchases controlled by device maker are legal</a:t>
            </a:r>
          </a:p>
          <a:p>
            <a:pPr lvl="2"/>
            <a:r>
              <a:rPr lang="en-US" dirty="0" smtClean="0"/>
              <a:t>Recall Kindles require Amazon purchases</a:t>
            </a:r>
            <a:endParaRPr lang="en-US" dirty="0"/>
          </a:p>
        </p:txBody>
      </p:sp>
      <p:pic>
        <p:nvPicPr>
          <p:cNvPr id="4" name="Picture 3" descr="ChristmasPresents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4114800"/>
            <a:ext cx="2311324" cy="239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People Line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Big publishers: hated it!</a:t>
            </a:r>
          </a:p>
          <a:p>
            <a:r>
              <a:rPr lang="en-US" dirty="0" smtClean="0"/>
              <a:t>Apple: hated it, but going to copy every Amazon bad practice anyway</a:t>
            </a:r>
          </a:p>
          <a:p>
            <a:r>
              <a:rPr lang="en-US" dirty="0" smtClean="0"/>
              <a:t>Indie authors: like it</a:t>
            </a:r>
          </a:p>
          <a:p>
            <a:pPr lvl="1"/>
            <a:r>
              <a:rPr lang="en-US" dirty="0" smtClean="0"/>
              <a:t>They want to be able to set their own pricing</a:t>
            </a:r>
          </a:p>
          <a:p>
            <a:pPr lvl="2"/>
            <a:r>
              <a:rPr lang="en-US" dirty="0" smtClean="0"/>
              <a:t>Which </a:t>
            </a:r>
            <a:r>
              <a:rPr lang="en-US" dirty="0" err="1" smtClean="0"/>
              <a:t>CreateSpace</a:t>
            </a:r>
            <a:r>
              <a:rPr lang="en-US" dirty="0" smtClean="0"/>
              <a:t> lets them do, so long as Amazon gets its pound of flesh</a:t>
            </a:r>
          </a:p>
          <a:p>
            <a:r>
              <a:rPr lang="en-US" dirty="0" smtClean="0"/>
              <a:t>Organized professional authors (Author’s Guild, SFFWA): hated it!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IMO: The Real Problem Was Missed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Amazon is a </a:t>
            </a:r>
            <a:r>
              <a:rPr lang="en-US" dirty="0" err="1" smtClean="0"/>
              <a:t>monopsony</a:t>
            </a:r>
            <a:endParaRPr lang="en-US" dirty="0" smtClean="0"/>
          </a:p>
          <a:p>
            <a:pPr lvl="1"/>
            <a:r>
              <a:rPr lang="en-US" dirty="0" smtClean="0"/>
              <a:t>E-book publishers have to sell through them (through their devices)</a:t>
            </a:r>
          </a:p>
          <a:p>
            <a:r>
              <a:rPr lang="en-US" dirty="0" smtClean="0"/>
              <a:t>Jumping into bed with Apple (iPad) isn’t better</a:t>
            </a:r>
          </a:p>
          <a:p>
            <a:pPr lvl="1"/>
            <a:r>
              <a:rPr lang="en-US" dirty="0" smtClean="0"/>
              <a:t>Kindle dominates now, but just wait</a:t>
            </a:r>
          </a:p>
          <a:p>
            <a:pPr lvl="1"/>
            <a:r>
              <a:rPr lang="en-US" dirty="0" smtClean="0"/>
              <a:t>Frying pan, fire anyone?</a:t>
            </a:r>
          </a:p>
          <a:p>
            <a:pPr lvl="1"/>
            <a:r>
              <a:rPr lang="en-US" dirty="0" smtClean="0"/>
              <a:t>Apple already copying Amazon restrictive practices</a:t>
            </a:r>
          </a:p>
          <a:p>
            <a:pPr lvl="2"/>
            <a:r>
              <a:rPr lang="en-US" dirty="0" smtClean="0"/>
              <a:t>And adding its own</a:t>
            </a:r>
          </a:p>
          <a:p>
            <a:pPr lvl="3"/>
            <a:r>
              <a:rPr lang="en-US" dirty="0" smtClean="0"/>
              <a:t>Incompatible formats</a:t>
            </a:r>
          </a:p>
          <a:p>
            <a:pPr lvl="3"/>
            <a:r>
              <a:rPr lang="en-US" dirty="0" smtClean="0"/>
              <a:t>Exclusive licensing, including rejects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 err="1" smtClean="0"/>
              <a:t>DoJ</a:t>
            </a:r>
            <a:r>
              <a:rPr lang="en-US" dirty="0" smtClean="0"/>
              <a:t> Should Be Investigating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(</a:t>
            </a:r>
            <a:r>
              <a:rPr lang="en-US" sz="2400" i="1" dirty="0" smtClean="0"/>
              <a:t>but won’t because they’re all ex-Cartel</a:t>
            </a:r>
            <a:r>
              <a:rPr lang="en-US" sz="2400" dirty="0" smtClean="0"/>
              <a:t>)</a:t>
            </a:r>
          </a:p>
          <a:p>
            <a:r>
              <a:rPr lang="en-US" dirty="0" smtClean="0"/>
              <a:t>DRM (Digital Rights Management) which is mostly just encryption</a:t>
            </a:r>
          </a:p>
          <a:p>
            <a:pPr lvl="1"/>
            <a:r>
              <a:rPr lang="en-US" dirty="0" smtClean="0"/>
              <a:t>The true heart of the problem</a:t>
            </a:r>
          </a:p>
          <a:p>
            <a:pPr lvl="1"/>
            <a:r>
              <a:rPr lang="en-US" dirty="0" smtClean="0"/>
              <a:t>Someone else puts a lock on ‘your’ stuff</a:t>
            </a:r>
          </a:p>
          <a:p>
            <a:pPr lvl="2"/>
            <a:r>
              <a:rPr lang="en-US" dirty="0" smtClean="0"/>
              <a:t>And this helps you… how?</a:t>
            </a:r>
          </a:p>
          <a:p>
            <a:pPr lvl="1"/>
            <a:r>
              <a:rPr lang="en-US" dirty="0" smtClean="0"/>
              <a:t>You’re not allowed to remove this lock</a:t>
            </a:r>
          </a:p>
          <a:p>
            <a:pPr lvl="2"/>
            <a:r>
              <a:rPr lang="en-US" dirty="0" smtClean="0"/>
              <a:t>Legally, but it’s easy to do, so lots of people do it</a:t>
            </a:r>
          </a:p>
          <a:p>
            <a:pPr lvl="3">
              <a:buNone/>
            </a:pPr>
            <a:r>
              <a:rPr lang="en-US" i="1" dirty="0" smtClean="0"/>
              <a:t>(we’ll come back to this in a moment)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Actually Wrong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DRM enforces e-book terms and restrictions</a:t>
            </a:r>
          </a:p>
          <a:p>
            <a:endParaRPr lang="en-US" dirty="0" smtClean="0"/>
          </a:p>
          <a:p>
            <a:r>
              <a:rPr lang="en-US" dirty="0" smtClean="0"/>
              <a:t>DRM is the real monopoly power here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DRM is approximately the worst thing ever for libraries</a:t>
            </a:r>
          </a:p>
          <a:p>
            <a:pPr lvl="1"/>
            <a:r>
              <a:rPr lang="en-US" dirty="0" smtClean="0"/>
              <a:t>DRM hurts legitimate use</a:t>
            </a:r>
          </a:p>
          <a:p>
            <a:pPr lvl="1"/>
            <a:r>
              <a:rPr lang="en-US" dirty="0" smtClean="0"/>
              <a:t>Generally has no effect on copying</a:t>
            </a:r>
          </a:p>
          <a:p>
            <a:pPr lvl="1"/>
            <a:r>
              <a:rPr lang="en-US" dirty="0" smtClean="0"/>
              <a:t>DRM stops dumb people and impatient people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 a (DRM) Criminal</a:t>
            </a:r>
            <a:endParaRPr lang="en-US" dirty="0"/>
          </a:p>
        </p:txBody>
      </p:sp>
      <p:pic>
        <p:nvPicPr>
          <p:cNvPr id="6" name="Content Placeholder 5" descr="rupert-goodwins-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29652" y="1589088"/>
            <a:ext cx="3046095" cy="4572000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Rupert </a:t>
            </a:r>
            <a:r>
              <a:rPr lang="en-US" dirty="0" err="1" smtClean="0"/>
              <a:t>Goodwins</a:t>
            </a:r>
            <a:endParaRPr lang="en-US" dirty="0" smtClean="0"/>
          </a:p>
          <a:p>
            <a:pPr lvl="1"/>
            <a:r>
              <a:rPr lang="en-US" dirty="0" smtClean="0"/>
              <a:t>Editor for ZDNet UK</a:t>
            </a:r>
          </a:p>
          <a:p>
            <a:pPr lvl="1"/>
            <a:r>
              <a:rPr lang="en-US" dirty="0" smtClean="0"/>
              <a:t>Self-published novelist</a:t>
            </a:r>
          </a:p>
          <a:p>
            <a:pPr lvl="2"/>
            <a:r>
              <a:rPr lang="en-US" dirty="0" smtClean="0"/>
              <a:t>On Amazon</a:t>
            </a:r>
          </a:p>
          <a:p>
            <a:pPr lvl="1"/>
            <a:r>
              <a:rPr lang="en-US" dirty="0" smtClean="0"/>
              <a:t>Former hardware &amp; software engineer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Rupert </a:t>
            </a:r>
            <a:r>
              <a:rPr lang="en-US" dirty="0" err="1" smtClean="0"/>
              <a:t>Goodwins</a:t>
            </a:r>
            <a:r>
              <a:rPr lang="en-US" dirty="0" smtClean="0"/>
              <a:t> Breaks DRM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Rupert </a:t>
            </a:r>
            <a:r>
              <a:rPr lang="en-US" dirty="0" err="1" smtClean="0"/>
              <a:t>Goodwins</a:t>
            </a:r>
            <a:r>
              <a:rPr lang="en-US" dirty="0" smtClean="0"/>
              <a:t> is slowly going blind</a:t>
            </a:r>
          </a:p>
          <a:p>
            <a:pPr lvl="1"/>
            <a:r>
              <a:rPr lang="en-US" dirty="0" smtClean="0"/>
              <a:t>Like lots of us</a:t>
            </a:r>
          </a:p>
          <a:p>
            <a:r>
              <a:rPr lang="en-US" dirty="0" smtClean="0"/>
              <a:t>Rupert </a:t>
            </a:r>
            <a:r>
              <a:rPr lang="en-US" dirty="0" err="1" smtClean="0"/>
              <a:t>Goodwins</a:t>
            </a:r>
            <a:r>
              <a:rPr lang="en-US" dirty="0" smtClean="0"/>
              <a:t> loves to read</a:t>
            </a:r>
          </a:p>
          <a:p>
            <a:pPr lvl="1"/>
            <a:r>
              <a:rPr lang="en-US" dirty="0" smtClean="0"/>
              <a:t>Like lots of us</a:t>
            </a:r>
          </a:p>
          <a:p>
            <a:r>
              <a:rPr lang="en-US" dirty="0" smtClean="0"/>
              <a:t>Technology exists to help Rupert </a:t>
            </a:r>
            <a:r>
              <a:rPr lang="en-US" dirty="0" err="1" smtClean="0"/>
              <a:t>Goodwins</a:t>
            </a:r>
            <a:r>
              <a:rPr lang="en-US" dirty="0" smtClean="0"/>
              <a:t> (scanners, etc)</a:t>
            </a:r>
          </a:p>
          <a:p>
            <a:pPr lvl="1"/>
            <a:r>
              <a:rPr lang="en-US" dirty="0" smtClean="0"/>
              <a:t>But not in the presence of e-book DRM</a:t>
            </a:r>
          </a:p>
          <a:p>
            <a:pPr lvl="1"/>
            <a:r>
              <a:rPr lang="en-US" dirty="0" smtClean="0"/>
              <a:t>E-book publishers won’t let you use unauthorized software, remember</a:t>
            </a:r>
          </a:p>
          <a:p>
            <a:r>
              <a:rPr lang="en-US" dirty="0" smtClean="0"/>
              <a:t>So in order to read his e-books, Rupert </a:t>
            </a:r>
            <a:r>
              <a:rPr lang="en-US" dirty="0" err="1" smtClean="0"/>
              <a:t>Goodwins</a:t>
            </a:r>
            <a:r>
              <a:rPr lang="en-US" dirty="0" smtClean="0"/>
              <a:t> has to break DRM</a:t>
            </a:r>
          </a:p>
          <a:p>
            <a:pPr lvl="1"/>
            <a:r>
              <a:rPr lang="en-US" dirty="0" smtClean="0"/>
              <a:t>And thus, is a criminal</a:t>
            </a:r>
          </a:p>
          <a:p>
            <a:pPr lvl="1"/>
            <a:r>
              <a:rPr lang="en-US" dirty="0" smtClean="0"/>
              <a:t>Like lots of us</a:t>
            </a:r>
            <a:endParaRPr lang="en-US" dirty="0"/>
          </a:p>
        </p:txBody>
      </p:sp>
      <p:pic>
        <p:nvPicPr>
          <p:cNvPr id="7" name="Picture 6" descr="blindnes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1600200"/>
            <a:ext cx="2034540" cy="1389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Macmillan’s Gambit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24 April 2012: Macmillan announces that its Tor/Forge e-book titles will go DRM-free</a:t>
            </a:r>
          </a:p>
          <a:p>
            <a:pPr lvl="1"/>
            <a:r>
              <a:rPr lang="en-US" dirty="0" smtClean="0"/>
              <a:t>This is HUGE.  Free the books, free the readers (the people) and the libraries</a:t>
            </a:r>
          </a:p>
          <a:p>
            <a:r>
              <a:rPr lang="en-US" dirty="0" smtClean="0"/>
              <a:t>Without DRM</a:t>
            </a:r>
          </a:p>
          <a:p>
            <a:pPr lvl="1"/>
            <a:r>
              <a:rPr lang="en-US" dirty="0" smtClean="0"/>
              <a:t>You can buy Macmillan titles from anywhere</a:t>
            </a:r>
          </a:p>
          <a:p>
            <a:pPr lvl="1"/>
            <a:r>
              <a:rPr lang="en-US" dirty="0" smtClean="0"/>
              <a:t>And read them everywhere</a:t>
            </a:r>
          </a:p>
          <a:p>
            <a:pPr lvl="1"/>
            <a:r>
              <a:rPr lang="en-US" dirty="0" smtClean="0"/>
              <a:t>Bye-bye monopoly; bye-bye </a:t>
            </a:r>
            <a:r>
              <a:rPr lang="en-US" dirty="0" err="1" smtClean="0"/>
              <a:t>monopsony</a:t>
            </a:r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i="1" dirty="0" smtClean="0"/>
              <a:t>Memo to Amazon</a:t>
            </a:r>
            <a:r>
              <a:rPr lang="en-US" dirty="0" smtClean="0"/>
              <a:t>: Kiss my bits!</a:t>
            </a:r>
            <a:endParaRPr lang="en-US" dirty="0"/>
          </a:p>
        </p:txBody>
      </p:sp>
      <p:pic>
        <p:nvPicPr>
          <p:cNvPr id="4" name="Picture 3" descr="hot-pink-lips-h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70168">
            <a:off x="5470862" y="5219280"/>
            <a:ext cx="2248595" cy="1379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This Can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Tor/Forge titles and readers are a particular set</a:t>
            </a:r>
          </a:p>
          <a:p>
            <a:pPr lvl="1"/>
            <a:r>
              <a:rPr lang="en-US" dirty="0" smtClean="0"/>
              <a:t>Highly educated</a:t>
            </a:r>
          </a:p>
          <a:p>
            <a:pPr lvl="1"/>
            <a:r>
              <a:rPr lang="en-US" dirty="0" smtClean="0"/>
              <a:t>Highly motivated</a:t>
            </a:r>
          </a:p>
          <a:p>
            <a:pPr lvl="2"/>
            <a:r>
              <a:rPr lang="en-US" dirty="0" smtClean="0"/>
              <a:t>Follow authors</a:t>
            </a:r>
          </a:p>
          <a:p>
            <a:pPr lvl="2"/>
            <a:r>
              <a:rPr lang="en-US" dirty="0" smtClean="0"/>
              <a:t>Buy complete series</a:t>
            </a:r>
          </a:p>
          <a:p>
            <a:pPr lvl="1"/>
            <a:r>
              <a:rPr lang="en-US" dirty="0" smtClean="0"/>
              <a:t>Vocal</a:t>
            </a:r>
          </a:p>
          <a:p>
            <a:pPr lvl="1"/>
            <a:r>
              <a:rPr lang="en-US" dirty="0" smtClean="0"/>
              <a:t>Lots of genre (generally SF &amp; Fantasy)</a:t>
            </a:r>
          </a:p>
          <a:p>
            <a:pPr lvl="1"/>
            <a:r>
              <a:rPr lang="en-US" dirty="0" smtClean="0"/>
              <a:t>Very net-savvy, connected, recommendation-sensitive</a:t>
            </a:r>
          </a:p>
          <a:p>
            <a:r>
              <a:rPr lang="en-US" dirty="0" smtClean="0"/>
              <a:t>Even so Macmillan’s 2012 numbers were unconvincing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in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rid of DRM isn’t the end of e-book </a:t>
            </a:r>
            <a:r>
              <a:rPr lang="en-US" dirty="0" err="1" smtClean="0"/>
              <a:t>suckage</a:t>
            </a:r>
            <a:endParaRPr lang="en-US" dirty="0" smtClean="0"/>
          </a:p>
          <a:p>
            <a:pPr lvl="1"/>
            <a:r>
              <a:rPr lang="en-US" dirty="0" smtClean="0"/>
              <a:t>But it’s a damned fine start</a:t>
            </a:r>
          </a:p>
          <a:p>
            <a:pPr lvl="1"/>
            <a:endParaRPr lang="en-US" dirty="0"/>
          </a:p>
          <a:p>
            <a:r>
              <a:rPr lang="en-US" dirty="0" smtClean="0"/>
              <a:t>So, how’s it working so far?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Little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2012, Kindle market share dropped 15% month over month</a:t>
            </a:r>
          </a:p>
          <a:p>
            <a:r>
              <a:rPr lang="en-US" dirty="0" smtClean="0"/>
              <a:t>iPad share is grew at about the same rate</a:t>
            </a:r>
          </a:p>
          <a:p>
            <a:r>
              <a:rPr lang="en-US" dirty="0" smtClean="0"/>
              <a:t>E-book sales up over 150% month over month</a:t>
            </a:r>
          </a:p>
          <a:p>
            <a:r>
              <a:rPr lang="en-US" dirty="0" smtClean="0"/>
              <a:t>Print book sales slumped</a:t>
            </a:r>
          </a:p>
          <a:p>
            <a:pPr lvl="1"/>
            <a:r>
              <a:rPr lang="en-US" dirty="0" smtClean="0"/>
              <a:t>Retail outlets closed</a:t>
            </a:r>
          </a:p>
          <a:p>
            <a:r>
              <a:rPr lang="en-US" dirty="0" smtClean="0"/>
              <a:t>Indie publishing grew</a:t>
            </a:r>
          </a:p>
          <a:p>
            <a:r>
              <a:rPr lang="en-US" dirty="0" smtClean="0"/>
              <a:t>Currently in a kind of limbo</a:t>
            </a:r>
          </a:p>
          <a:p>
            <a:r>
              <a:rPr lang="en-US" dirty="0" smtClean="0"/>
              <a:t>A new marketplace waiting to be born</a:t>
            </a:r>
          </a:p>
        </p:txBody>
      </p:sp>
      <p:pic>
        <p:nvPicPr>
          <p:cNvPr id="4" name="Picture 3" descr="Gerald_G_Balance_Scale.svg.h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3581400"/>
            <a:ext cx="2887120" cy="1867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Last Word on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Hands up time (I promise this is the last one)</a:t>
            </a:r>
          </a:p>
          <a:p>
            <a:pPr lvl="1"/>
            <a:r>
              <a:rPr lang="en-US" dirty="0" smtClean="0"/>
              <a:t>How many people own a point-and-shoot camera?</a:t>
            </a:r>
          </a:p>
          <a:p>
            <a:pPr lvl="1"/>
            <a:r>
              <a:rPr lang="en-US" dirty="0" smtClean="0"/>
              <a:t>How many people own a </a:t>
            </a:r>
            <a:r>
              <a:rPr lang="en-US" dirty="0" err="1" smtClean="0"/>
              <a:t>smartphone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If you raised your hand for smartphone, why didn’t you raise it for point-and-shoot?</a:t>
            </a:r>
          </a:p>
          <a:p>
            <a:pPr lvl="1"/>
            <a:r>
              <a:rPr lang="en-US" dirty="0" smtClean="0"/>
              <a:t>Your point-and-shoot camera is named “Android” or “</a:t>
            </a:r>
            <a:r>
              <a:rPr lang="en-US" dirty="0" err="1" smtClean="0"/>
              <a:t>iPhone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E-Reader is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very near future your e-book reader will be named “Galaxy” or “iPad”</a:t>
            </a:r>
          </a:p>
          <a:p>
            <a:r>
              <a:rPr lang="en-US" dirty="0" smtClean="0"/>
              <a:t>We are currently seeing ‘peak’ reader</a:t>
            </a:r>
          </a:p>
          <a:p>
            <a:r>
              <a:rPr lang="en-US" dirty="0" smtClean="0"/>
              <a:t>Dedicated e-reader advantages:</a:t>
            </a:r>
          </a:p>
          <a:p>
            <a:pPr lvl="1"/>
            <a:r>
              <a:rPr lang="en-US" dirty="0" smtClean="0"/>
              <a:t>Screen resolution/quality (E-Ink)</a:t>
            </a:r>
          </a:p>
          <a:p>
            <a:pPr lvl="1"/>
            <a:r>
              <a:rPr lang="en-US" dirty="0" smtClean="0"/>
              <a:t>Price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Therefore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Two recommendations for librarians: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Buy DRM-free titles as much as possible</a:t>
            </a:r>
          </a:p>
          <a:p>
            <a:pPr marL="1154430" lvl="2" indent="-514350"/>
            <a:r>
              <a:rPr lang="en-US" dirty="0" smtClean="0"/>
              <a:t>Consider independent source like Humble E-Book Bundle (</a:t>
            </a:r>
            <a:r>
              <a:rPr lang="en-US" dirty="0" smtClean="0">
                <a:hlinkClick r:id="rId2"/>
              </a:rPr>
              <a:t>http://www.humblebundle.com/</a:t>
            </a:r>
            <a:r>
              <a:rPr lang="en-US" dirty="0" smtClean="0"/>
              <a:t>)</a:t>
            </a:r>
          </a:p>
          <a:p>
            <a:pPr marL="1611630" lvl="3" indent="-514350"/>
            <a:r>
              <a:rPr lang="en-US" dirty="0" smtClean="0"/>
              <a:t>Eight (DRM-free) e-books, three charities, name your own price</a:t>
            </a:r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Buy pads, not e-readers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Afterword: Tiptoeing into the Used Marketplace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Or, “Oh, gods, here comes Amazon again”</a:t>
            </a:r>
          </a:p>
          <a:p>
            <a:pPr marL="365760" lvl="1" indent="0">
              <a:buNone/>
            </a:pPr>
            <a:r>
              <a:rPr lang="en-US" dirty="0" smtClean="0"/>
              <a:t>(where’s my </a:t>
            </a:r>
            <a:r>
              <a:rPr lang="en-US" i="1" dirty="0" smtClean="0"/>
              <a:t>Jaws</a:t>
            </a:r>
            <a:r>
              <a:rPr lang="en-US" dirty="0" smtClean="0"/>
              <a:t> theme music?)</a:t>
            </a:r>
          </a:p>
          <a:p>
            <a:r>
              <a:rPr lang="en-US" dirty="0" smtClean="0"/>
              <a:t>February 2013 Amazon announces a patent</a:t>
            </a:r>
          </a:p>
          <a:p>
            <a:pPr lvl="1"/>
            <a:r>
              <a:rPr lang="en-US" dirty="0" smtClean="0"/>
              <a:t>Technically, “a personal data store”</a:t>
            </a:r>
          </a:p>
          <a:p>
            <a:pPr lvl="1"/>
            <a:r>
              <a:rPr lang="en-US" dirty="0" smtClean="0"/>
              <a:t>Practically, “store your used digital objects here”</a:t>
            </a:r>
          </a:p>
          <a:p>
            <a:pPr lvl="1"/>
            <a:r>
              <a:rPr lang="en-US" dirty="0" smtClean="0"/>
              <a:t>Oh and let us re-sell them for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032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Authors Wail and Gnash Teeth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Scalzi</a:t>
            </a:r>
            <a:r>
              <a:rPr lang="en-US" dirty="0" smtClean="0"/>
              <a:t> tells people he’d rather they pirated his stuff than buy used from Amazon</a:t>
            </a:r>
          </a:p>
          <a:p>
            <a:pPr lvl="1"/>
            <a:r>
              <a:rPr lang="en-US" dirty="0" smtClean="0"/>
              <a:t>Remember, (professional) authors hate all things Amazon</a:t>
            </a:r>
          </a:p>
          <a:p>
            <a:r>
              <a:rPr lang="en-US" dirty="0" smtClean="0"/>
              <a:t>If he (they) aren’t getting money from people’s reading of e-books then nobody should</a:t>
            </a:r>
          </a:p>
          <a:p>
            <a:pPr lvl="1"/>
            <a:r>
              <a:rPr lang="en-US" dirty="0" smtClean="0"/>
              <a:t>Anyone see a problem with that?</a:t>
            </a:r>
          </a:p>
          <a:p>
            <a:r>
              <a:rPr lang="en-US" dirty="0" smtClean="0"/>
              <a:t>Later he backpedals a little, saying it’s still OK with him if people just read his e-books</a:t>
            </a:r>
          </a:p>
          <a:p>
            <a:pPr lvl="1"/>
            <a:r>
              <a:rPr lang="en-US" dirty="0" smtClean="0"/>
              <a:t>Like, say, from their local library</a:t>
            </a:r>
          </a:p>
          <a:p>
            <a:pPr lvl="1"/>
            <a:r>
              <a:rPr lang="en-US" dirty="0" smtClean="0"/>
              <a:t>He still hasn’t explained why used e-books are so much worse than used (physical) books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904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Redigi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October 2011, start-up company</a:t>
            </a:r>
          </a:p>
          <a:p>
            <a:pPr lvl="1"/>
            <a:r>
              <a:rPr lang="en-US" dirty="0" smtClean="0"/>
              <a:t>“enabling on-line sale of used music”</a:t>
            </a:r>
          </a:p>
          <a:p>
            <a:pPr lvl="1"/>
            <a:r>
              <a:rPr lang="en-US" dirty="0" smtClean="0"/>
              <a:t>Trust me, there’s no difference between a digital media file and an e-book</a:t>
            </a:r>
          </a:p>
          <a:p>
            <a:r>
              <a:rPr lang="en-US" dirty="0" smtClean="0"/>
              <a:t>Careful use of technology to try and ensure only one copy of the file ever exists</a:t>
            </a:r>
          </a:p>
          <a:p>
            <a:r>
              <a:rPr lang="en-US" dirty="0" smtClean="0"/>
              <a:t>Capitol Records wails, gnashes teeth, sues</a:t>
            </a:r>
          </a:p>
          <a:p>
            <a:r>
              <a:rPr lang="en-US" dirty="0" smtClean="0"/>
              <a:t>April 1, 2013, Capitol gets summary judgment</a:t>
            </a:r>
          </a:p>
          <a:p>
            <a:pPr lvl="1"/>
            <a:r>
              <a:rPr lang="en-US" dirty="0" smtClean="0"/>
              <a:t>Not the end of the story, probably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22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Judge bought Capitol’s argument that multiple copies would exist</a:t>
            </a:r>
          </a:p>
          <a:p>
            <a:pPr lvl="1"/>
            <a:r>
              <a:rPr lang="en-US" dirty="0" smtClean="0"/>
              <a:t>If so, no first sale, no </a:t>
            </a:r>
            <a:r>
              <a:rPr lang="en-US" i="1" dirty="0" err="1" smtClean="0"/>
              <a:t>Kirtsaeng</a:t>
            </a:r>
            <a:r>
              <a:rPr lang="en-US" dirty="0" smtClean="0"/>
              <a:t> umbrella</a:t>
            </a:r>
          </a:p>
          <a:p>
            <a:r>
              <a:rPr lang="en-US" dirty="0" smtClean="0"/>
              <a:t>That conclusion can be challenged</a:t>
            </a:r>
          </a:p>
          <a:p>
            <a:endParaRPr lang="en-US" dirty="0"/>
          </a:p>
          <a:p>
            <a:r>
              <a:rPr lang="en-US" dirty="0" smtClean="0"/>
              <a:t>Technology is flexible (see </a:t>
            </a:r>
            <a:r>
              <a:rPr lang="en-US" dirty="0" err="1" smtClean="0"/>
              <a:t>Aereo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Someone else will try this</a:t>
            </a:r>
          </a:p>
          <a:p>
            <a:pPr lvl="1"/>
            <a:r>
              <a:rPr lang="en-US" dirty="0" smtClean="0"/>
              <a:t>Otherwise, why would Amazon announce its patent?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880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Libraries Care About Used Goods (I Think)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Donated items, Resold items</a:t>
            </a:r>
          </a:p>
          <a:p>
            <a:pPr lvl="1"/>
            <a:r>
              <a:rPr lang="en-US" dirty="0" smtClean="0"/>
              <a:t>Buy &amp; shelve</a:t>
            </a:r>
          </a:p>
          <a:p>
            <a:pPr lvl="1"/>
            <a:r>
              <a:rPr lang="en-US" dirty="0" smtClean="0"/>
              <a:t>Selling off excess stock</a:t>
            </a:r>
            <a:endParaRPr lang="en-US" dirty="0"/>
          </a:p>
          <a:p>
            <a:r>
              <a:rPr lang="en-US" dirty="0" err="1" smtClean="0"/>
              <a:t>Redigi</a:t>
            </a:r>
            <a:r>
              <a:rPr lang="en-US" dirty="0" smtClean="0"/>
              <a:t> Probably won’t have the impact of </a:t>
            </a:r>
            <a:r>
              <a:rPr lang="en-US" i="1" dirty="0" err="1" smtClean="0"/>
              <a:t>Kirtsaeng</a:t>
            </a:r>
            <a:r>
              <a:rPr lang="en-US" dirty="0" smtClean="0"/>
              <a:t>, at least not yet</a:t>
            </a:r>
          </a:p>
          <a:p>
            <a:pPr lvl="1"/>
            <a:r>
              <a:rPr lang="en-US" dirty="0" smtClean="0"/>
              <a:t>Remember how immature e-books still are</a:t>
            </a:r>
          </a:p>
          <a:p>
            <a:r>
              <a:rPr lang="en-US" dirty="0" smtClean="0"/>
              <a:t>Keep your eyes on the ball</a:t>
            </a:r>
          </a:p>
          <a:p>
            <a:pPr lvl="1"/>
            <a:r>
              <a:rPr lang="en-US" dirty="0" smtClean="0"/>
              <a:t>The story of e-books isn’t the technology; it’s what people do with the tech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854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That’s All Folks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Thank you so much for your patience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Find me online</a:t>
            </a:r>
          </a:p>
          <a:p>
            <a:pPr lvl="1"/>
            <a:r>
              <a:rPr lang="en-US" dirty="0" smtClean="0">
                <a:hlinkClick r:id="rId2"/>
              </a:rPr>
              <a:t>http://copyfight.corante.com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awexelblat@gmail.com</a:t>
            </a:r>
            <a:endParaRPr lang="en-US" dirty="0" smtClean="0"/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awexelblat</a:t>
            </a:r>
            <a:endParaRPr lang="en-US" dirty="0" smtClean="0"/>
          </a:p>
          <a:p>
            <a:pPr lvl="1"/>
            <a:r>
              <a:rPr lang="en-US" dirty="0" smtClean="0"/>
              <a:t>And circle “Alan Wexelblat” on Google+</a:t>
            </a:r>
          </a:p>
          <a:p>
            <a:pPr lvl="2"/>
            <a:r>
              <a:rPr lang="en-US" dirty="0" smtClean="0"/>
              <a:t>Ask to be in the blog circle there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6313</TotalTime>
  <Words>2971</Words>
  <Application>Microsoft Office PowerPoint</Application>
  <PresentationFormat>On-screen Show (4:3)</PresentationFormat>
  <Paragraphs>442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Median</vt:lpstr>
      <vt:lpstr>Why E-Books Suck (unless your name is “Amazon”)</vt:lpstr>
      <vt:lpstr>This Talk is a Set of Anecdotes </vt:lpstr>
      <vt:lpstr>What is Innovation?</vt:lpstr>
      <vt:lpstr>Why Should You Listen to Me?</vt:lpstr>
      <vt:lpstr>I’ve been doing this a long time</vt:lpstr>
      <vt:lpstr>Ranty McRant-Pants Gets Drafted</vt:lpstr>
      <vt:lpstr>E-book Ancient History</vt:lpstr>
      <vt:lpstr>Modern History</vt:lpstr>
      <vt:lpstr>Terms of Art</vt:lpstr>
      <vt:lpstr>More Terms</vt:lpstr>
      <vt:lpstr>Amazon vs. The World</vt:lpstr>
      <vt:lpstr>Amazon is Ubiquitous</vt:lpstr>
      <vt:lpstr>Amazon Divides Authors</vt:lpstr>
      <vt:lpstr>Updated Hourly!</vt:lpstr>
      <vt:lpstr>Amazon Even Competes with Libraries</vt:lpstr>
      <vt:lpstr>Amazon Takes Control</vt:lpstr>
      <vt:lpstr>E-books Are A Hook</vt:lpstr>
      <vt:lpstr>What’s Wrong with E-books?</vt:lpstr>
      <vt:lpstr>E-Books Really Suck</vt:lpstr>
      <vt:lpstr>What was Kirtsaeng?</vt:lpstr>
      <vt:lpstr>This Would Have Hurt, A Lot</vt:lpstr>
      <vt:lpstr>Legally Speaking</vt:lpstr>
      <vt:lpstr>First-Sale Rights</vt:lpstr>
      <vt:lpstr>The Used-Stuff Marketplace</vt:lpstr>
      <vt:lpstr>What Happened in this Case?</vt:lpstr>
      <vt:lpstr>Supreme Court Reversed</vt:lpstr>
      <vt:lpstr>Back to E-Books (circa 2009)</vt:lpstr>
      <vt:lpstr>Publishers Hate This</vt:lpstr>
      <vt:lpstr>Razors, Blades, and Hooks</vt:lpstr>
      <vt:lpstr>Amazon vs. Macmillan</vt:lpstr>
      <vt:lpstr>Slide 31</vt:lpstr>
      <vt:lpstr>Everyone Gets On Board</vt:lpstr>
      <vt:lpstr>DoJ Does Not Believe in Coincidence</vt:lpstr>
      <vt:lpstr>DoJ Takes the Dare</vt:lpstr>
      <vt:lpstr>DoJ Settlement</vt:lpstr>
      <vt:lpstr>How People Line Up</vt:lpstr>
      <vt:lpstr>IMO: The Real Problem Was Missed</vt:lpstr>
      <vt:lpstr>What DoJ Should Be Investigating</vt:lpstr>
      <vt:lpstr>What’s Actually Wrong</vt:lpstr>
      <vt:lpstr>Meet a (DRM) Criminal</vt:lpstr>
      <vt:lpstr>Rupert Goodwins Breaks DRM</vt:lpstr>
      <vt:lpstr>Macmillan’s Gambit</vt:lpstr>
      <vt:lpstr>Why This Can Work</vt:lpstr>
      <vt:lpstr>Keep in Mind</vt:lpstr>
      <vt:lpstr>A Little Perspective</vt:lpstr>
      <vt:lpstr>A Last Word on Hardware</vt:lpstr>
      <vt:lpstr>Peak E-Reader is Now</vt:lpstr>
      <vt:lpstr>Therefore</vt:lpstr>
      <vt:lpstr>Afterword: Tiptoeing into the Used Marketplace</vt:lpstr>
      <vt:lpstr>Authors Wail and Gnash Teeth</vt:lpstr>
      <vt:lpstr>Redigi</vt:lpstr>
      <vt:lpstr>Why Not?</vt:lpstr>
      <vt:lpstr>Libraries Care About Used Goods (I Think)</vt:lpstr>
      <vt:lpstr>That’s All Folks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E-Books Suck (unless your name is “Amazon”)</dc:title>
  <dc:creator>alan</dc:creator>
  <cp:lastModifiedBy>The College of the Holy Cross</cp:lastModifiedBy>
  <cp:revision>180</cp:revision>
  <dcterms:created xsi:type="dcterms:W3CDTF">2012-10-08T18:02:46Z</dcterms:created>
  <dcterms:modified xsi:type="dcterms:W3CDTF">2013-04-12T14:30:29Z</dcterms:modified>
</cp:coreProperties>
</file>