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259" r:id="rId3"/>
    <p:sldId id="263" r:id="rId4"/>
    <p:sldId id="273" r:id="rId5"/>
    <p:sldId id="264" r:id="rId6"/>
    <p:sldId id="265" r:id="rId7"/>
    <p:sldId id="266" r:id="rId8"/>
    <p:sldId id="267" r:id="rId9"/>
    <p:sldId id="268" r:id="rId10"/>
    <p:sldId id="269" r:id="rId11"/>
    <p:sldId id="270" r:id="rId12"/>
    <p:sldId id="271" r:id="rId13"/>
    <p:sldId id="272" r:id="rId14"/>
    <p:sldId id="274" r:id="rId15"/>
    <p:sldId id="275" r:id="rId16"/>
    <p:sldId id="276" r:id="rId17"/>
    <p:sldId id="277" r:id="rId18"/>
    <p:sldId id="278" r:id="rId19"/>
    <p:sldId id="280" r:id="rId20"/>
    <p:sldId id="281" r:id="rId21"/>
    <p:sldId id="282" r:id="rId22"/>
    <p:sldId id="283" r:id="rId23"/>
    <p:sldId id="284" r:id="rId24"/>
    <p:sldId id="285" r:id="rId25"/>
    <p:sldId id="286" r:id="rId26"/>
    <p:sldId id="287" r:id="rId27"/>
    <p:sldId id="288" r:id="rId28"/>
    <p:sldId id="289" r:id="rId29"/>
    <p:sldId id="31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9" r:id="rId49"/>
    <p:sldId id="311" r:id="rId50"/>
    <p:sldId id="312" r:id="rId51"/>
    <p:sldId id="313" r:id="rId52"/>
    <p:sldId id="314" r:id="rId53"/>
    <p:sldId id="315" r:id="rId54"/>
    <p:sldId id="316" r:id="rId55"/>
    <p:sldId id="317" r:id="rId56"/>
    <p:sldId id="318" r:id="rId57"/>
    <p:sldId id="320"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39" autoAdjust="0"/>
  </p:normalViewPr>
  <p:slideViewPr>
    <p:cSldViewPr>
      <p:cViewPr varScale="1">
        <p:scale>
          <a:sx n="112" d="100"/>
          <a:sy n="112" d="100"/>
        </p:scale>
        <p:origin x="-158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2" d="100"/>
          <a:sy n="92" d="100"/>
        </p:scale>
        <p:origin x="-373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207A8A-7F49-410D-9B0B-6473B9FBBF3C}" type="datetimeFigureOut">
              <a:rPr lang="en-US" smtClean="0"/>
              <a:t>10/20/2014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6B59B4-9591-46AE-9030-35C043EC87F7}" type="slidenum">
              <a:rPr lang="en-US" smtClean="0"/>
              <a:t>‹#›</a:t>
            </a:fld>
            <a:endParaRPr lang="en-US"/>
          </a:p>
        </p:txBody>
      </p:sp>
    </p:spTree>
    <p:extLst>
      <p:ext uri="{BB962C8B-B14F-4D97-AF65-F5344CB8AC3E}">
        <p14:creationId xmlns:p14="http://schemas.microsoft.com/office/powerpoint/2010/main" val="15154346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4E44E3-935F-4C7D-846B-B47D97089BB7}" type="datetimeFigureOut">
              <a:rPr lang="en-US" smtClean="0"/>
              <a:t>10/20/2014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A7A987-AF7C-43DA-BAED-8BD01067A19B}" type="slidenum">
              <a:rPr lang="en-US" smtClean="0"/>
              <a:t>‹#›</a:t>
            </a:fld>
            <a:endParaRPr lang="en-US"/>
          </a:p>
        </p:txBody>
      </p:sp>
    </p:spTree>
    <p:extLst>
      <p:ext uri="{BB962C8B-B14F-4D97-AF65-F5344CB8AC3E}">
        <p14:creationId xmlns:p14="http://schemas.microsoft.com/office/powerpoint/2010/main" val="17759922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from the </a:t>
            </a:r>
            <a:r>
              <a:rPr lang="en-US" dirty="0" err="1" smtClean="0"/>
              <a:t>Morpeth</a:t>
            </a:r>
            <a:r>
              <a:rPr lang="en-US" dirty="0" smtClean="0"/>
              <a:t> Public Library,</a:t>
            </a:r>
            <a:r>
              <a:rPr lang="en-US" baseline="0" dirty="0" smtClean="0"/>
              <a:t> </a:t>
            </a:r>
            <a:r>
              <a:rPr lang="en-US" dirty="0" smtClean="0"/>
              <a:t>Northumberland,</a:t>
            </a:r>
            <a:r>
              <a:rPr lang="en-US" baseline="0" dirty="0" smtClean="0"/>
              <a:t> </a:t>
            </a:r>
            <a:r>
              <a:rPr lang="en-US" dirty="0" smtClean="0"/>
              <a:t>England flood in September 2008 that caused an estimated £500,000 in damage.</a:t>
            </a:r>
            <a:endParaRPr lang="en-US" dirty="0"/>
          </a:p>
        </p:txBody>
      </p:sp>
      <p:sp>
        <p:nvSpPr>
          <p:cNvPr id="4" name="Slide Number Placeholder 3"/>
          <p:cNvSpPr>
            <a:spLocks noGrp="1"/>
          </p:cNvSpPr>
          <p:nvPr>
            <p:ph type="sldNum" sz="quarter" idx="10"/>
          </p:nvPr>
        </p:nvSpPr>
        <p:spPr/>
        <p:txBody>
          <a:bodyPr/>
          <a:lstStyle/>
          <a:p>
            <a:fld id="{92A7A987-AF7C-43DA-BAED-8BD01067A19B}" type="slidenum">
              <a:rPr lang="en-US" smtClean="0"/>
              <a:t>1</a:t>
            </a:fld>
            <a:endParaRPr lang="en-US"/>
          </a:p>
        </p:txBody>
      </p:sp>
    </p:spTree>
    <p:extLst>
      <p:ext uri="{BB962C8B-B14F-4D97-AF65-F5344CB8AC3E}">
        <p14:creationId xmlns:p14="http://schemas.microsoft.com/office/powerpoint/2010/main" val="3637952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A7A987-AF7C-43DA-BAED-8BD01067A19B}" type="slidenum">
              <a:rPr lang="en-US" smtClean="0"/>
              <a:t>2</a:t>
            </a:fld>
            <a:endParaRPr lang="en-US"/>
          </a:p>
        </p:txBody>
      </p:sp>
    </p:spTree>
    <p:extLst>
      <p:ext uri="{BB962C8B-B14F-4D97-AF65-F5344CB8AC3E}">
        <p14:creationId xmlns:p14="http://schemas.microsoft.com/office/powerpoint/2010/main" val="1136998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DA8CF2-8C62-4CC9-8ADA-2D9F5F0AC1DB}"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27402539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B3C58F-1291-4EFC-BFFB-BEDCE512C77F}"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401060524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6420A-0674-4CE5-A869-3521FF84E237}"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282034634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A5D4E5-D881-4A29-9CDA-EDD0DD48F2CB}"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10420769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66EB08-B2AC-438D-ABB0-B42331D8CF05}" type="datetime1">
              <a:rPr lang="en-US" smtClean="0"/>
              <a:t>10/20/2014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9182450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D824C8-DB38-4756-A9E4-F719A15A8DA0}" type="datetime1">
              <a:rPr lang="en-US" smtClean="0"/>
              <a:t>10/20/2014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3231426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6FA358-5BEE-4A07-8E6B-9477CE1BC482}" type="datetime1">
              <a:rPr lang="en-US" smtClean="0"/>
              <a:t>10/20/2014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495631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056840-CD89-42C5-8A0D-37C120CE1961}"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789492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195D43-2AC2-4CB1-8BAC-3BFF3777150F}"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290820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21F8AA-9332-48FD-8719-12CDAEAFE37E}"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279610189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E213F-EE7C-43F4-BC51-F317060901D1}"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D9A9C-717E-4FF6-9B41-C2EC0F03B0DA}" type="slidenum">
              <a:rPr lang="en-US" smtClean="0"/>
              <a:t>‹#›</a:t>
            </a:fld>
            <a:endParaRPr lang="en-US"/>
          </a:p>
        </p:txBody>
      </p:sp>
    </p:spTree>
    <p:extLst>
      <p:ext uri="{BB962C8B-B14F-4D97-AF65-F5344CB8AC3E}">
        <p14:creationId xmlns:p14="http://schemas.microsoft.com/office/powerpoint/2010/main" val="20750566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DECCD-960B-4C50-BDC8-E51ACEDE9D5D}" type="datetime1">
              <a:rPr lang="en-US" smtClean="0"/>
              <a:t>10/20/2014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6D9A9C-717E-4FF6-9B41-C2EC0F03B0DA}" type="slidenum">
              <a:rPr lang="en-US" smtClean="0"/>
              <a:t>‹#›</a:t>
            </a:fld>
            <a:endParaRPr lang="en-US"/>
          </a:p>
        </p:txBody>
      </p:sp>
    </p:spTree>
    <p:extLst>
      <p:ext uri="{BB962C8B-B14F-4D97-AF65-F5344CB8AC3E}">
        <p14:creationId xmlns:p14="http://schemas.microsoft.com/office/powerpoint/2010/main" val="3747079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gi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14400"/>
            <a:ext cx="7772400" cy="1524000"/>
          </a:xfrm>
        </p:spPr>
        <p:txBody>
          <a:bodyPr>
            <a:normAutofit/>
          </a:bodyPr>
          <a:lstStyle/>
          <a:p>
            <a:r>
              <a:rPr lang="en-US" sz="2800" dirty="0" smtClean="0"/>
              <a:t>How to Create an Emergency Disaster Plan for Your Library</a:t>
            </a:r>
            <a:endParaRPr lang="en-US" sz="2800" dirty="0"/>
          </a:p>
        </p:txBody>
      </p:sp>
      <p:sp>
        <p:nvSpPr>
          <p:cNvPr id="3" name="Subtitle 2"/>
          <p:cNvSpPr>
            <a:spLocks noGrp="1"/>
          </p:cNvSpPr>
          <p:nvPr>
            <p:ph type="subTitle" idx="1"/>
          </p:nvPr>
        </p:nvSpPr>
        <p:spPr/>
        <p:txBody>
          <a:bodyPr/>
          <a:lstStyle/>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438400"/>
            <a:ext cx="65532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E26D9A9C-717E-4FF6-9B41-C2EC0F03B0DA}" type="slidenum">
              <a:rPr lang="en-US" smtClean="0"/>
              <a:t>1</a:t>
            </a:fld>
            <a:endParaRPr lang="en-US"/>
          </a:p>
        </p:txBody>
      </p:sp>
    </p:spTree>
    <p:extLst>
      <p:ext uri="{BB962C8B-B14F-4D97-AF65-F5344CB8AC3E}">
        <p14:creationId xmlns:p14="http://schemas.microsoft.com/office/powerpoint/2010/main" val="28440801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2895600"/>
            <a:ext cx="184731" cy="369332"/>
          </a:xfrm>
          <a:prstGeom prst="rect">
            <a:avLst/>
          </a:prstGeom>
          <a:noFill/>
        </p:spPr>
        <p:txBody>
          <a:bodyPr wrap="none" rtlCol="0">
            <a:spAutoFit/>
          </a:bodyPr>
          <a:lstStyle/>
          <a:p>
            <a:endParaRPr lang="en-US" dirty="0"/>
          </a:p>
        </p:txBody>
      </p:sp>
      <p:sp>
        <p:nvSpPr>
          <p:cNvPr id="3" name="Rectangle 2"/>
          <p:cNvSpPr/>
          <p:nvPr/>
        </p:nvSpPr>
        <p:spPr>
          <a:xfrm>
            <a:off x="838200" y="838200"/>
            <a:ext cx="7543800" cy="4524315"/>
          </a:xfrm>
          <a:prstGeom prst="rect">
            <a:avLst/>
          </a:prstGeom>
        </p:spPr>
        <p:txBody>
          <a:bodyPr wrap="square">
            <a:spAutoFit/>
          </a:bodyPr>
          <a:lstStyle/>
          <a:p>
            <a:r>
              <a:rPr lang="en-US" sz="3200" dirty="0"/>
              <a:t>Why do you need an emergency disaster plan? </a:t>
            </a:r>
          </a:p>
          <a:p>
            <a:pPr marL="342900" indent="-342900">
              <a:buFont typeface="Arial" panose="020B0604020202020204" pitchFamily="34" charset="0"/>
              <a:buChar char="•"/>
            </a:pPr>
            <a:r>
              <a:rPr lang="en-US" sz="3200" dirty="0"/>
              <a:t>The unexpected does and will happen.</a:t>
            </a:r>
          </a:p>
          <a:p>
            <a:pPr marL="342900" indent="-342900">
              <a:buFont typeface="Arial" panose="020B0604020202020204" pitchFamily="34" charset="0"/>
              <a:buChar char="•"/>
            </a:pPr>
            <a:r>
              <a:rPr lang="en-US" sz="3200" dirty="0"/>
              <a:t>It is time sensitive. </a:t>
            </a:r>
          </a:p>
          <a:p>
            <a:pPr marL="342900" indent="-342900">
              <a:buFont typeface="Arial" panose="020B0604020202020204" pitchFamily="34" charset="0"/>
              <a:buChar char="•"/>
            </a:pPr>
            <a:r>
              <a:rPr lang="en-US" sz="3200" dirty="0"/>
              <a:t>It is better to have a plan in place that you might never use than to get caught in an emergency situation without a plan.</a:t>
            </a:r>
          </a:p>
          <a:p>
            <a:pPr marL="342900" indent="-342900">
              <a:buFont typeface="Arial" panose="020B0604020202020204" pitchFamily="34" charset="0"/>
              <a:buChar char="•"/>
            </a:pPr>
            <a:r>
              <a:rPr lang="en-US" sz="3200" dirty="0"/>
              <a:t>Having a plan in place can save </a:t>
            </a:r>
            <a:r>
              <a:rPr lang="en-US" sz="3200" dirty="0" smtClean="0"/>
              <a:t>you money </a:t>
            </a:r>
            <a:r>
              <a:rPr lang="en-US" sz="3200" dirty="0"/>
              <a:t>and recovery time</a:t>
            </a:r>
            <a:r>
              <a:rPr lang="en-US" sz="3200" dirty="0" smtClean="0"/>
              <a:t>.</a:t>
            </a:r>
            <a:endParaRPr lang="en-US" sz="3200" dirty="0"/>
          </a:p>
        </p:txBody>
      </p:sp>
      <p:sp>
        <p:nvSpPr>
          <p:cNvPr id="4" name="Slide Number Placeholder 3"/>
          <p:cNvSpPr>
            <a:spLocks noGrp="1"/>
          </p:cNvSpPr>
          <p:nvPr>
            <p:ph type="sldNum" sz="quarter" idx="12"/>
          </p:nvPr>
        </p:nvSpPr>
        <p:spPr/>
        <p:txBody>
          <a:bodyPr/>
          <a:lstStyle/>
          <a:p>
            <a:fld id="{E26D9A9C-717E-4FF6-9B41-C2EC0F03B0DA}" type="slidenum">
              <a:rPr lang="en-US" smtClean="0"/>
              <a:t>2</a:t>
            </a:fld>
            <a:endParaRPr lang="en-US"/>
          </a:p>
        </p:txBody>
      </p:sp>
    </p:spTree>
    <p:extLst>
      <p:ext uri="{BB962C8B-B14F-4D97-AF65-F5344CB8AC3E}">
        <p14:creationId xmlns:p14="http://schemas.microsoft.com/office/powerpoint/2010/main" val="723900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might need to convince someone why a plan is necessary.</a:t>
            </a:r>
            <a:endParaRPr lang="en-US" dirty="0"/>
          </a:p>
        </p:txBody>
      </p:sp>
      <p:sp>
        <p:nvSpPr>
          <p:cNvPr id="3" name="Content Placeholder 2"/>
          <p:cNvSpPr>
            <a:spLocks noGrp="1"/>
          </p:cNvSpPr>
          <p:nvPr>
            <p:ph idx="1"/>
          </p:nvPr>
        </p:nvSpPr>
        <p:spPr/>
        <p:txBody>
          <a:bodyPr>
            <a:normAutofit/>
          </a:bodyPr>
          <a:lstStyle/>
          <a:p>
            <a:r>
              <a:rPr lang="en-US" dirty="0" smtClean="0"/>
              <a:t>Stress the irreplaceable materials in your collection that you could lose if not prepared.</a:t>
            </a:r>
          </a:p>
          <a:p>
            <a:r>
              <a:rPr lang="en-US" dirty="0" smtClean="0"/>
              <a:t>Counter the “it can’t/won’t happen to us” attitude with real life examples.</a:t>
            </a:r>
          </a:p>
          <a:p>
            <a:r>
              <a:rPr lang="en-US" dirty="0" smtClean="0"/>
              <a:t>The bottom line is almost always money. Be prepared to make the case that if you have a plan in place you will save valuable time and money in the event of an emergency.</a:t>
            </a:r>
          </a:p>
        </p:txBody>
      </p:sp>
      <p:sp>
        <p:nvSpPr>
          <p:cNvPr id="4" name="Slide Number Placeholder 3"/>
          <p:cNvSpPr>
            <a:spLocks noGrp="1"/>
          </p:cNvSpPr>
          <p:nvPr>
            <p:ph type="sldNum" sz="quarter" idx="12"/>
          </p:nvPr>
        </p:nvSpPr>
        <p:spPr/>
        <p:txBody>
          <a:bodyPr/>
          <a:lstStyle/>
          <a:p>
            <a:fld id="{E26D9A9C-717E-4FF6-9B41-C2EC0F03B0DA}" type="slidenum">
              <a:rPr lang="en-US" smtClean="0"/>
              <a:t>3</a:t>
            </a:fld>
            <a:endParaRPr lang="en-US"/>
          </a:p>
        </p:txBody>
      </p:sp>
    </p:spTree>
    <p:extLst>
      <p:ext uri="{BB962C8B-B14F-4D97-AF65-F5344CB8AC3E}">
        <p14:creationId xmlns:p14="http://schemas.microsoft.com/office/powerpoint/2010/main" val="3902292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219199"/>
          </a:xfrm>
        </p:spPr>
        <p:txBody>
          <a:bodyPr/>
          <a:lstStyle/>
          <a:p>
            <a:r>
              <a:rPr lang="en-US" dirty="0" smtClean="0"/>
              <a:t>The potential cost?</a:t>
            </a:r>
            <a:endParaRPr lang="en-US" dirty="0"/>
          </a:p>
        </p:txBody>
      </p:sp>
      <p:sp>
        <p:nvSpPr>
          <p:cNvPr id="3" name="Subtitle 2"/>
          <p:cNvSpPr>
            <a:spLocks noGrp="1"/>
          </p:cNvSpPr>
          <p:nvPr>
            <p:ph type="subTitle" idx="1"/>
          </p:nvPr>
        </p:nvSpPr>
        <p:spPr>
          <a:xfrm>
            <a:off x="990600" y="1524000"/>
            <a:ext cx="7086600" cy="4114800"/>
          </a:xfrm>
        </p:spPr>
        <p:txBody>
          <a:bodyPr/>
          <a:lstStyle/>
          <a:p>
            <a:pPr marL="457200" lvl="0" indent="-457200" algn="l">
              <a:buFont typeface="Arial" panose="020B0604020202020204" pitchFamily="34" charset="0"/>
              <a:buChar char="•"/>
            </a:pPr>
            <a:r>
              <a:rPr lang="en-US" dirty="0" smtClean="0"/>
              <a:t>Keep in mind - </a:t>
            </a:r>
            <a:r>
              <a:rPr lang="en-US" dirty="0"/>
              <a:t>One crate of wet books (10-12 </a:t>
            </a:r>
            <a:r>
              <a:rPr lang="en-US" dirty="0" smtClean="0"/>
              <a:t>books </a:t>
            </a:r>
            <a:r>
              <a:rPr lang="en-US" dirty="0"/>
              <a:t>at most) costs around $200 to freeze dry with higher prices for special materials such as photographs. </a:t>
            </a:r>
            <a:r>
              <a:rPr lang="en-US" dirty="0" smtClean="0"/>
              <a:t>Weigh </a:t>
            </a:r>
            <a:r>
              <a:rPr lang="en-US" dirty="0"/>
              <a:t>this against the cost of replacements (materials + staff time to process</a:t>
            </a:r>
            <a:r>
              <a:rPr lang="en-US" dirty="0" smtClean="0"/>
              <a:t>).</a:t>
            </a:r>
            <a:endParaRPr lang="en-US" dirty="0"/>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4</a:t>
            </a:fld>
            <a:endParaRPr lang="en-US"/>
          </a:p>
        </p:txBody>
      </p:sp>
    </p:spTree>
    <p:extLst>
      <p:ext uri="{BB962C8B-B14F-4D97-AF65-F5344CB8AC3E}">
        <p14:creationId xmlns:p14="http://schemas.microsoft.com/office/powerpoint/2010/main" val="432236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1"/>
            <a:ext cx="7772400" cy="1219200"/>
          </a:xfrm>
        </p:spPr>
        <p:txBody>
          <a:bodyPr/>
          <a:lstStyle/>
          <a:p>
            <a:r>
              <a:rPr lang="en-US" dirty="0" smtClean="0"/>
              <a:t>How to get started</a:t>
            </a:r>
            <a:endParaRPr lang="en-US" dirty="0"/>
          </a:p>
        </p:txBody>
      </p:sp>
      <p:sp>
        <p:nvSpPr>
          <p:cNvPr id="3" name="Subtitle 2"/>
          <p:cNvSpPr>
            <a:spLocks noGrp="1"/>
          </p:cNvSpPr>
          <p:nvPr>
            <p:ph type="subTitle" idx="1"/>
          </p:nvPr>
        </p:nvSpPr>
        <p:spPr>
          <a:xfrm>
            <a:off x="609600" y="1981200"/>
            <a:ext cx="7924800" cy="3657600"/>
          </a:xfrm>
        </p:spPr>
        <p:txBody>
          <a:bodyPr>
            <a:normAutofit fontScale="92500" lnSpcReduction="10000"/>
          </a:bodyPr>
          <a:lstStyle/>
          <a:p>
            <a:pPr marL="457200" indent="-457200" algn="l">
              <a:buFont typeface="Arial" panose="020B0604020202020204" pitchFamily="34" charset="0"/>
              <a:buChar char="•"/>
            </a:pPr>
            <a:r>
              <a:rPr lang="en-US" dirty="0" smtClean="0"/>
              <a:t>Detailed floor plan of each level of your building. Include room numbers/room names.</a:t>
            </a:r>
          </a:p>
          <a:p>
            <a:pPr marL="457200" indent="-457200" algn="l">
              <a:buFont typeface="Arial" panose="020B0604020202020204" pitchFamily="34" charset="0"/>
              <a:buChar char="•"/>
            </a:pPr>
            <a:r>
              <a:rPr lang="en-US" dirty="0" smtClean="0"/>
              <a:t>Decide which of you staff are needed in an emergency situation. This may change based on the type of emergency.</a:t>
            </a:r>
          </a:p>
          <a:p>
            <a:pPr marL="457200" indent="-457200" algn="l">
              <a:buFont typeface="Arial" panose="020B0604020202020204" pitchFamily="34" charset="0"/>
              <a:buChar char="•"/>
            </a:pPr>
            <a:r>
              <a:rPr lang="en-US" dirty="0" smtClean="0"/>
              <a:t>If you don’t know, find out if your workplace has an emergency communications notification plan or phone tree.</a:t>
            </a:r>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5</a:t>
            </a:fld>
            <a:endParaRPr lang="en-US"/>
          </a:p>
        </p:txBody>
      </p:sp>
    </p:spTree>
    <p:extLst>
      <p:ext uri="{BB962C8B-B14F-4D97-AF65-F5344CB8AC3E}">
        <p14:creationId xmlns:p14="http://schemas.microsoft.com/office/powerpoint/2010/main" val="46061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371600"/>
          </a:xfrm>
        </p:spPr>
        <p:txBody>
          <a:bodyPr/>
          <a:lstStyle/>
          <a:p>
            <a:r>
              <a:rPr lang="en-US" dirty="0" smtClean="0"/>
              <a:t>How to get started, cont.</a:t>
            </a:r>
            <a:endParaRPr lang="en-US" dirty="0"/>
          </a:p>
        </p:txBody>
      </p:sp>
      <p:sp>
        <p:nvSpPr>
          <p:cNvPr id="3" name="Subtitle 2"/>
          <p:cNvSpPr>
            <a:spLocks noGrp="1"/>
          </p:cNvSpPr>
          <p:nvPr>
            <p:ph type="subTitle" idx="1"/>
          </p:nvPr>
        </p:nvSpPr>
        <p:spPr>
          <a:xfrm>
            <a:off x="990600" y="1600200"/>
            <a:ext cx="7391400" cy="4038600"/>
          </a:xfrm>
        </p:spPr>
        <p:txBody>
          <a:bodyPr/>
          <a:lstStyle/>
          <a:p>
            <a:pPr marL="457200" indent="-457200" algn="l">
              <a:buFont typeface="Arial" panose="020B0604020202020204" pitchFamily="34" charset="0"/>
              <a:buChar char="•"/>
            </a:pPr>
            <a:r>
              <a:rPr lang="en-US" dirty="0"/>
              <a:t>Compile a list of phone numbers of your staff who will help in  an emergency.</a:t>
            </a:r>
          </a:p>
          <a:p>
            <a:pPr marL="457200" indent="-457200" algn="l">
              <a:buFont typeface="Arial" panose="020B0604020202020204" pitchFamily="34" charset="0"/>
              <a:buChar char="•"/>
            </a:pPr>
            <a:r>
              <a:rPr lang="en-US" dirty="0" smtClean="0"/>
              <a:t>Compile a list of phone numbers for your university or city that you would need in case of an emergency, such as facilities, maintenance, communications.</a:t>
            </a:r>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6</a:t>
            </a:fld>
            <a:endParaRPr lang="en-US"/>
          </a:p>
        </p:txBody>
      </p:sp>
    </p:spTree>
    <p:extLst>
      <p:ext uri="{BB962C8B-B14F-4D97-AF65-F5344CB8AC3E}">
        <p14:creationId xmlns:p14="http://schemas.microsoft.com/office/powerpoint/2010/main" val="1023091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lstStyle/>
          <a:p>
            <a:r>
              <a:rPr lang="en-US" dirty="0" smtClean="0"/>
              <a:t>How to get started, cont.</a:t>
            </a:r>
            <a:endParaRPr lang="en-US" dirty="0"/>
          </a:p>
        </p:txBody>
      </p:sp>
      <p:sp>
        <p:nvSpPr>
          <p:cNvPr id="3" name="Subtitle 2"/>
          <p:cNvSpPr>
            <a:spLocks noGrp="1"/>
          </p:cNvSpPr>
          <p:nvPr>
            <p:ph type="subTitle" idx="1"/>
          </p:nvPr>
        </p:nvSpPr>
        <p:spPr>
          <a:xfrm>
            <a:off x="990600" y="1600200"/>
            <a:ext cx="7315200" cy="4038600"/>
          </a:xfrm>
        </p:spPr>
        <p:txBody>
          <a:bodyPr/>
          <a:lstStyle/>
          <a:p>
            <a:pPr marL="457200" lvl="0" indent="-457200" algn="l">
              <a:buFont typeface="Arial" panose="020B0604020202020204" pitchFamily="34" charset="0"/>
              <a:buChar char="•"/>
            </a:pPr>
            <a:r>
              <a:rPr lang="en-US" dirty="0"/>
              <a:t>Decide who in your organization </a:t>
            </a:r>
            <a:r>
              <a:rPr lang="en-US" dirty="0" smtClean="0"/>
              <a:t>needs </a:t>
            </a:r>
            <a:r>
              <a:rPr lang="en-US" dirty="0"/>
              <a:t>to have this information. Better to have numerous copies around your library, as well as one at your home, to have on hand in case it is needed. </a:t>
            </a:r>
            <a:endParaRPr lang="en-US" dirty="0" smtClean="0"/>
          </a:p>
          <a:p>
            <a:pPr marL="457200" indent="-457200" algn="l">
              <a:buFont typeface="Arial" panose="020B0604020202020204" pitchFamily="34" charset="0"/>
              <a:buChar char="•"/>
            </a:pPr>
            <a:r>
              <a:rPr lang="en-US" dirty="0" smtClean="0"/>
              <a:t>Keep paper and electronic copies of you plan.</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7</a:t>
            </a:fld>
            <a:endParaRPr lang="en-US"/>
          </a:p>
        </p:txBody>
      </p:sp>
    </p:spTree>
    <p:extLst>
      <p:ext uri="{BB962C8B-B14F-4D97-AF65-F5344CB8AC3E}">
        <p14:creationId xmlns:p14="http://schemas.microsoft.com/office/powerpoint/2010/main" val="895300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447799"/>
          </a:xfrm>
        </p:spPr>
        <p:txBody>
          <a:bodyPr/>
          <a:lstStyle/>
          <a:p>
            <a:r>
              <a:rPr lang="en-US" dirty="0" smtClean="0"/>
              <a:t>How to get started, cont.</a:t>
            </a:r>
            <a:endParaRPr lang="en-US" dirty="0"/>
          </a:p>
        </p:txBody>
      </p:sp>
      <p:sp>
        <p:nvSpPr>
          <p:cNvPr id="3" name="Subtitle 2"/>
          <p:cNvSpPr>
            <a:spLocks noGrp="1"/>
          </p:cNvSpPr>
          <p:nvPr>
            <p:ph type="subTitle" idx="1"/>
          </p:nvPr>
        </p:nvSpPr>
        <p:spPr>
          <a:xfrm>
            <a:off x="990600" y="1600200"/>
            <a:ext cx="7162800" cy="4038600"/>
          </a:xfrm>
        </p:spPr>
        <p:txBody>
          <a:bodyPr/>
          <a:lstStyle/>
          <a:p>
            <a:pPr marL="457200" lvl="0" indent="-457200" algn="l">
              <a:buFont typeface="Arial" panose="020B0604020202020204" pitchFamily="34" charset="0"/>
              <a:buChar char="•"/>
            </a:pPr>
            <a:r>
              <a:rPr lang="en-US" dirty="0"/>
              <a:t>You should consider a training session with pertinent (or all) staff once you have your emergency plan in place</a:t>
            </a:r>
            <a:r>
              <a:rPr lang="en-US" dirty="0" smtClean="0"/>
              <a:t>.</a:t>
            </a:r>
          </a:p>
          <a:p>
            <a:pPr lvl="0" algn="l"/>
            <a:endParaRPr lang="en-US" dirty="0"/>
          </a:p>
          <a:p>
            <a:pPr lvl="0" algn="l"/>
            <a:endParaRPr lang="en-US" dirty="0"/>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8</a:t>
            </a:fld>
            <a:endParaRPr lang="en-US"/>
          </a:p>
        </p:txBody>
      </p:sp>
      <p:pic>
        <p:nvPicPr>
          <p:cNvPr id="3075" name="Picture 3" descr="C:\Users\cp429\AppData\Local\Microsoft\Windows\Temporary Internet Files\Content.IE5\24HE1U3R\MC90044601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5946" y="3810000"/>
            <a:ext cx="1772107"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320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523999"/>
          </a:xfrm>
        </p:spPr>
        <p:txBody>
          <a:bodyPr/>
          <a:lstStyle/>
          <a:p>
            <a:r>
              <a:rPr lang="en-US" dirty="0" smtClean="0"/>
              <a:t>Making your plan</a:t>
            </a:r>
            <a:endParaRPr lang="en-US" dirty="0"/>
          </a:p>
        </p:txBody>
      </p:sp>
      <p:sp>
        <p:nvSpPr>
          <p:cNvPr id="3" name="Subtitle 2"/>
          <p:cNvSpPr>
            <a:spLocks noGrp="1"/>
          </p:cNvSpPr>
          <p:nvPr>
            <p:ph type="subTitle" idx="1"/>
          </p:nvPr>
        </p:nvSpPr>
        <p:spPr>
          <a:xfrm>
            <a:off x="990600" y="1752600"/>
            <a:ext cx="7543800" cy="3886200"/>
          </a:xfrm>
        </p:spPr>
        <p:txBody>
          <a:bodyPr>
            <a:normAutofit/>
          </a:bodyPr>
          <a:lstStyle/>
          <a:p>
            <a:pPr marL="457200" lvl="0" indent="-457200" algn="l">
              <a:buFont typeface="Arial" panose="020B0604020202020204" pitchFamily="34" charset="0"/>
              <a:buChar char="•"/>
            </a:pPr>
            <a:r>
              <a:rPr lang="en-US" dirty="0" smtClean="0"/>
              <a:t>Develop </a:t>
            </a:r>
            <a:r>
              <a:rPr lang="en-US" dirty="0"/>
              <a:t>your list of priorities for a potential </a:t>
            </a:r>
            <a:r>
              <a:rPr lang="en-US" dirty="0" smtClean="0"/>
              <a:t>recovery.</a:t>
            </a:r>
          </a:p>
          <a:p>
            <a:pPr marL="457200" indent="-457200" algn="l">
              <a:buFont typeface="Arial" panose="020B0604020202020204" pitchFamily="34" charset="0"/>
              <a:buChar char="•"/>
            </a:pPr>
            <a:r>
              <a:rPr lang="en-US" dirty="0"/>
              <a:t>Creating a priority list will be time consuming but is worth it. It is a one-time thing with updates needed routinely but the updates take much less </a:t>
            </a:r>
            <a:r>
              <a:rPr lang="en-US" dirty="0" smtClean="0"/>
              <a:t>time.</a:t>
            </a:r>
            <a:endParaRPr lang="en-US" dirty="0"/>
          </a:p>
          <a:p>
            <a:pPr marL="457200" lvl="0" indent="-457200" algn="l">
              <a:buFont typeface="Arial" panose="020B0604020202020204" pitchFamily="34" charset="0"/>
              <a:buChar char="•"/>
            </a:pPr>
            <a:endParaRPr lang="en-US" dirty="0" smtClean="0"/>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9</a:t>
            </a:fld>
            <a:endParaRPr lang="en-US"/>
          </a:p>
        </p:txBody>
      </p:sp>
    </p:spTree>
    <p:extLst>
      <p:ext uri="{BB962C8B-B14F-4D97-AF65-F5344CB8AC3E}">
        <p14:creationId xmlns:p14="http://schemas.microsoft.com/office/powerpoint/2010/main" val="205372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4477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066800" y="1600200"/>
            <a:ext cx="7391400" cy="4038600"/>
          </a:xfrm>
        </p:spPr>
        <p:txBody>
          <a:bodyPr/>
          <a:lstStyle/>
          <a:p>
            <a:pPr marL="457200" indent="-457200" algn="l">
              <a:buFont typeface="Arial" panose="020B0604020202020204" pitchFamily="34" charset="0"/>
              <a:buChar char="•"/>
            </a:pPr>
            <a:r>
              <a:rPr lang="en-US" dirty="0" smtClean="0"/>
              <a:t>When developing your priorities list, consider all formats.</a:t>
            </a:r>
          </a:p>
          <a:p>
            <a:pPr marL="457200" indent="-457200" algn="l">
              <a:buFont typeface="Arial" panose="020B0604020202020204" pitchFamily="34" charset="0"/>
              <a:buChar char="•"/>
            </a:pPr>
            <a:r>
              <a:rPr lang="en-US" dirty="0" smtClean="0"/>
              <a:t>Make </a:t>
            </a:r>
            <a:r>
              <a:rPr lang="en-US" dirty="0"/>
              <a:t>a map of your collection </a:t>
            </a:r>
            <a:r>
              <a:rPr lang="en-US" dirty="0" smtClean="0"/>
              <a:t>areas </a:t>
            </a:r>
            <a:r>
              <a:rPr lang="en-US" dirty="0"/>
              <a:t>separate from your floor plans or as detailed portions of your floor </a:t>
            </a:r>
            <a:r>
              <a:rPr lang="en-US" dirty="0" smtClean="0"/>
              <a:t>plans. </a:t>
            </a:r>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10</a:t>
            </a:fld>
            <a:endParaRPr lang="en-US"/>
          </a:p>
        </p:txBody>
      </p:sp>
      <p:sp>
        <p:nvSpPr>
          <p:cNvPr id="5" name="Film"/>
          <p:cNvSpPr>
            <a:spLocks noEditPoints="1" noChangeArrowheads="1"/>
          </p:cNvSpPr>
          <p:nvPr/>
        </p:nvSpPr>
        <p:spPr bwMode="auto">
          <a:xfrm rot="5400000" flipH="1">
            <a:off x="2128838" y="3586162"/>
            <a:ext cx="1533525" cy="32004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7171" name="Picture 3" descr="C:\Users\cp429\AppData\Local\Microsoft\Windows\Temporary Internet Files\Content.IE5\I1I3SGB1\MC9002815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4419600"/>
            <a:ext cx="1801368" cy="1807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70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371599"/>
          </a:xfrm>
        </p:spPr>
        <p:txBody>
          <a:bodyPr/>
          <a:lstStyle/>
          <a:p>
            <a:r>
              <a:rPr lang="en-US" dirty="0"/>
              <a:t>M</a:t>
            </a:r>
            <a:r>
              <a:rPr lang="en-US" dirty="0" smtClean="0"/>
              <a:t>aking your plan, cont.</a:t>
            </a:r>
            <a:endParaRPr lang="en-US" dirty="0"/>
          </a:p>
        </p:txBody>
      </p:sp>
      <p:sp>
        <p:nvSpPr>
          <p:cNvPr id="3" name="Subtitle 2"/>
          <p:cNvSpPr>
            <a:spLocks noGrp="1"/>
          </p:cNvSpPr>
          <p:nvPr>
            <p:ph type="subTitle" idx="1"/>
          </p:nvPr>
        </p:nvSpPr>
        <p:spPr>
          <a:xfrm>
            <a:off x="914400" y="1676400"/>
            <a:ext cx="7467600" cy="3962400"/>
          </a:xfrm>
        </p:spPr>
        <p:txBody>
          <a:bodyPr/>
          <a:lstStyle/>
          <a:p>
            <a:pPr marL="457200" lvl="0" indent="-457200" algn="l">
              <a:buFont typeface="Arial" panose="020B0604020202020204" pitchFamily="34" charset="0"/>
              <a:buChar char="•"/>
            </a:pPr>
            <a:r>
              <a:rPr lang="en-US" dirty="0"/>
              <a:t>If you have a special/treasure collection, you may want to make an item level list, but overall you can't and shouldn't create an item by item list. Instead think in terms of groups, such as call number classifications or particular collections.</a:t>
            </a:r>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11</a:t>
            </a:fld>
            <a:endParaRPr lang="en-US"/>
          </a:p>
        </p:txBody>
      </p:sp>
    </p:spTree>
    <p:extLst>
      <p:ext uri="{BB962C8B-B14F-4D97-AF65-F5344CB8AC3E}">
        <p14:creationId xmlns:p14="http://schemas.microsoft.com/office/powerpoint/2010/main" val="36180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5239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143000" y="1752600"/>
            <a:ext cx="7086600" cy="4648200"/>
          </a:xfrm>
        </p:spPr>
        <p:txBody>
          <a:bodyPr/>
          <a:lstStyle/>
          <a:p>
            <a:pPr marL="457200" lvl="0" indent="-457200" algn="l">
              <a:buFont typeface="Arial" panose="020B0604020202020204" pitchFamily="34" charset="0"/>
              <a:buChar char="•"/>
            </a:pPr>
            <a:r>
              <a:rPr lang="en-US" sz="2800" dirty="0"/>
              <a:t>Do you have vital records that you need such as those relating to your building operation and HR, legal documents, contracts, financial records? = Consider making digital copies in addition to your print </a:t>
            </a:r>
            <a:r>
              <a:rPr lang="en-US" sz="2800" dirty="0" smtClean="0"/>
              <a:t>records.</a:t>
            </a:r>
          </a:p>
          <a:p>
            <a:pPr marL="457200" lvl="0" indent="-457200" algn="l">
              <a:buFont typeface="Arial" panose="020B0604020202020204" pitchFamily="34" charset="0"/>
              <a:buChar char="•"/>
            </a:pPr>
            <a:endParaRPr lang="en-US" sz="2800" dirty="0"/>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12</a:t>
            </a:fld>
            <a:endParaRPr lang="en-US"/>
          </a:p>
        </p:txBody>
      </p:sp>
      <p:pic>
        <p:nvPicPr>
          <p:cNvPr id="4101" name="Picture 5" descr="C:\Users\cp429\AppData\Local\Microsoft\Windows\Temporary Internet Files\Content.IE5\24HE1U3R\MC90043260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267200"/>
            <a:ext cx="21336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027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4477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762000" y="1524000"/>
            <a:ext cx="7924800" cy="4419600"/>
          </a:xfrm>
        </p:spPr>
        <p:txBody>
          <a:bodyPr>
            <a:normAutofit/>
          </a:bodyPr>
          <a:lstStyle/>
          <a:p>
            <a:pPr marL="457200" lvl="0" indent="-457200" algn="l">
              <a:buFont typeface="Arial" panose="020B0604020202020204" pitchFamily="34" charset="0"/>
              <a:buChar char="•"/>
            </a:pPr>
            <a:r>
              <a:rPr lang="en-US" sz="3500" dirty="0" smtClean="0"/>
              <a:t>When creating your priority list keep in mind that some materials you own are much easier to replace than others such as recent publications and best sellers.</a:t>
            </a:r>
          </a:p>
          <a:p>
            <a:pPr marL="457200" indent="-457200" algn="l">
              <a:buFont typeface="Arial" panose="020B0604020202020204" pitchFamily="34" charset="0"/>
              <a:buChar char="•"/>
            </a:pPr>
            <a:r>
              <a:rPr lang="en-US" dirty="0" smtClean="0"/>
              <a:t>Keep in mind some formats are much easier to replace than others.</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13</a:t>
            </a:fld>
            <a:endParaRPr lang="en-US"/>
          </a:p>
        </p:txBody>
      </p:sp>
    </p:spTree>
    <p:extLst>
      <p:ext uri="{BB962C8B-B14F-4D97-AF65-F5344CB8AC3E}">
        <p14:creationId xmlns:p14="http://schemas.microsoft.com/office/powerpoint/2010/main" val="4129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5239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066800" y="1676400"/>
            <a:ext cx="7162800" cy="3962400"/>
          </a:xfrm>
        </p:spPr>
        <p:txBody>
          <a:bodyPr>
            <a:normAutofit lnSpcReduction="10000"/>
          </a:bodyPr>
          <a:lstStyle/>
          <a:p>
            <a:pPr marL="457200" lvl="0" indent="-457200" algn="l">
              <a:buFont typeface="Arial" panose="020B0604020202020204" pitchFamily="34" charset="0"/>
              <a:buChar char="•"/>
            </a:pPr>
            <a:r>
              <a:rPr lang="en-US" dirty="0"/>
              <a:t>Ask yourself - do you have materials that are very rare or have a high monetary value or are considered very important to your community? High priority. </a:t>
            </a:r>
            <a:endParaRPr lang="en-US" dirty="0" smtClean="0"/>
          </a:p>
          <a:p>
            <a:pPr marL="457200" lvl="0" indent="-457200" algn="l">
              <a:buFont typeface="Arial" panose="020B0604020202020204" pitchFamily="34" charset="0"/>
              <a:buChar char="•"/>
            </a:pPr>
            <a:r>
              <a:rPr lang="en-US" dirty="0" smtClean="0"/>
              <a:t>What are your collection priorities? Scholarly works? Local authors/faculty authors? Particular subjects? Other?</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14</a:t>
            </a:fld>
            <a:endParaRPr lang="en-US"/>
          </a:p>
        </p:txBody>
      </p:sp>
    </p:spTree>
    <p:extLst>
      <p:ext uri="{BB962C8B-B14F-4D97-AF65-F5344CB8AC3E}">
        <p14:creationId xmlns:p14="http://schemas.microsoft.com/office/powerpoint/2010/main" val="2772757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3715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066800" y="1676400"/>
            <a:ext cx="7162800" cy="3962400"/>
          </a:xfrm>
        </p:spPr>
        <p:txBody>
          <a:bodyPr/>
          <a:lstStyle/>
          <a:p>
            <a:pPr marL="457200" indent="-457200" algn="l">
              <a:buFont typeface="Arial" panose="020B0604020202020204" pitchFamily="34" charset="0"/>
              <a:buChar char="•"/>
            </a:pPr>
            <a:r>
              <a:rPr lang="en-US" dirty="0" smtClean="0"/>
              <a:t>Do you keep a shelf list or card catalog? Remember those in your priority list as well.</a:t>
            </a:r>
          </a:p>
          <a:p>
            <a:pPr marL="457200" indent="-457200" algn="l">
              <a:buFont typeface="Arial" panose="020B0604020202020204" pitchFamily="34" charset="0"/>
              <a:buChar char="•"/>
            </a:pPr>
            <a:r>
              <a:rPr lang="en-US" dirty="0" smtClean="0"/>
              <a:t>Where do you prioritize materials on loan? Your ILLs, consortium books, etc.</a:t>
            </a:r>
            <a:endParaRPr lang="en-US" dirty="0"/>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15</a:t>
            </a:fld>
            <a:endParaRPr lang="en-US"/>
          </a:p>
        </p:txBody>
      </p:sp>
      <p:pic>
        <p:nvPicPr>
          <p:cNvPr id="4098" name="Picture 2" descr="C:\Users\cp429\AppData\Local\Microsoft\Windows\Temporary Internet Files\Content.IE5\24HE1U3R\MP9003058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419600"/>
            <a:ext cx="36576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987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6001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066800" y="1828800"/>
            <a:ext cx="6934200" cy="3810000"/>
          </a:xfrm>
        </p:spPr>
        <p:txBody>
          <a:bodyPr>
            <a:normAutofit lnSpcReduction="10000"/>
          </a:bodyPr>
          <a:lstStyle/>
          <a:p>
            <a:pPr marL="457200" indent="-457200" algn="l">
              <a:buFont typeface="Arial" panose="020B0604020202020204" pitchFamily="34" charset="0"/>
              <a:buChar char="•"/>
            </a:pPr>
            <a:r>
              <a:rPr lang="en-US" dirty="0" smtClean="0"/>
              <a:t>Divide your priorities into High, Medium, and Low for each collection or area.</a:t>
            </a:r>
          </a:p>
          <a:p>
            <a:pPr marL="457200" indent="-457200" algn="l">
              <a:buFont typeface="Arial" panose="020B0604020202020204" pitchFamily="34" charset="0"/>
              <a:buChar char="•"/>
            </a:pPr>
            <a:r>
              <a:rPr lang="en-US" dirty="0" smtClean="0"/>
              <a:t>High = highest use collections, vital records with no backup copy, materials you cannot replace, anything critical to operating your library.</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16</a:t>
            </a:fld>
            <a:endParaRPr lang="en-US"/>
          </a:p>
        </p:txBody>
      </p:sp>
    </p:spTree>
    <p:extLst>
      <p:ext uri="{BB962C8B-B14F-4D97-AF65-F5344CB8AC3E}">
        <p14:creationId xmlns:p14="http://schemas.microsoft.com/office/powerpoint/2010/main" val="102536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371600"/>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066800" y="1905000"/>
            <a:ext cx="7010400" cy="3733800"/>
          </a:xfrm>
        </p:spPr>
        <p:txBody>
          <a:bodyPr/>
          <a:lstStyle/>
          <a:p>
            <a:pPr marL="457200" indent="-457200" algn="l">
              <a:buFont typeface="Arial" panose="020B0604020202020204" pitchFamily="34" charset="0"/>
              <a:buChar char="•"/>
            </a:pPr>
            <a:r>
              <a:rPr lang="en-US" dirty="0" smtClean="0"/>
              <a:t>Medium = important materials that could be replaced if necessary, but the cost of their replacement </a:t>
            </a:r>
            <a:r>
              <a:rPr lang="en-US" dirty="0" smtClean="0"/>
              <a:t>could </a:t>
            </a:r>
            <a:r>
              <a:rPr lang="en-US" dirty="0" smtClean="0"/>
              <a:t>exceed the cost of their salvage.</a:t>
            </a:r>
          </a:p>
          <a:p>
            <a:pPr marL="457200" indent="-457200" algn="l">
              <a:buFont typeface="Arial" panose="020B0604020202020204" pitchFamily="34" charset="0"/>
              <a:buChar char="•"/>
            </a:pPr>
            <a:r>
              <a:rPr lang="en-US" dirty="0" smtClean="0"/>
              <a:t>Low = materials you can easily replace in their original or other (acceptable) format.</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17</a:t>
            </a:fld>
            <a:endParaRPr lang="en-US"/>
          </a:p>
        </p:txBody>
      </p:sp>
    </p:spTree>
    <p:extLst>
      <p:ext uri="{BB962C8B-B14F-4D97-AF65-F5344CB8AC3E}">
        <p14:creationId xmlns:p14="http://schemas.microsoft.com/office/powerpoint/2010/main" val="4073851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371599"/>
          </a:xfrm>
        </p:spPr>
        <p:txBody>
          <a:bodyPr/>
          <a:lstStyle/>
          <a:p>
            <a:r>
              <a:rPr lang="en-US" dirty="0" smtClean="0"/>
              <a:t>Making your plan, cont.</a:t>
            </a:r>
            <a:endParaRPr lang="en-US" dirty="0"/>
          </a:p>
        </p:txBody>
      </p:sp>
      <p:sp>
        <p:nvSpPr>
          <p:cNvPr id="3" name="Subtitle 2"/>
          <p:cNvSpPr>
            <a:spLocks noGrp="1"/>
          </p:cNvSpPr>
          <p:nvPr>
            <p:ph type="subTitle" idx="1"/>
          </p:nvPr>
        </p:nvSpPr>
        <p:spPr>
          <a:xfrm>
            <a:off x="1143000" y="1752600"/>
            <a:ext cx="7239000" cy="3886200"/>
          </a:xfrm>
        </p:spPr>
        <p:txBody>
          <a:bodyPr>
            <a:normAutofit lnSpcReduction="10000"/>
          </a:bodyPr>
          <a:lstStyle/>
          <a:p>
            <a:pPr marL="457200" indent="-457200" algn="l">
              <a:buFont typeface="Arial" panose="020B0604020202020204" pitchFamily="34" charset="0"/>
              <a:buChar char="•"/>
            </a:pPr>
            <a:r>
              <a:rPr lang="en-US" dirty="0" smtClean="0"/>
              <a:t>When deciding which category to use, keep in mind the format and how that would impact salvaging, for example, journal and yearbooks with coated papers that have begun to stick after getting wet may not be recoverable or may not have a high value to your collection.</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18</a:t>
            </a:fld>
            <a:endParaRPr lang="en-US"/>
          </a:p>
        </p:txBody>
      </p:sp>
    </p:spTree>
    <p:extLst>
      <p:ext uri="{BB962C8B-B14F-4D97-AF65-F5344CB8AC3E}">
        <p14:creationId xmlns:p14="http://schemas.microsoft.com/office/powerpoint/2010/main" val="3751616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447799"/>
          </a:xfrm>
        </p:spPr>
        <p:txBody>
          <a:bodyPr/>
          <a:lstStyle/>
          <a:p>
            <a:r>
              <a:rPr lang="en-US" dirty="0" smtClean="0"/>
              <a:t>Types of emergencies</a:t>
            </a:r>
            <a:endParaRPr lang="en-US" dirty="0"/>
          </a:p>
        </p:txBody>
      </p:sp>
      <p:sp>
        <p:nvSpPr>
          <p:cNvPr id="3" name="Subtitle 2"/>
          <p:cNvSpPr>
            <a:spLocks noGrp="1"/>
          </p:cNvSpPr>
          <p:nvPr>
            <p:ph type="subTitle" idx="1"/>
          </p:nvPr>
        </p:nvSpPr>
        <p:spPr>
          <a:xfrm>
            <a:off x="1066800" y="1905000"/>
            <a:ext cx="7086600" cy="3733800"/>
          </a:xfrm>
        </p:spPr>
        <p:txBody>
          <a:bodyPr>
            <a:normAutofit lnSpcReduction="10000"/>
          </a:bodyPr>
          <a:lstStyle/>
          <a:p>
            <a:pPr marL="457200" indent="-457200" algn="l">
              <a:buFont typeface="Arial" panose="020B0604020202020204" pitchFamily="34" charset="0"/>
              <a:buChar char="•"/>
            </a:pPr>
            <a:r>
              <a:rPr lang="en-US" dirty="0" smtClean="0"/>
              <a:t>Your plan should include how you will handle the following: fire, flood, medical emergencies, criminal activity, chemical spills, power failure, suspicious packages, collections theft or vandalism, bomb threat, weather/storm damage (earthquake, tornado, </a:t>
            </a:r>
            <a:r>
              <a:rPr lang="en-US" dirty="0" smtClean="0"/>
              <a:t>hurricane, etc</a:t>
            </a:r>
            <a:r>
              <a:rPr lang="en-US" dirty="0" smtClean="0"/>
              <a:t>.).</a:t>
            </a:r>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19</a:t>
            </a:fld>
            <a:endParaRPr lang="en-US"/>
          </a:p>
        </p:txBody>
      </p:sp>
    </p:spTree>
    <p:extLst>
      <p:ext uri="{BB962C8B-B14F-4D97-AF65-F5344CB8AC3E}">
        <p14:creationId xmlns:p14="http://schemas.microsoft.com/office/powerpoint/2010/main" val="2300208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523999"/>
          </a:xfrm>
        </p:spPr>
        <p:txBody>
          <a:bodyPr/>
          <a:lstStyle/>
          <a:p>
            <a:r>
              <a:rPr lang="en-US" dirty="0" smtClean="0"/>
              <a:t>Other considerations</a:t>
            </a:r>
            <a:endParaRPr lang="en-US" dirty="0"/>
          </a:p>
        </p:txBody>
      </p:sp>
      <p:sp>
        <p:nvSpPr>
          <p:cNvPr id="3" name="Subtitle 2"/>
          <p:cNvSpPr>
            <a:spLocks noGrp="1"/>
          </p:cNvSpPr>
          <p:nvPr>
            <p:ph type="subTitle" idx="1"/>
          </p:nvPr>
        </p:nvSpPr>
        <p:spPr>
          <a:xfrm>
            <a:off x="914400" y="1981200"/>
            <a:ext cx="7162800" cy="3657600"/>
          </a:xfrm>
        </p:spPr>
        <p:txBody>
          <a:bodyPr/>
          <a:lstStyle/>
          <a:p>
            <a:pPr marL="457200" indent="-457200" algn="l">
              <a:buFont typeface="Arial" panose="020B0604020202020204" pitchFamily="34" charset="0"/>
              <a:buChar char="•"/>
            </a:pPr>
            <a:r>
              <a:rPr lang="en-US" dirty="0" smtClean="0"/>
              <a:t>Make sure all emergency exits are clearly marked in your building.</a:t>
            </a:r>
          </a:p>
          <a:p>
            <a:pPr marL="457200" indent="-457200" algn="l">
              <a:buFont typeface="Arial" panose="020B0604020202020204" pitchFamily="34" charset="0"/>
              <a:buChar char="•"/>
            </a:pPr>
            <a:r>
              <a:rPr lang="en-US" dirty="0" smtClean="0"/>
              <a:t>Personal safety is of the utmost importance! Do not attempt to deal with an emergency or salvage materials if it puts your safety at risk.</a:t>
            </a:r>
          </a:p>
          <a:p>
            <a:pPr marL="457200" indent="-457200" algn="l">
              <a:buFont typeface="Arial" panose="020B0604020202020204" pitchFamily="34" charset="0"/>
              <a:buChar char="•"/>
            </a:pPr>
            <a:endParaRPr lang="en-US" dirty="0" smtClean="0"/>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20</a:t>
            </a:fld>
            <a:endParaRPr lang="en-US"/>
          </a:p>
        </p:txBody>
      </p:sp>
      <p:pic>
        <p:nvPicPr>
          <p:cNvPr id="5123" name="Picture 3" descr="C:\Users\cp429\AppData\Local\Microsoft\Windows\Temporary Internet Files\Content.IE5\VRJVVDQX\MC90043474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190" y="4724400"/>
            <a:ext cx="2285714" cy="137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14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dirty="0" smtClean="0"/>
              <a:t>Other considerations, cont.</a:t>
            </a:r>
            <a:endParaRPr lang="en-US" dirty="0"/>
          </a:p>
        </p:txBody>
      </p:sp>
      <p:sp>
        <p:nvSpPr>
          <p:cNvPr id="3" name="Subtitle 2"/>
          <p:cNvSpPr>
            <a:spLocks noGrp="1"/>
          </p:cNvSpPr>
          <p:nvPr>
            <p:ph type="subTitle" idx="1"/>
          </p:nvPr>
        </p:nvSpPr>
        <p:spPr>
          <a:xfrm>
            <a:off x="990600" y="1828800"/>
            <a:ext cx="7239000" cy="3810000"/>
          </a:xfrm>
        </p:spPr>
        <p:txBody>
          <a:bodyPr>
            <a:normAutofit fontScale="92500" lnSpcReduction="10000"/>
          </a:bodyPr>
          <a:lstStyle/>
          <a:p>
            <a:pPr marL="457200" indent="-457200" algn="l">
              <a:buFont typeface="Arial" panose="020B0604020202020204" pitchFamily="34" charset="0"/>
              <a:buChar char="•"/>
            </a:pPr>
            <a:r>
              <a:rPr lang="en-US" dirty="0" smtClean="0"/>
              <a:t>Does your library have a plan in place to evacuate staff and patrons in case of an emergency? </a:t>
            </a:r>
          </a:p>
          <a:p>
            <a:pPr marL="457200" indent="-457200" algn="l">
              <a:buFont typeface="Arial" panose="020B0604020202020204" pitchFamily="34" charset="0"/>
              <a:buChar char="•"/>
            </a:pPr>
            <a:r>
              <a:rPr lang="en-US" dirty="0" smtClean="0"/>
              <a:t>Do you have a place for staff to meet outside the building after an evacuation?</a:t>
            </a:r>
          </a:p>
          <a:p>
            <a:pPr marL="457200" indent="-457200" algn="l">
              <a:buFont typeface="Arial" panose="020B0604020202020204" pitchFamily="34" charset="0"/>
              <a:buChar char="•"/>
            </a:pPr>
            <a:r>
              <a:rPr lang="en-US" dirty="0" smtClean="0"/>
              <a:t> Do you have more than one route to take depending on where the emergency situation is taking place? </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21</a:t>
            </a:fld>
            <a:endParaRPr lang="en-US"/>
          </a:p>
        </p:txBody>
      </p:sp>
    </p:spTree>
    <p:extLst>
      <p:ext uri="{BB962C8B-B14F-4D97-AF65-F5344CB8AC3E}">
        <p14:creationId xmlns:p14="http://schemas.microsoft.com/office/powerpoint/2010/main" val="3263990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600199"/>
          </a:xfrm>
        </p:spPr>
        <p:txBody>
          <a:bodyPr/>
          <a:lstStyle/>
          <a:p>
            <a:r>
              <a:rPr lang="en-US" dirty="0" smtClean="0"/>
              <a:t>Other considerations, cont</a:t>
            </a:r>
            <a:r>
              <a:rPr lang="en-US" dirty="0"/>
              <a:t>.</a:t>
            </a:r>
          </a:p>
        </p:txBody>
      </p:sp>
      <p:sp>
        <p:nvSpPr>
          <p:cNvPr id="3" name="Subtitle 2"/>
          <p:cNvSpPr>
            <a:spLocks noGrp="1"/>
          </p:cNvSpPr>
          <p:nvPr>
            <p:ph type="subTitle" idx="1"/>
          </p:nvPr>
        </p:nvSpPr>
        <p:spPr>
          <a:xfrm>
            <a:off x="1066800" y="1828800"/>
            <a:ext cx="7543800" cy="3810000"/>
          </a:xfrm>
        </p:spPr>
        <p:txBody>
          <a:bodyPr>
            <a:normAutofit lnSpcReduction="10000"/>
          </a:bodyPr>
          <a:lstStyle/>
          <a:p>
            <a:pPr marL="457200" indent="-457200" algn="l">
              <a:buFont typeface="Arial" panose="020B0604020202020204" pitchFamily="34" charset="0"/>
              <a:buChar char="•"/>
            </a:pPr>
            <a:r>
              <a:rPr lang="en-US" dirty="0" smtClean="0"/>
              <a:t>Does your library have a public address system? Consider, is the emergency one in which you would want to use that system or would it cause panic?</a:t>
            </a:r>
          </a:p>
          <a:p>
            <a:pPr marL="457200" indent="-457200" algn="l">
              <a:buFont typeface="Arial" panose="020B0604020202020204" pitchFamily="34" charset="0"/>
              <a:buChar char="•"/>
            </a:pPr>
            <a:r>
              <a:rPr lang="en-US" dirty="0" smtClean="0"/>
              <a:t>Does your library have its own security? Or do you have building or campus security? Same with facilities departments.</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22</a:t>
            </a:fld>
            <a:endParaRPr lang="en-US"/>
          </a:p>
        </p:txBody>
      </p:sp>
    </p:spTree>
    <p:extLst>
      <p:ext uri="{BB962C8B-B14F-4D97-AF65-F5344CB8AC3E}">
        <p14:creationId xmlns:p14="http://schemas.microsoft.com/office/powerpoint/2010/main" val="2554698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676399"/>
          </a:xfrm>
        </p:spPr>
        <p:txBody>
          <a:bodyPr/>
          <a:lstStyle/>
          <a:p>
            <a:r>
              <a:rPr lang="en-US" dirty="0" smtClean="0"/>
              <a:t>Other considerations, cont</a:t>
            </a:r>
            <a:r>
              <a:rPr lang="en-US" dirty="0"/>
              <a:t>.</a:t>
            </a:r>
          </a:p>
        </p:txBody>
      </p:sp>
      <p:sp>
        <p:nvSpPr>
          <p:cNvPr id="3" name="Subtitle 2"/>
          <p:cNvSpPr>
            <a:spLocks noGrp="1"/>
          </p:cNvSpPr>
          <p:nvPr>
            <p:ph type="subTitle" idx="1"/>
          </p:nvPr>
        </p:nvSpPr>
        <p:spPr>
          <a:xfrm>
            <a:off x="914400" y="1828800"/>
            <a:ext cx="7543800" cy="3810000"/>
          </a:xfrm>
        </p:spPr>
        <p:txBody>
          <a:bodyPr/>
          <a:lstStyle/>
          <a:p>
            <a:pPr marL="457200" indent="-457200" algn="l">
              <a:buFont typeface="Arial" panose="020B0604020202020204" pitchFamily="34" charset="0"/>
              <a:buChar char="•"/>
            </a:pPr>
            <a:r>
              <a:rPr lang="en-US" dirty="0" smtClean="0"/>
              <a:t>Consider: is it safe to have staff walk around and physically evacuate the building? (Make plans for both a yes and now answer to this question.)</a:t>
            </a:r>
          </a:p>
          <a:p>
            <a:pPr marL="457200" indent="-457200" algn="l">
              <a:buFont typeface="Arial" panose="020B0604020202020204" pitchFamily="34" charset="0"/>
              <a:buChar char="•"/>
            </a:pPr>
            <a:r>
              <a:rPr lang="en-US" dirty="0" smtClean="0"/>
              <a:t>Find out if any member(s) of your staff are trained in first aid, CPR, or have any medical training.</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23</a:t>
            </a:fld>
            <a:endParaRPr lang="en-US"/>
          </a:p>
        </p:txBody>
      </p:sp>
    </p:spTree>
    <p:extLst>
      <p:ext uri="{BB962C8B-B14F-4D97-AF65-F5344CB8AC3E}">
        <p14:creationId xmlns:p14="http://schemas.microsoft.com/office/powerpoint/2010/main" val="2431066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371600"/>
          </a:xfrm>
        </p:spPr>
        <p:txBody>
          <a:bodyPr/>
          <a:lstStyle/>
          <a:p>
            <a:r>
              <a:rPr lang="en-US" dirty="0" smtClean="0"/>
              <a:t>Other considerations, cont.</a:t>
            </a:r>
            <a:endParaRPr lang="en-US" dirty="0"/>
          </a:p>
        </p:txBody>
      </p:sp>
      <p:sp>
        <p:nvSpPr>
          <p:cNvPr id="3" name="Subtitle 2"/>
          <p:cNvSpPr>
            <a:spLocks noGrp="1"/>
          </p:cNvSpPr>
          <p:nvPr>
            <p:ph type="subTitle" idx="1"/>
          </p:nvPr>
        </p:nvSpPr>
        <p:spPr>
          <a:xfrm>
            <a:off x="1143000" y="1828800"/>
            <a:ext cx="7543800" cy="3810000"/>
          </a:xfrm>
        </p:spPr>
        <p:txBody>
          <a:bodyPr>
            <a:normAutofit fontScale="92500" lnSpcReduction="20000"/>
          </a:bodyPr>
          <a:lstStyle/>
          <a:p>
            <a:pPr marL="457200" indent="-457200" algn="l">
              <a:buFont typeface="Arial" panose="020B0604020202020204" pitchFamily="34" charset="0"/>
              <a:buChar char="•"/>
            </a:pPr>
            <a:r>
              <a:rPr lang="en-US" dirty="0" smtClean="0"/>
              <a:t>Should you have a disaster recovery company on retainer? Can you afford it? Can you afford not to? Do you have other infrastructure in place that could handle recovery?</a:t>
            </a:r>
          </a:p>
          <a:p>
            <a:pPr marL="457200" indent="-457200" algn="l">
              <a:buFont typeface="Arial" panose="020B0604020202020204" pitchFamily="34" charset="0"/>
              <a:buChar char="•"/>
            </a:pPr>
            <a:r>
              <a:rPr lang="en-US" dirty="0" smtClean="0"/>
              <a:t>Find out what resources are available to you and your library based on where you work (to decided about a disaster recovery company).</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24</a:t>
            </a:fld>
            <a:endParaRPr lang="en-US"/>
          </a:p>
        </p:txBody>
      </p:sp>
    </p:spTree>
    <p:extLst>
      <p:ext uri="{BB962C8B-B14F-4D97-AF65-F5344CB8AC3E}">
        <p14:creationId xmlns:p14="http://schemas.microsoft.com/office/powerpoint/2010/main" val="1382549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523999"/>
          </a:xfrm>
        </p:spPr>
        <p:txBody>
          <a:bodyPr/>
          <a:lstStyle/>
          <a:p>
            <a:r>
              <a:rPr lang="en-US" dirty="0" smtClean="0"/>
              <a:t>Prevention tips</a:t>
            </a:r>
            <a:endParaRPr lang="en-US" dirty="0"/>
          </a:p>
        </p:txBody>
      </p:sp>
      <p:sp>
        <p:nvSpPr>
          <p:cNvPr id="3" name="Subtitle 2"/>
          <p:cNvSpPr>
            <a:spLocks noGrp="1"/>
          </p:cNvSpPr>
          <p:nvPr>
            <p:ph type="subTitle" idx="1"/>
          </p:nvPr>
        </p:nvSpPr>
        <p:spPr>
          <a:xfrm>
            <a:off x="838200" y="1828800"/>
            <a:ext cx="7848600" cy="3810000"/>
          </a:xfrm>
        </p:spPr>
        <p:txBody>
          <a:bodyPr/>
          <a:lstStyle/>
          <a:p>
            <a:pPr marL="457200" indent="-457200" algn="l">
              <a:buFont typeface="Arial" panose="020B0604020202020204" pitchFamily="34" charset="0"/>
              <a:buChar char="•"/>
            </a:pPr>
            <a:r>
              <a:rPr lang="en-US" dirty="0" smtClean="0"/>
              <a:t>Know the ideal temperature and humidity in your building (if you have them).</a:t>
            </a:r>
          </a:p>
          <a:p>
            <a:pPr marL="457200" indent="-457200" algn="l">
              <a:buFont typeface="Arial" panose="020B0604020202020204" pitchFamily="34" charset="0"/>
              <a:buChar char="•"/>
            </a:pPr>
            <a:r>
              <a:rPr lang="en-US" dirty="0" smtClean="0"/>
              <a:t>Maximize air flow in your space to prevent mold growth.</a:t>
            </a:r>
          </a:p>
          <a:p>
            <a:pPr marL="457200" indent="-457200" algn="l">
              <a:buFont typeface="Arial" panose="020B0604020202020204" pitchFamily="34" charset="0"/>
              <a:buChar char="•"/>
            </a:pPr>
            <a:r>
              <a:rPr lang="en-US" dirty="0" smtClean="0"/>
              <a:t>If at all possible, keep materials off the floor (if you are low on space, consider placing materials at a higher level).</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25</a:t>
            </a:fld>
            <a:endParaRPr lang="en-US"/>
          </a:p>
        </p:txBody>
      </p:sp>
    </p:spTree>
    <p:extLst>
      <p:ext uri="{BB962C8B-B14F-4D97-AF65-F5344CB8AC3E}">
        <p14:creationId xmlns:p14="http://schemas.microsoft.com/office/powerpoint/2010/main" val="2982860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447799"/>
          </a:xfrm>
        </p:spPr>
        <p:txBody>
          <a:bodyPr/>
          <a:lstStyle/>
          <a:p>
            <a:r>
              <a:rPr lang="en-US" dirty="0" smtClean="0"/>
              <a:t>Prevention tips, cont.</a:t>
            </a:r>
            <a:endParaRPr lang="en-US" dirty="0"/>
          </a:p>
        </p:txBody>
      </p:sp>
      <p:sp>
        <p:nvSpPr>
          <p:cNvPr id="3" name="Subtitle 2"/>
          <p:cNvSpPr>
            <a:spLocks noGrp="1"/>
          </p:cNvSpPr>
          <p:nvPr>
            <p:ph type="subTitle" idx="1"/>
          </p:nvPr>
        </p:nvSpPr>
        <p:spPr>
          <a:xfrm>
            <a:off x="990600" y="1981200"/>
            <a:ext cx="7467600" cy="3657600"/>
          </a:xfrm>
        </p:spPr>
        <p:txBody>
          <a:bodyPr/>
          <a:lstStyle/>
          <a:p>
            <a:pPr marL="457200" indent="-457200" algn="l">
              <a:buFont typeface="Arial" panose="020B0604020202020204" pitchFamily="34" charset="0"/>
              <a:buChar char="•"/>
            </a:pPr>
            <a:r>
              <a:rPr lang="en-US" dirty="0" smtClean="0"/>
              <a:t>If at all possible, do not store materials near sources of water such as heating pipes, bathrooms, or places where water could get into your building.</a:t>
            </a:r>
          </a:p>
          <a:p>
            <a:pPr marL="457200" indent="-4572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26</a:t>
            </a:fld>
            <a:endParaRPr lang="en-US"/>
          </a:p>
        </p:txBody>
      </p:sp>
      <p:pic>
        <p:nvPicPr>
          <p:cNvPr id="10245" name="Picture 5" descr="C:\Users\cp429\AppData\Local\Microsoft\Windows\Temporary Internet Files\Content.IE5\SG5FCQKW\MC90038421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4191000"/>
            <a:ext cx="1820570" cy="1666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09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676399"/>
          </a:xfrm>
        </p:spPr>
        <p:txBody>
          <a:bodyPr/>
          <a:lstStyle/>
          <a:p>
            <a:r>
              <a:rPr lang="en-US" dirty="0" smtClean="0"/>
              <a:t>Prevention tips, cont.</a:t>
            </a:r>
            <a:endParaRPr lang="en-US" dirty="0"/>
          </a:p>
        </p:txBody>
      </p:sp>
      <p:sp>
        <p:nvSpPr>
          <p:cNvPr id="3" name="Subtitle 2"/>
          <p:cNvSpPr>
            <a:spLocks noGrp="1"/>
          </p:cNvSpPr>
          <p:nvPr>
            <p:ph type="subTitle" idx="1"/>
          </p:nvPr>
        </p:nvSpPr>
        <p:spPr>
          <a:xfrm>
            <a:off x="762000" y="1905000"/>
            <a:ext cx="7696200" cy="3733800"/>
          </a:xfrm>
        </p:spPr>
        <p:txBody>
          <a:bodyPr/>
          <a:lstStyle/>
          <a:p>
            <a:pPr marL="457200" indent="-457200" algn="l">
              <a:buFont typeface="Arial" panose="020B0604020202020204" pitchFamily="34" charset="0"/>
              <a:buChar char="•"/>
            </a:pPr>
            <a:r>
              <a:rPr lang="en-US" dirty="0" smtClean="0"/>
              <a:t>Keep power strips off the floor.</a:t>
            </a:r>
          </a:p>
          <a:p>
            <a:pPr marL="457200" indent="-457200" algn="l">
              <a:buFont typeface="Arial" panose="020B0604020202020204" pitchFamily="34" charset="0"/>
              <a:buChar char="•"/>
            </a:pPr>
            <a:r>
              <a:rPr lang="en-US" dirty="0" smtClean="0"/>
              <a:t>Maintain your HVAC system.</a:t>
            </a:r>
          </a:p>
          <a:p>
            <a:pPr marL="457200" indent="-457200" algn="l">
              <a:buFont typeface="Arial" panose="020B0604020202020204" pitchFamily="34" charset="0"/>
              <a:buChar char="•"/>
            </a:pPr>
            <a:r>
              <a:rPr lang="en-US" dirty="0" smtClean="0"/>
              <a:t>Routinely test your fire/smoke detectors and other sensors as well as your fire extinguishers. Make sure fire extinguishers are easily accessible and not expired.</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27</a:t>
            </a:fld>
            <a:endParaRPr lang="en-US"/>
          </a:p>
        </p:txBody>
      </p:sp>
    </p:spTree>
    <p:extLst>
      <p:ext uri="{BB962C8B-B14F-4D97-AF65-F5344CB8AC3E}">
        <p14:creationId xmlns:p14="http://schemas.microsoft.com/office/powerpoint/2010/main" val="13739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600199"/>
          </a:xfrm>
        </p:spPr>
        <p:txBody>
          <a:bodyPr/>
          <a:lstStyle/>
          <a:p>
            <a:r>
              <a:rPr lang="en-US" dirty="0" smtClean="0"/>
              <a:t>Prevention tip, cont.</a:t>
            </a:r>
            <a:endParaRPr lang="en-US" dirty="0"/>
          </a:p>
        </p:txBody>
      </p:sp>
      <p:sp>
        <p:nvSpPr>
          <p:cNvPr id="3" name="Subtitle 2"/>
          <p:cNvSpPr>
            <a:spLocks noGrp="1"/>
          </p:cNvSpPr>
          <p:nvPr>
            <p:ph type="subTitle" idx="1"/>
          </p:nvPr>
        </p:nvSpPr>
        <p:spPr>
          <a:xfrm>
            <a:off x="914400" y="1905000"/>
            <a:ext cx="7467600" cy="3733800"/>
          </a:xfrm>
        </p:spPr>
        <p:txBody>
          <a:bodyPr>
            <a:normAutofit lnSpcReduction="10000"/>
          </a:bodyPr>
          <a:lstStyle/>
          <a:p>
            <a:pPr marL="457200" indent="-457200" algn="l">
              <a:buFont typeface="Arial" panose="020B0604020202020204" pitchFamily="34" charset="0"/>
              <a:buChar char="•"/>
            </a:pPr>
            <a:r>
              <a:rPr lang="en-US" dirty="0" smtClean="0"/>
              <a:t>If you have a building manager, consider a yearly inspection of the buildings’ roof, windows, foundation, HVAC, and utilities systems.</a:t>
            </a:r>
          </a:p>
          <a:p>
            <a:pPr marL="457200" indent="-457200" algn="l">
              <a:buFont typeface="Arial" panose="020B0604020202020204" pitchFamily="34" charset="0"/>
              <a:buChar char="•"/>
            </a:pPr>
            <a:r>
              <a:rPr lang="en-US" dirty="0" smtClean="0"/>
              <a:t>Make sure to regularly reread and update your plan (such as new phone numbers, new staff, recent important acquisitions).</a:t>
            </a:r>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28</a:t>
            </a:fld>
            <a:endParaRPr lang="en-US"/>
          </a:p>
        </p:txBody>
      </p:sp>
    </p:spTree>
    <p:extLst>
      <p:ext uri="{BB962C8B-B14F-4D97-AF65-F5344CB8AC3E}">
        <p14:creationId xmlns:p14="http://schemas.microsoft.com/office/powerpoint/2010/main" val="3666728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524000"/>
          </a:xfrm>
        </p:spPr>
        <p:txBody>
          <a:bodyPr>
            <a:normAutofit fontScale="90000"/>
          </a:bodyPr>
          <a:lstStyle/>
          <a:p>
            <a:pPr lvl="0"/>
            <a:r>
              <a:rPr lang="en-US" b="1" dirty="0" smtClean="0"/>
              <a:t/>
            </a:r>
            <a:br>
              <a:rPr lang="en-US" b="1" dirty="0" smtClean="0"/>
            </a:br>
            <a:r>
              <a:rPr lang="en-US" b="1" dirty="0" smtClean="0"/>
              <a:t>Prevention-Preparation-Response-Recovery</a:t>
            </a:r>
            <a:r>
              <a:rPr lang="en-US" b="1" dirty="0"/>
              <a:t>!</a:t>
            </a:r>
            <a:r>
              <a:rPr lang="en-US" dirty="0"/>
              <a:t/>
            </a:r>
            <a:br>
              <a:rPr lang="en-US" dirty="0"/>
            </a:br>
            <a:endParaRPr lang="en-US" dirty="0"/>
          </a:p>
        </p:txBody>
      </p:sp>
      <p:sp>
        <p:nvSpPr>
          <p:cNvPr id="3" name="Subtitle 2"/>
          <p:cNvSpPr>
            <a:spLocks noGrp="1"/>
          </p:cNvSpPr>
          <p:nvPr>
            <p:ph type="subTitle" idx="1"/>
          </p:nvPr>
        </p:nvSpPr>
        <p:spPr>
          <a:xfrm>
            <a:off x="1066800" y="1905000"/>
            <a:ext cx="7315200" cy="3733800"/>
          </a:xfrm>
        </p:spPr>
        <p:txBody>
          <a:bodyPr/>
          <a:lstStyle/>
          <a:p>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29</a:t>
            </a:fld>
            <a:endParaRPr lang="en-US"/>
          </a:p>
        </p:txBody>
      </p:sp>
      <p:pic>
        <p:nvPicPr>
          <p:cNvPr id="2050" name="Picture 2" descr="C:\Users\cp429\AppData\Local\Microsoft\Windows\Temporary Internet Files\Content.IE5\24HE1U3R\MP90042245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78486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933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447799"/>
          </a:xfrm>
        </p:spPr>
        <p:txBody>
          <a:bodyPr/>
          <a:lstStyle/>
          <a:p>
            <a:r>
              <a:rPr lang="en-US" dirty="0" smtClean="0"/>
              <a:t>Forms</a:t>
            </a:r>
            <a:endParaRPr lang="en-US" dirty="0"/>
          </a:p>
        </p:txBody>
      </p:sp>
      <p:sp>
        <p:nvSpPr>
          <p:cNvPr id="3" name="Subtitle 2"/>
          <p:cNvSpPr>
            <a:spLocks noGrp="1"/>
          </p:cNvSpPr>
          <p:nvPr>
            <p:ph type="subTitle" idx="1"/>
          </p:nvPr>
        </p:nvSpPr>
        <p:spPr>
          <a:xfrm>
            <a:off x="838200" y="1828800"/>
            <a:ext cx="7848600" cy="3733800"/>
          </a:xfrm>
        </p:spPr>
        <p:txBody>
          <a:bodyPr/>
          <a:lstStyle/>
          <a:p>
            <a:pPr marL="457200" indent="-457200" algn="l">
              <a:buFont typeface="Arial" panose="020B0604020202020204" pitchFamily="34" charset="0"/>
              <a:buChar char="•"/>
            </a:pPr>
            <a:r>
              <a:rPr lang="en-US" dirty="0" smtClean="0"/>
              <a:t>Recommended supplies</a:t>
            </a:r>
            <a:r>
              <a:rPr lang="en-US" sz="2400" dirty="0" smtClean="0"/>
              <a:t> (Full and small kits)</a:t>
            </a:r>
            <a:r>
              <a:rPr lang="en-US" dirty="0" smtClean="0"/>
              <a:t>.</a:t>
            </a:r>
          </a:p>
          <a:p>
            <a:pPr marL="457200" indent="-457200" algn="l">
              <a:buFont typeface="Arial" panose="020B0604020202020204" pitchFamily="34" charset="0"/>
              <a:buChar char="•"/>
            </a:pPr>
            <a:r>
              <a:rPr lang="en-US" dirty="0" smtClean="0"/>
              <a:t>Priority List for Recovery.</a:t>
            </a:r>
          </a:p>
          <a:p>
            <a:pPr marL="457200" indent="-457200" algn="l">
              <a:buFont typeface="Arial" panose="020B0604020202020204" pitchFamily="34" charset="0"/>
              <a:buChar char="•"/>
            </a:pPr>
            <a:r>
              <a:rPr lang="en-US" dirty="0" smtClean="0"/>
              <a:t>Checklist of Risks and Procedures</a:t>
            </a:r>
            <a:r>
              <a:rPr lang="en-US" sz="2400" dirty="0" smtClean="0"/>
              <a:t> (Appendix)</a:t>
            </a:r>
            <a:r>
              <a:rPr lang="en-US" dirty="0" smtClean="0"/>
              <a:t>.</a:t>
            </a:r>
          </a:p>
          <a:p>
            <a:pPr algn="l"/>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30</a:t>
            </a:fld>
            <a:endParaRPr lang="en-US"/>
          </a:p>
        </p:txBody>
      </p:sp>
      <p:pic>
        <p:nvPicPr>
          <p:cNvPr id="6148" name="Picture 4" descr="C:\Users\cp429\AppData\Local\Microsoft\Windows\Temporary Internet Files\Content.IE5\I1I3SGB1\MP90040161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1108" y="3581400"/>
            <a:ext cx="2081784"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641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990599"/>
          </a:xfrm>
        </p:spPr>
        <p:txBody>
          <a:bodyPr/>
          <a:lstStyle/>
          <a:p>
            <a:r>
              <a:rPr lang="en-US" dirty="0" smtClean="0"/>
              <a:t>Recommended supplies, full kit</a:t>
            </a:r>
            <a:endParaRPr lang="en-US" dirty="0"/>
          </a:p>
        </p:txBody>
      </p:sp>
      <p:sp>
        <p:nvSpPr>
          <p:cNvPr id="3" name="Subtitle 2"/>
          <p:cNvSpPr>
            <a:spLocks noGrp="1"/>
          </p:cNvSpPr>
          <p:nvPr>
            <p:ph type="subTitle" idx="1"/>
          </p:nvPr>
        </p:nvSpPr>
        <p:spPr>
          <a:xfrm>
            <a:off x="762000" y="1447800"/>
            <a:ext cx="7772400" cy="4191000"/>
          </a:xfrm>
        </p:spPr>
        <p:txBody>
          <a:bodyPr>
            <a:normAutofit/>
          </a:bodyPr>
          <a:lstStyle/>
          <a:p>
            <a:pPr marL="457200" indent="-457200" algn="l">
              <a:buFont typeface="Arial" panose="020B0604020202020204" pitchFamily="34" charset="0"/>
              <a:buChar char="•"/>
            </a:pPr>
            <a:r>
              <a:rPr lang="en-US" sz="2400" dirty="0" smtClean="0"/>
              <a:t>Bags, plastic, small (boxes)</a:t>
            </a:r>
          </a:p>
          <a:p>
            <a:pPr marL="457200" indent="-457200" algn="l">
              <a:buFont typeface="Arial" panose="020B0604020202020204" pitchFamily="34" charset="0"/>
              <a:buChar char="•"/>
            </a:pPr>
            <a:r>
              <a:rPr lang="en-US" sz="2400" dirty="0" smtClean="0"/>
              <a:t>Bags, trash, large, black (boxes)</a:t>
            </a:r>
          </a:p>
          <a:p>
            <a:pPr marL="457200" indent="-457200" algn="l">
              <a:buFont typeface="Arial" panose="020B0604020202020204" pitchFamily="34" charset="0"/>
              <a:buChar char="•"/>
            </a:pPr>
            <a:r>
              <a:rPr lang="en-US" sz="2400" dirty="0" smtClean="0"/>
              <a:t>Buckets, 3 and 5 gallon</a:t>
            </a:r>
          </a:p>
          <a:p>
            <a:pPr marL="457200" indent="-457200" algn="l">
              <a:buFont typeface="Arial" panose="020B0604020202020204" pitchFamily="34" charset="0"/>
              <a:buChar char="•"/>
            </a:pPr>
            <a:r>
              <a:rPr lang="en-US" sz="2400" dirty="0" smtClean="0"/>
              <a:t>Crates, milk</a:t>
            </a:r>
          </a:p>
          <a:p>
            <a:pPr marL="457200" indent="-457200" algn="l">
              <a:buFont typeface="Arial" panose="020B0604020202020204" pitchFamily="34" charset="0"/>
              <a:buChar char="•"/>
            </a:pPr>
            <a:r>
              <a:rPr lang="en-US" sz="2400" dirty="0" smtClean="0"/>
              <a:t>Dehumidifiers</a:t>
            </a:r>
          </a:p>
          <a:p>
            <a:pPr marL="457200" indent="-457200" algn="l">
              <a:buFont typeface="Arial" panose="020B0604020202020204" pitchFamily="34" charset="0"/>
              <a:buChar char="•"/>
            </a:pPr>
            <a:r>
              <a:rPr lang="en-US" sz="2400" dirty="0" smtClean="0"/>
              <a:t>Drop cloths, 2 mil 10’ x 20’, and 9’ x 12’</a:t>
            </a:r>
          </a:p>
          <a:p>
            <a:pPr marL="457200" indent="-457200" algn="l">
              <a:buFont typeface="Arial" panose="020B0604020202020204" pitchFamily="34" charset="0"/>
              <a:buChar char="•"/>
            </a:pPr>
            <a:r>
              <a:rPr lang="en-US" sz="2400" dirty="0" smtClean="0"/>
              <a:t>Extension cords, heavy duty and rolling 100’</a:t>
            </a:r>
          </a:p>
          <a:p>
            <a:pPr marL="457200" indent="-457200" algn="l">
              <a:buFont typeface="Arial" panose="020B0604020202020204" pitchFamily="34" charset="0"/>
              <a:buChar char="•"/>
            </a:pPr>
            <a:r>
              <a:rPr lang="en-US" sz="2400" dirty="0" smtClean="0"/>
              <a:t>Fans, box, desktop oscillating, standing, whirlwind</a:t>
            </a:r>
          </a:p>
          <a:p>
            <a:pPr marL="457200" indent="-457200" algn="l">
              <a:buFont typeface="Arial" panose="020B0604020202020204" pitchFamily="34" charset="0"/>
              <a:buChar char="•"/>
            </a:pPr>
            <a:r>
              <a:rPr lang="en-US" sz="2400" dirty="0" smtClean="0"/>
              <a:t>Flashlights</a:t>
            </a:r>
          </a:p>
          <a:p>
            <a:pPr marL="457200" indent="-457200" algn="l">
              <a:buFont typeface="Arial" panose="020B0604020202020204" pitchFamily="34" charset="0"/>
              <a:buChar char="•"/>
            </a:pPr>
            <a:endParaRPr lang="en-US" sz="2400" dirty="0"/>
          </a:p>
        </p:txBody>
      </p:sp>
      <p:sp>
        <p:nvSpPr>
          <p:cNvPr id="4" name="Slide Number Placeholder 3"/>
          <p:cNvSpPr>
            <a:spLocks noGrp="1"/>
          </p:cNvSpPr>
          <p:nvPr>
            <p:ph type="sldNum" sz="quarter" idx="12"/>
          </p:nvPr>
        </p:nvSpPr>
        <p:spPr/>
        <p:txBody>
          <a:bodyPr/>
          <a:lstStyle/>
          <a:p>
            <a:fld id="{E26D9A9C-717E-4FF6-9B41-C2EC0F03B0DA}" type="slidenum">
              <a:rPr lang="en-US" smtClean="0"/>
              <a:t>31</a:t>
            </a:fld>
            <a:endParaRPr lang="en-US"/>
          </a:p>
        </p:txBody>
      </p:sp>
    </p:spTree>
    <p:extLst>
      <p:ext uri="{BB962C8B-B14F-4D97-AF65-F5344CB8AC3E}">
        <p14:creationId xmlns:p14="http://schemas.microsoft.com/office/powerpoint/2010/main" val="42571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219199"/>
          </a:xfrm>
        </p:spPr>
        <p:txBody>
          <a:bodyPr>
            <a:normAutofit fontScale="90000"/>
          </a:bodyPr>
          <a:lstStyle/>
          <a:p>
            <a:r>
              <a:rPr lang="en-US" dirty="0"/>
              <a:t>Recommended </a:t>
            </a:r>
            <a:r>
              <a:rPr lang="en-US" dirty="0" smtClean="0"/>
              <a:t>supplies, full kit, cont.</a:t>
            </a:r>
            <a:endParaRPr lang="en-US" dirty="0"/>
          </a:p>
        </p:txBody>
      </p:sp>
      <p:sp>
        <p:nvSpPr>
          <p:cNvPr id="3" name="Subtitle 2"/>
          <p:cNvSpPr>
            <a:spLocks noGrp="1"/>
          </p:cNvSpPr>
          <p:nvPr>
            <p:ph type="subTitle" idx="1"/>
          </p:nvPr>
        </p:nvSpPr>
        <p:spPr>
          <a:xfrm>
            <a:off x="914400" y="1600200"/>
            <a:ext cx="7620000" cy="4038600"/>
          </a:xfrm>
        </p:spPr>
        <p:txBody>
          <a:bodyPr>
            <a:normAutofit/>
          </a:bodyPr>
          <a:lstStyle/>
          <a:p>
            <a:pPr marL="457200" indent="-457200" algn="l">
              <a:buFont typeface="Arial" panose="020B0604020202020204" pitchFamily="34" charset="0"/>
              <a:buChar char="•"/>
            </a:pPr>
            <a:r>
              <a:rPr lang="en-US" sz="2400" dirty="0" smtClean="0"/>
              <a:t>Gloves, late and vinyl</a:t>
            </a:r>
          </a:p>
          <a:p>
            <a:pPr marL="457200" indent="-457200" algn="l">
              <a:buFont typeface="Arial" panose="020B0604020202020204" pitchFamily="34" charset="0"/>
              <a:buChar char="•"/>
            </a:pPr>
            <a:r>
              <a:rPr lang="en-US" sz="2400" dirty="0" smtClean="0"/>
              <a:t>Hammer</a:t>
            </a:r>
          </a:p>
          <a:p>
            <a:pPr marL="457200" indent="-457200" algn="l">
              <a:buFont typeface="Arial" panose="020B0604020202020204" pitchFamily="34" charset="0"/>
              <a:buChar char="•"/>
            </a:pPr>
            <a:r>
              <a:rPr lang="en-US" sz="2400" dirty="0" smtClean="0"/>
              <a:t>Heater, portable</a:t>
            </a:r>
          </a:p>
          <a:p>
            <a:pPr marL="457200" indent="-457200" algn="l">
              <a:buFont typeface="Arial" panose="020B0604020202020204" pitchFamily="34" charset="0"/>
              <a:buChar char="•"/>
            </a:pPr>
            <a:r>
              <a:rPr lang="en-US" sz="2400" dirty="0" smtClean="0"/>
              <a:t>Hats, hard</a:t>
            </a:r>
          </a:p>
          <a:p>
            <a:pPr marL="457200" indent="-457200" algn="l">
              <a:buFont typeface="Arial" panose="020B0604020202020204" pitchFamily="34" charset="0"/>
              <a:buChar char="•"/>
            </a:pPr>
            <a:r>
              <a:rPr lang="en-US" sz="2400" dirty="0" smtClean="0"/>
              <a:t>Knives, utility</a:t>
            </a:r>
          </a:p>
          <a:p>
            <a:pPr marL="457200" indent="-457200" algn="l">
              <a:buFont typeface="Arial" panose="020B0604020202020204" pitchFamily="34" charset="0"/>
              <a:buChar char="•"/>
            </a:pPr>
            <a:r>
              <a:rPr lang="en-US" sz="2400" dirty="0" smtClean="0"/>
              <a:t>Labels, Avery self-adhesive, multiple colors</a:t>
            </a:r>
          </a:p>
          <a:p>
            <a:pPr marL="457200" indent="-457200" algn="l">
              <a:buFont typeface="Arial" panose="020B0604020202020204" pitchFamily="34" charset="0"/>
              <a:buChar char="•"/>
            </a:pPr>
            <a:r>
              <a:rPr lang="en-US" sz="2400" dirty="0" smtClean="0"/>
              <a:t>Ladder, 6’</a:t>
            </a:r>
          </a:p>
          <a:p>
            <a:pPr marL="457200" indent="-457200" algn="l">
              <a:buFont typeface="Arial" panose="020B0604020202020204" pitchFamily="34" charset="0"/>
              <a:buChar char="•"/>
            </a:pPr>
            <a:r>
              <a:rPr lang="en-US" sz="2400" dirty="0" smtClean="0"/>
              <a:t>Markers, permanent, multiple colors</a:t>
            </a:r>
          </a:p>
          <a:p>
            <a:pPr marL="457200" indent="-457200" algn="l">
              <a:buFont typeface="Arial" panose="020B0604020202020204" pitchFamily="34" charset="0"/>
              <a:buChar char="•"/>
            </a:pPr>
            <a:r>
              <a:rPr lang="en-US" sz="2400" dirty="0" smtClean="0"/>
              <a:t>Masks, dust</a:t>
            </a:r>
            <a:endParaRPr lang="en-US" sz="2400" dirty="0"/>
          </a:p>
        </p:txBody>
      </p:sp>
      <p:sp>
        <p:nvSpPr>
          <p:cNvPr id="4" name="Slide Number Placeholder 3"/>
          <p:cNvSpPr>
            <a:spLocks noGrp="1"/>
          </p:cNvSpPr>
          <p:nvPr>
            <p:ph type="sldNum" sz="quarter" idx="12"/>
          </p:nvPr>
        </p:nvSpPr>
        <p:spPr/>
        <p:txBody>
          <a:bodyPr/>
          <a:lstStyle/>
          <a:p>
            <a:fld id="{E26D9A9C-717E-4FF6-9B41-C2EC0F03B0DA}" type="slidenum">
              <a:rPr lang="en-US" smtClean="0"/>
              <a:t>32</a:t>
            </a:fld>
            <a:endParaRPr lang="en-US"/>
          </a:p>
        </p:txBody>
      </p:sp>
    </p:spTree>
    <p:extLst>
      <p:ext uri="{BB962C8B-B14F-4D97-AF65-F5344CB8AC3E}">
        <p14:creationId xmlns:p14="http://schemas.microsoft.com/office/powerpoint/2010/main" val="2427165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219200"/>
          </a:xfrm>
        </p:spPr>
        <p:txBody>
          <a:bodyPr>
            <a:normAutofit fontScale="90000"/>
          </a:bodyPr>
          <a:lstStyle/>
          <a:p>
            <a:r>
              <a:rPr lang="en-US" dirty="0"/>
              <a:t>Recommended </a:t>
            </a:r>
            <a:r>
              <a:rPr lang="en-US" dirty="0" smtClean="0"/>
              <a:t>supplies, full kit, cont.</a:t>
            </a:r>
            <a:endParaRPr lang="en-US" dirty="0"/>
          </a:p>
        </p:txBody>
      </p:sp>
      <p:sp>
        <p:nvSpPr>
          <p:cNvPr id="3" name="Subtitle 2"/>
          <p:cNvSpPr>
            <a:spLocks noGrp="1"/>
          </p:cNvSpPr>
          <p:nvPr>
            <p:ph type="subTitle" idx="1"/>
          </p:nvPr>
        </p:nvSpPr>
        <p:spPr>
          <a:xfrm>
            <a:off x="1143000" y="1676400"/>
            <a:ext cx="7086600" cy="3962400"/>
          </a:xfrm>
        </p:spPr>
        <p:txBody>
          <a:bodyPr>
            <a:normAutofit fontScale="92500" lnSpcReduction="10000"/>
          </a:bodyPr>
          <a:lstStyle/>
          <a:p>
            <a:pPr marL="457200" indent="-457200" algn="l">
              <a:buFont typeface="Arial" panose="020B0604020202020204" pitchFamily="34" charset="0"/>
              <a:buChar char="•"/>
            </a:pPr>
            <a:r>
              <a:rPr lang="en-US" sz="2400" dirty="0" smtClean="0"/>
              <a:t>Paper towels</a:t>
            </a:r>
          </a:p>
          <a:p>
            <a:pPr marL="457200" indent="-457200" algn="l">
              <a:buFont typeface="Arial" panose="020B0604020202020204" pitchFamily="34" charset="0"/>
              <a:buChar char="•"/>
            </a:pPr>
            <a:r>
              <a:rPr lang="en-US" sz="2400" dirty="0" smtClean="0"/>
              <a:t>Pliers, locking 5” and 7”</a:t>
            </a:r>
          </a:p>
          <a:p>
            <a:pPr marL="457200" indent="-457200" algn="l">
              <a:buFont typeface="Arial" panose="020B0604020202020204" pitchFamily="34" charset="0"/>
              <a:buChar char="•"/>
            </a:pPr>
            <a:r>
              <a:rPr lang="en-US" sz="2400" dirty="0" smtClean="0"/>
              <a:t>Plug converters</a:t>
            </a:r>
          </a:p>
          <a:p>
            <a:pPr marL="457200" indent="-457200" algn="l">
              <a:buFont typeface="Arial" panose="020B0604020202020204" pitchFamily="34" charset="0"/>
              <a:buChar char="•"/>
            </a:pPr>
            <a:r>
              <a:rPr lang="en-US" sz="2400" dirty="0" smtClean="0"/>
              <a:t>Power strips, surge suppressors</a:t>
            </a:r>
          </a:p>
          <a:p>
            <a:pPr marL="457200" indent="-457200" algn="l">
              <a:buFont typeface="Arial" panose="020B0604020202020204" pitchFamily="34" charset="0"/>
              <a:buChar char="•"/>
            </a:pPr>
            <a:r>
              <a:rPr lang="en-US" sz="2400" dirty="0" smtClean="0"/>
              <a:t>Scissors</a:t>
            </a:r>
          </a:p>
          <a:p>
            <a:pPr marL="457200" indent="-457200" algn="l">
              <a:buFont typeface="Arial" panose="020B0604020202020204" pitchFamily="34" charset="0"/>
              <a:buChar char="•"/>
            </a:pPr>
            <a:r>
              <a:rPr lang="en-US" sz="2400" dirty="0" smtClean="0"/>
              <a:t>Screwdrivers, assorted sizes</a:t>
            </a:r>
          </a:p>
          <a:p>
            <a:pPr marL="457200" indent="-457200" algn="l">
              <a:buFont typeface="Arial" panose="020B0604020202020204" pitchFamily="34" charset="0"/>
              <a:buChar char="•"/>
            </a:pPr>
            <a:r>
              <a:rPr lang="en-US" sz="2400" dirty="0" smtClean="0"/>
              <a:t>Sorbent wipers (rolls)</a:t>
            </a:r>
          </a:p>
          <a:p>
            <a:pPr marL="457200" indent="-457200" algn="l">
              <a:buFont typeface="Arial" panose="020B0604020202020204" pitchFamily="34" charset="0"/>
              <a:buChar char="•"/>
            </a:pPr>
            <a:r>
              <a:rPr lang="en-US" sz="2400" dirty="0" smtClean="0"/>
              <a:t>Sponges</a:t>
            </a:r>
          </a:p>
          <a:p>
            <a:pPr marL="457200" indent="-457200" algn="l">
              <a:buFont typeface="Arial" panose="020B0604020202020204" pitchFamily="34" charset="0"/>
              <a:buChar char="•"/>
            </a:pPr>
            <a:r>
              <a:rPr lang="en-US" sz="2400" dirty="0" smtClean="0"/>
              <a:t>Tape, duct and masking</a:t>
            </a:r>
          </a:p>
          <a:p>
            <a:pPr marL="457200" indent="-457200" algn="l">
              <a:buFont typeface="Arial" panose="020B0604020202020204" pitchFamily="34" charset="0"/>
              <a:buChar char="•"/>
            </a:pPr>
            <a:r>
              <a:rPr lang="en-US" sz="2400" dirty="0" smtClean="0"/>
              <a:t>Tool box</a:t>
            </a:r>
            <a:endParaRPr lang="en-US" sz="2400" dirty="0"/>
          </a:p>
        </p:txBody>
      </p:sp>
      <p:sp>
        <p:nvSpPr>
          <p:cNvPr id="4" name="Slide Number Placeholder 3"/>
          <p:cNvSpPr>
            <a:spLocks noGrp="1"/>
          </p:cNvSpPr>
          <p:nvPr>
            <p:ph type="sldNum" sz="quarter" idx="12"/>
          </p:nvPr>
        </p:nvSpPr>
        <p:spPr/>
        <p:txBody>
          <a:bodyPr/>
          <a:lstStyle/>
          <a:p>
            <a:fld id="{E26D9A9C-717E-4FF6-9B41-C2EC0F03B0DA}" type="slidenum">
              <a:rPr lang="en-US" smtClean="0"/>
              <a:t>33</a:t>
            </a:fld>
            <a:endParaRPr lang="en-US"/>
          </a:p>
        </p:txBody>
      </p:sp>
    </p:spTree>
    <p:extLst>
      <p:ext uri="{BB962C8B-B14F-4D97-AF65-F5344CB8AC3E}">
        <p14:creationId xmlns:p14="http://schemas.microsoft.com/office/powerpoint/2010/main" val="1823824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066800"/>
          </a:xfrm>
        </p:spPr>
        <p:txBody>
          <a:bodyPr>
            <a:normAutofit fontScale="90000"/>
          </a:bodyPr>
          <a:lstStyle/>
          <a:p>
            <a:r>
              <a:rPr lang="en-US" dirty="0"/>
              <a:t>Recommended </a:t>
            </a:r>
            <a:r>
              <a:rPr lang="en-US" dirty="0" smtClean="0"/>
              <a:t>supplies, full kit, cont.</a:t>
            </a:r>
            <a:endParaRPr lang="en-US" dirty="0"/>
          </a:p>
        </p:txBody>
      </p:sp>
      <p:sp>
        <p:nvSpPr>
          <p:cNvPr id="3" name="Subtitle 2"/>
          <p:cNvSpPr>
            <a:spLocks noGrp="1"/>
          </p:cNvSpPr>
          <p:nvPr>
            <p:ph type="subTitle" idx="1"/>
          </p:nvPr>
        </p:nvSpPr>
        <p:spPr>
          <a:xfrm>
            <a:off x="914400" y="1600200"/>
            <a:ext cx="7239000" cy="4038600"/>
          </a:xfrm>
        </p:spPr>
        <p:txBody>
          <a:bodyPr>
            <a:normAutofit/>
          </a:bodyPr>
          <a:lstStyle/>
          <a:p>
            <a:pPr marL="457200" indent="-457200" algn="l">
              <a:buFont typeface="Arial" panose="020B0604020202020204" pitchFamily="34" charset="0"/>
              <a:buChar char="•"/>
            </a:pPr>
            <a:r>
              <a:rPr lang="en-US" sz="2400" dirty="0" smtClean="0"/>
              <a:t>Twine (rolls)</a:t>
            </a:r>
          </a:p>
          <a:p>
            <a:pPr marL="457200" indent="-457200" algn="l">
              <a:buFont typeface="Arial" panose="020B0604020202020204" pitchFamily="34" charset="0"/>
              <a:buChar char="•"/>
            </a:pPr>
            <a:r>
              <a:rPr lang="en-US" sz="2400" dirty="0" smtClean="0"/>
              <a:t>Vacuum, wet/dry</a:t>
            </a:r>
          </a:p>
          <a:p>
            <a:pPr marL="457200" indent="-457200" algn="l">
              <a:buFont typeface="Arial" panose="020B0604020202020204" pitchFamily="34" charset="0"/>
              <a:buChar char="•"/>
            </a:pPr>
            <a:r>
              <a:rPr lang="en-US" sz="2400" dirty="0" smtClean="0"/>
              <a:t>Water diverters</a:t>
            </a:r>
          </a:p>
          <a:p>
            <a:pPr marL="457200" indent="-457200" algn="l">
              <a:buFont typeface="Arial" panose="020B0604020202020204" pitchFamily="34" charset="0"/>
              <a:buChar char="•"/>
            </a:pPr>
            <a:r>
              <a:rPr lang="en-US" sz="2400" dirty="0" smtClean="0"/>
              <a:t>Wrap, plastic (dowels)</a:t>
            </a:r>
          </a:p>
          <a:p>
            <a:pPr marL="457200" indent="-457200" algn="l">
              <a:buFont typeface="Arial" panose="020B0604020202020204" pitchFamily="34" charset="0"/>
              <a:buChar char="•"/>
            </a:pPr>
            <a:r>
              <a:rPr lang="en-US" sz="2400" dirty="0" smtClean="0"/>
              <a:t>Wrench, adjustable</a:t>
            </a:r>
            <a:endParaRPr lang="en-US" sz="2400" dirty="0"/>
          </a:p>
        </p:txBody>
      </p:sp>
      <p:sp>
        <p:nvSpPr>
          <p:cNvPr id="4" name="Slide Number Placeholder 3"/>
          <p:cNvSpPr>
            <a:spLocks noGrp="1"/>
          </p:cNvSpPr>
          <p:nvPr>
            <p:ph type="sldNum" sz="quarter" idx="12"/>
          </p:nvPr>
        </p:nvSpPr>
        <p:spPr/>
        <p:txBody>
          <a:bodyPr/>
          <a:lstStyle/>
          <a:p>
            <a:fld id="{E26D9A9C-717E-4FF6-9B41-C2EC0F03B0DA}" type="slidenum">
              <a:rPr lang="en-US" smtClean="0"/>
              <a:t>34</a:t>
            </a:fld>
            <a:endParaRPr lang="en-US"/>
          </a:p>
        </p:txBody>
      </p:sp>
      <p:pic>
        <p:nvPicPr>
          <p:cNvPr id="8194" name="Picture 2" descr="C:\Users\cp429\AppData\Local\Microsoft\Windows\Temporary Internet Files\Content.IE5\I1I3SGB1\MC9003201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3733800"/>
            <a:ext cx="15240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100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371599"/>
          </a:xfrm>
        </p:spPr>
        <p:txBody>
          <a:bodyPr/>
          <a:lstStyle/>
          <a:p>
            <a:r>
              <a:rPr lang="en-US" dirty="0" smtClean="0"/>
              <a:t>Recommended supplies, small kit</a:t>
            </a:r>
            <a:endParaRPr lang="en-US" dirty="0"/>
          </a:p>
        </p:txBody>
      </p:sp>
      <p:sp>
        <p:nvSpPr>
          <p:cNvPr id="3" name="Subtitle 2"/>
          <p:cNvSpPr>
            <a:spLocks noGrp="1"/>
          </p:cNvSpPr>
          <p:nvPr>
            <p:ph type="subTitle" idx="1"/>
          </p:nvPr>
        </p:nvSpPr>
        <p:spPr>
          <a:xfrm>
            <a:off x="609600" y="1524000"/>
            <a:ext cx="7772400" cy="4038600"/>
          </a:xfrm>
        </p:spPr>
        <p:txBody>
          <a:bodyPr>
            <a:normAutofit/>
          </a:bodyPr>
          <a:lstStyle/>
          <a:p>
            <a:pPr marL="457200" indent="-457200" algn="l">
              <a:buFont typeface="Arial" panose="020B0604020202020204" pitchFamily="34" charset="0"/>
              <a:buChar char="•"/>
            </a:pPr>
            <a:r>
              <a:rPr lang="en-US" sz="2000" dirty="0" smtClean="0"/>
              <a:t>2-cell flashlights and batteries – power safe flashlights rechargeable (quantity 2)</a:t>
            </a:r>
          </a:p>
          <a:p>
            <a:pPr marL="457200" indent="-457200" algn="l">
              <a:buFont typeface="Arial" panose="020B0604020202020204" pitchFamily="34" charset="0"/>
              <a:buChar char="•"/>
            </a:pPr>
            <a:r>
              <a:rPr lang="en-US" sz="2000" dirty="0" smtClean="0"/>
              <a:t>3 gallon pail – plastic (quantity 1)</a:t>
            </a:r>
          </a:p>
          <a:p>
            <a:pPr marL="457200" indent="-457200" algn="l">
              <a:buFont typeface="Arial" panose="020B0604020202020204" pitchFamily="34" charset="0"/>
              <a:buChar char="•"/>
            </a:pPr>
            <a:r>
              <a:rPr lang="en-US" sz="2000" dirty="0" smtClean="0"/>
              <a:t>Absorbent pads (quantity 1 pack)</a:t>
            </a:r>
          </a:p>
          <a:p>
            <a:pPr marL="457200" indent="-457200" algn="l">
              <a:buFont typeface="Arial" panose="020B0604020202020204" pitchFamily="34" charset="0"/>
              <a:buChar char="•"/>
            </a:pPr>
            <a:r>
              <a:rPr lang="en-US" sz="2000" dirty="0" smtClean="0"/>
              <a:t>1-ply paper towels (quantity 3 bundles)</a:t>
            </a:r>
          </a:p>
          <a:p>
            <a:pPr marL="457200" indent="-457200" algn="l">
              <a:buFont typeface="Arial" panose="020B0604020202020204" pitchFamily="34" charset="0"/>
              <a:buChar char="•"/>
            </a:pPr>
            <a:r>
              <a:rPr lang="en-US" sz="2000" dirty="0" smtClean="0"/>
              <a:t>Masking tape (quantity 2 rolls)</a:t>
            </a:r>
          </a:p>
          <a:p>
            <a:pPr marL="457200" indent="-457200" algn="l">
              <a:buFont typeface="Arial" panose="020B0604020202020204" pitchFamily="34" charset="0"/>
              <a:buChar char="•"/>
            </a:pPr>
            <a:r>
              <a:rPr lang="en-US" sz="2000" dirty="0" smtClean="0"/>
              <a:t>Pair of scissors</a:t>
            </a:r>
          </a:p>
          <a:p>
            <a:pPr marL="457200" indent="-457200" algn="l">
              <a:buFont typeface="Arial" panose="020B0604020202020204" pitchFamily="34" charset="0"/>
              <a:buChar char="•"/>
            </a:pPr>
            <a:r>
              <a:rPr lang="en-US" sz="2000" dirty="0" smtClean="0"/>
              <a:t>Plastic bags – large and medium (quantity 5 boxes of each)</a:t>
            </a:r>
          </a:p>
          <a:p>
            <a:pPr marL="457200" indent="-457200" algn="l">
              <a:buFont typeface="Arial" panose="020B0604020202020204" pitchFamily="34" charset="0"/>
              <a:buChar char="•"/>
            </a:pPr>
            <a:r>
              <a:rPr lang="en-US" sz="2000" dirty="0" smtClean="0"/>
              <a:t>Sponges (quantity 3)</a:t>
            </a:r>
          </a:p>
          <a:p>
            <a:pPr marL="457200" indent="-457200" algn="l">
              <a:buFont typeface="Arial" panose="020B0604020202020204" pitchFamily="34" charset="0"/>
              <a:buChar char="•"/>
            </a:pPr>
            <a:r>
              <a:rPr lang="en-US" sz="2000" dirty="0" smtClean="0"/>
              <a:t>Twine (quantity 1 ball)</a:t>
            </a:r>
          </a:p>
          <a:p>
            <a:pPr marL="457200" indent="-457200" algn="l">
              <a:buFont typeface="Arial" panose="020B0604020202020204" pitchFamily="34" charset="0"/>
              <a:buChar char="•"/>
            </a:pPr>
            <a:endParaRPr lang="en-US" sz="2400" dirty="0"/>
          </a:p>
        </p:txBody>
      </p:sp>
      <p:sp>
        <p:nvSpPr>
          <p:cNvPr id="4" name="Slide Number Placeholder 3"/>
          <p:cNvSpPr>
            <a:spLocks noGrp="1"/>
          </p:cNvSpPr>
          <p:nvPr>
            <p:ph type="sldNum" sz="quarter" idx="12"/>
          </p:nvPr>
        </p:nvSpPr>
        <p:spPr/>
        <p:txBody>
          <a:bodyPr/>
          <a:lstStyle/>
          <a:p>
            <a:fld id="{E26D9A9C-717E-4FF6-9B41-C2EC0F03B0DA}" type="slidenum">
              <a:rPr lang="en-US" smtClean="0"/>
              <a:t>35</a:t>
            </a:fld>
            <a:endParaRPr lang="en-US"/>
          </a:p>
        </p:txBody>
      </p:sp>
    </p:spTree>
    <p:extLst>
      <p:ext uri="{BB962C8B-B14F-4D97-AF65-F5344CB8AC3E}">
        <p14:creationId xmlns:p14="http://schemas.microsoft.com/office/powerpoint/2010/main" val="4004221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914399"/>
          </a:xfrm>
        </p:spPr>
        <p:txBody>
          <a:bodyPr>
            <a:normAutofit fontScale="90000"/>
          </a:bodyPr>
          <a:lstStyle/>
          <a:p>
            <a:r>
              <a:rPr lang="en-US" dirty="0" smtClean="0"/>
              <a:t/>
            </a:r>
            <a:br>
              <a:rPr lang="en-US" dirty="0" smtClean="0"/>
            </a:br>
            <a:r>
              <a:rPr lang="en-US" dirty="0" smtClean="0"/>
              <a:t>Recommended supplies you likely already have</a:t>
            </a:r>
            <a:r>
              <a:rPr lang="en-US" dirty="0"/>
              <a:t/>
            </a:r>
            <a:br>
              <a:rPr lang="en-US" dirty="0"/>
            </a:br>
            <a:endParaRPr lang="en-US" dirty="0"/>
          </a:p>
        </p:txBody>
      </p:sp>
      <p:sp>
        <p:nvSpPr>
          <p:cNvPr id="3" name="Subtitle 2"/>
          <p:cNvSpPr>
            <a:spLocks noGrp="1"/>
          </p:cNvSpPr>
          <p:nvPr>
            <p:ph type="subTitle" idx="1"/>
          </p:nvPr>
        </p:nvSpPr>
        <p:spPr>
          <a:xfrm>
            <a:off x="990600" y="1600200"/>
            <a:ext cx="7315200" cy="4038600"/>
          </a:xfrm>
        </p:spPr>
        <p:txBody>
          <a:bodyPr>
            <a:normAutofit/>
          </a:bodyPr>
          <a:lstStyle/>
          <a:p>
            <a:pPr marL="457200" indent="-457200" algn="l">
              <a:buFont typeface="Arial" panose="020B0604020202020204" pitchFamily="34" charset="0"/>
              <a:buChar char="•"/>
            </a:pPr>
            <a:r>
              <a:rPr lang="en-US" sz="2400" dirty="0" smtClean="0"/>
              <a:t>Wheeled buckets with detachable wringers</a:t>
            </a:r>
          </a:p>
          <a:p>
            <a:pPr marL="457200" indent="-457200" algn="l">
              <a:buFont typeface="Arial" panose="020B0604020202020204" pitchFamily="34" charset="0"/>
              <a:buChar char="•"/>
            </a:pPr>
            <a:r>
              <a:rPr lang="en-US" sz="2400" dirty="0" smtClean="0"/>
              <a:t>Eye protection</a:t>
            </a:r>
          </a:p>
          <a:p>
            <a:pPr marL="457200" indent="-457200" algn="l">
              <a:buFont typeface="Arial" panose="020B0604020202020204" pitchFamily="34" charset="0"/>
              <a:buChar char="•"/>
            </a:pPr>
            <a:r>
              <a:rPr lang="en-US" sz="2400" dirty="0" smtClean="0"/>
              <a:t>Dust masks</a:t>
            </a:r>
          </a:p>
          <a:p>
            <a:pPr marL="457200" indent="-457200" algn="l">
              <a:buFont typeface="Arial" panose="020B0604020202020204" pitchFamily="34" charset="0"/>
              <a:buChar char="•"/>
            </a:pPr>
            <a:r>
              <a:rPr lang="en-US" sz="2400" dirty="0" smtClean="0"/>
              <a:t>Plastic gloves</a:t>
            </a:r>
          </a:p>
          <a:p>
            <a:pPr marL="457200" indent="-457200" algn="l">
              <a:buFont typeface="Arial" panose="020B0604020202020204" pitchFamily="34" charset="0"/>
              <a:buChar char="•"/>
            </a:pPr>
            <a:r>
              <a:rPr lang="en-US" sz="2400" dirty="0" smtClean="0"/>
              <a:t>First Aid kit with antiseptic</a:t>
            </a:r>
          </a:p>
          <a:p>
            <a:pPr marL="457200" indent="-457200" algn="l">
              <a:buFont typeface="Arial" panose="020B0604020202020204" pitchFamily="34" charset="0"/>
              <a:buChar char="•"/>
            </a:pPr>
            <a:r>
              <a:rPr lang="en-US" sz="2400" dirty="0" smtClean="0"/>
              <a:t>Hand sanitizer</a:t>
            </a:r>
          </a:p>
          <a:p>
            <a:pPr marL="457200" indent="-457200" algn="l">
              <a:buFont typeface="Arial" panose="020B0604020202020204" pitchFamily="34" charset="0"/>
              <a:buChar char="•"/>
            </a:pPr>
            <a:r>
              <a:rPr lang="en-US" sz="2400" dirty="0" smtClean="0"/>
              <a:t>Book trucks/carts</a:t>
            </a:r>
          </a:p>
          <a:p>
            <a:pPr algn="l"/>
            <a:endParaRPr lang="en-US" sz="2400" dirty="0"/>
          </a:p>
        </p:txBody>
      </p:sp>
      <p:sp>
        <p:nvSpPr>
          <p:cNvPr id="4" name="Slide Number Placeholder 3"/>
          <p:cNvSpPr>
            <a:spLocks noGrp="1"/>
          </p:cNvSpPr>
          <p:nvPr>
            <p:ph type="sldNum" sz="quarter" idx="12"/>
          </p:nvPr>
        </p:nvSpPr>
        <p:spPr/>
        <p:txBody>
          <a:bodyPr/>
          <a:lstStyle/>
          <a:p>
            <a:fld id="{E26D9A9C-717E-4FF6-9B41-C2EC0F03B0DA}" type="slidenum">
              <a:rPr lang="en-US" smtClean="0"/>
              <a:t>36</a:t>
            </a:fld>
            <a:endParaRPr lang="en-US"/>
          </a:p>
        </p:txBody>
      </p:sp>
      <p:pic>
        <p:nvPicPr>
          <p:cNvPr id="9219" name="Picture 3" descr="C:\Users\cp429\AppData\Local\Microsoft\Windows\Temporary Internet Files\Content.IE5\VRJVVDQX\MM900395768[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8768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Users\cp429\AppData\Local\Microsoft\Windows\Temporary Internet Files\Content.IE5\24HE1U3R\MC90029780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4251385"/>
            <a:ext cx="1755648" cy="180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610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828800"/>
          </a:xfrm>
        </p:spPr>
        <p:txBody>
          <a:bodyPr>
            <a:normAutofit fontScale="90000"/>
          </a:bodyPr>
          <a:lstStyle/>
          <a:p>
            <a:pPr algn="l"/>
            <a:r>
              <a:rPr lang="en-US" sz="1300" u="sng" dirty="0" smtClean="0"/>
              <a:t>Priority List for Recovery</a:t>
            </a:r>
            <a:r>
              <a:rPr lang="en-US" sz="1000" dirty="0"/>
              <a:t/>
            </a:r>
            <a:br>
              <a:rPr lang="en-US" sz="1000" dirty="0"/>
            </a:br>
            <a:r>
              <a:rPr lang="en-US" sz="1200" dirty="0"/>
              <a:t> </a:t>
            </a:r>
            <a:r>
              <a:rPr lang="en-US" sz="1200" dirty="0" smtClean="0"/>
              <a:t/>
            </a:r>
            <a:br>
              <a:rPr lang="en-US" sz="1200" dirty="0" smtClean="0"/>
            </a:br>
            <a:r>
              <a:rPr lang="en-US" sz="1200" u="sng" dirty="0" smtClean="0"/>
              <a:t>Call </a:t>
            </a:r>
            <a:r>
              <a:rPr lang="en-US" sz="1200" u="sng" dirty="0"/>
              <a:t>Number Range</a:t>
            </a:r>
            <a:r>
              <a:rPr lang="en-US" sz="1200" dirty="0"/>
              <a:t>: This column should include the call number range in question.</a:t>
            </a:r>
            <a:br>
              <a:rPr lang="en-US" sz="1200" dirty="0"/>
            </a:br>
            <a:r>
              <a:rPr lang="en-US" sz="1200" dirty="0"/>
              <a:t> </a:t>
            </a:r>
            <a:br>
              <a:rPr lang="en-US" sz="1200" dirty="0"/>
            </a:br>
            <a:r>
              <a:rPr lang="en-US" sz="1200" u="sng" dirty="0"/>
              <a:t>Location in Building</a:t>
            </a:r>
            <a:r>
              <a:rPr lang="en-US" sz="1200" dirty="0"/>
              <a:t>: In order to assist salvage, provide a brief description of location. For example, </a:t>
            </a:r>
            <a:r>
              <a:rPr lang="en-US" sz="1200" i="1" dirty="0"/>
              <a:t>First Floor, Southwest Corner</a:t>
            </a:r>
            <a:r>
              <a:rPr lang="en-US" sz="1200" dirty="0"/>
              <a:t>, or </a:t>
            </a:r>
            <a:r>
              <a:rPr lang="en-US" sz="1200" i="1" dirty="0"/>
              <a:t>Room 182, Third Range</a:t>
            </a:r>
            <a:r>
              <a:rPr lang="en-US" sz="1200" dirty="0"/>
              <a:t>.</a:t>
            </a:r>
            <a:br>
              <a:rPr lang="en-US" sz="1200" dirty="0"/>
            </a:br>
            <a:r>
              <a:rPr lang="en-US" sz="1200" dirty="0"/>
              <a:t> </a:t>
            </a:r>
            <a:br>
              <a:rPr lang="en-US" sz="1200" dirty="0"/>
            </a:br>
            <a:r>
              <a:rPr lang="en-US" sz="1200" u="sng" dirty="0"/>
              <a:t>Describe Materials</a:t>
            </a:r>
            <a:r>
              <a:rPr lang="en-US" sz="1200" dirty="0"/>
              <a:t>: Briefly describe type of materials: bound serials, monographs, special collections, miscellaneous, maps, folios, etc.</a:t>
            </a:r>
            <a:br>
              <a:rPr lang="en-US" sz="1200" dirty="0"/>
            </a:br>
            <a:r>
              <a:rPr lang="en-US" sz="1200" dirty="0"/>
              <a:t> </a:t>
            </a:r>
            <a:br>
              <a:rPr lang="en-US" sz="1200" dirty="0"/>
            </a:br>
            <a:r>
              <a:rPr lang="en-US" sz="1200" u="sng" dirty="0"/>
              <a:t>Ranking:</a:t>
            </a:r>
            <a:r>
              <a:rPr lang="en-US" sz="1200" dirty="0"/>
              <a:t> 1, 2, or 3, with one being the highest </a:t>
            </a:r>
            <a:r>
              <a:rPr lang="en-US" sz="1200" dirty="0" smtClean="0"/>
              <a:t>priority (with 1= Highest).</a:t>
            </a:r>
            <a:r>
              <a:rPr lang="en-US" sz="1000" dirty="0"/>
              <a:t/>
            </a:r>
            <a:br>
              <a:rPr lang="en-US" sz="1000" dirty="0"/>
            </a:br>
            <a:endParaRPr lang="en-US" sz="1000" dirty="0"/>
          </a:p>
        </p:txBody>
      </p:sp>
      <p:sp>
        <p:nvSpPr>
          <p:cNvPr id="3" name="Content Placeholder 2"/>
          <p:cNvSpPr>
            <a:spLocks noGrp="1"/>
          </p:cNvSpPr>
          <p:nvPr>
            <p:ph idx="1"/>
          </p:nvPr>
        </p:nvSpPr>
        <p:spPr/>
        <p:txBody>
          <a:bodyPr>
            <a:normAutofit/>
          </a:bodyPr>
          <a:lstStyle/>
          <a:p>
            <a:endParaRPr lang="en-US" sz="1000" dirty="0" smtClean="0"/>
          </a:p>
          <a:p>
            <a:endParaRPr lang="en-US" sz="1000" dirty="0"/>
          </a:p>
          <a:p>
            <a:endParaRPr lang="en-US" sz="1000" dirty="0"/>
          </a:p>
        </p:txBody>
      </p:sp>
      <p:sp>
        <p:nvSpPr>
          <p:cNvPr id="4" name="Slide Number Placeholder 3"/>
          <p:cNvSpPr>
            <a:spLocks noGrp="1"/>
          </p:cNvSpPr>
          <p:nvPr>
            <p:ph type="sldNum" sz="quarter" idx="12"/>
          </p:nvPr>
        </p:nvSpPr>
        <p:spPr/>
        <p:txBody>
          <a:bodyPr/>
          <a:lstStyle/>
          <a:p>
            <a:fld id="{E26D9A9C-717E-4FF6-9B41-C2EC0F03B0DA}" type="slidenum">
              <a:rPr lang="en-US" smtClean="0"/>
              <a:t>37</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2701634338"/>
              </p:ext>
            </p:extLst>
          </p:nvPr>
        </p:nvGraphicFramePr>
        <p:xfrm>
          <a:off x="914400" y="2057400"/>
          <a:ext cx="7315200" cy="3467258"/>
        </p:xfrm>
        <a:graphic>
          <a:graphicData uri="http://schemas.openxmlformats.org/drawingml/2006/table">
            <a:tbl>
              <a:tblPr firstRow="1" firstCol="1" bandRow="1"/>
              <a:tblGrid>
                <a:gridCol w="1828800"/>
                <a:gridCol w="1905000"/>
                <a:gridCol w="1828800"/>
                <a:gridCol w="1752600"/>
              </a:tblGrid>
              <a:tr h="617062">
                <a:tc>
                  <a:txBody>
                    <a:bodyPr/>
                    <a:lstStyle/>
                    <a:p>
                      <a:pPr marL="0" marR="0" algn="ctr">
                        <a:spcBef>
                          <a:spcPts val="0"/>
                        </a:spcBef>
                        <a:spcAft>
                          <a:spcPts val="0"/>
                        </a:spcAft>
                      </a:pPr>
                      <a:r>
                        <a:rPr lang="en-US" sz="1200" kern="50" dirty="0">
                          <a:effectLst/>
                          <a:latin typeface="Times New Roman"/>
                          <a:ea typeface="Lucida Sans Unicode"/>
                          <a:cs typeface="Times New Roman"/>
                        </a:rPr>
                        <a:t>Call </a:t>
                      </a:r>
                      <a:r>
                        <a:rPr lang="en-US" sz="1200" kern="50" dirty="0" smtClean="0">
                          <a:effectLst/>
                          <a:latin typeface="Times New Roman"/>
                          <a:ea typeface="Lucida Sans Unicode"/>
                          <a:cs typeface="Times New Roman"/>
                        </a:rPr>
                        <a:t>Number</a:t>
                      </a:r>
                      <a:r>
                        <a:rPr lang="en-US" sz="1200" kern="50" baseline="0" dirty="0" smtClean="0">
                          <a:effectLst/>
                          <a:latin typeface="Times New Roman"/>
                          <a:ea typeface="Lucida Sans Unicode"/>
                          <a:cs typeface="Times New Roman"/>
                        </a:rPr>
                        <a:t> </a:t>
                      </a:r>
                      <a:r>
                        <a:rPr lang="en-US" sz="1200" kern="50" dirty="0" smtClean="0">
                          <a:effectLst/>
                          <a:latin typeface="Times New Roman"/>
                          <a:ea typeface="Lucida Sans Unicode"/>
                          <a:cs typeface="Times New Roman"/>
                        </a:rPr>
                        <a:t>Range</a:t>
                      </a:r>
                      <a:endParaRPr lang="en-US" sz="1200" kern="50" dirty="0">
                        <a:effectLst/>
                        <a:latin typeface="Times New Roman"/>
                        <a:ea typeface="Lucida Sans Unicode"/>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kern="50" dirty="0">
                          <a:effectLst/>
                          <a:latin typeface="Times New Roman"/>
                          <a:ea typeface="Lucida Sans Unicode"/>
                          <a:cs typeface="Times New Roman"/>
                        </a:rPr>
                        <a:t>Location </a:t>
                      </a:r>
                      <a:r>
                        <a:rPr lang="en-US" sz="1200" kern="50" dirty="0" smtClean="0">
                          <a:effectLst/>
                          <a:latin typeface="Times New Roman"/>
                          <a:ea typeface="Lucida Sans Unicode"/>
                          <a:cs typeface="Times New Roman"/>
                        </a:rPr>
                        <a:t>in</a:t>
                      </a:r>
                      <a:r>
                        <a:rPr lang="en-US" sz="1200" kern="50" baseline="0" dirty="0" smtClean="0">
                          <a:effectLst/>
                          <a:latin typeface="Times New Roman"/>
                          <a:ea typeface="Lucida Sans Unicode"/>
                          <a:cs typeface="Times New Roman"/>
                        </a:rPr>
                        <a:t> </a:t>
                      </a:r>
                      <a:r>
                        <a:rPr lang="en-US" sz="1200" kern="50" dirty="0" smtClean="0">
                          <a:effectLst/>
                          <a:latin typeface="Times New Roman"/>
                          <a:ea typeface="Lucida Sans Unicode"/>
                          <a:cs typeface="Times New Roman"/>
                        </a:rPr>
                        <a:t>Building</a:t>
                      </a:r>
                      <a:endParaRPr lang="en-US" sz="1200" kern="50" dirty="0">
                        <a:effectLst/>
                        <a:latin typeface="Times New Roman"/>
                        <a:ea typeface="Lucida Sans Unicode"/>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kern="50" dirty="0">
                          <a:effectLst/>
                          <a:latin typeface="Times New Roman"/>
                          <a:ea typeface="Lucida Sans Unicode"/>
                          <a:cs typeface="Times New Roman"/>
                        </a:rPr>
                        <a:t>Describe Materials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kern="50" dirty="0">
                          <a:effectLst/>
                          <a:latin typeface="Times New Roman"/>
                          <a:ea typeface="Lucida Sans Unicode"/>
                          <a:cs typeface="Times New Roman"/>
                        </a:rPr>
                        <a:t>Ranking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138">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dirty="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618">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dirty="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50" dirty="0">
                          <a:effectLst/>
                          <a:latin typeface="Times New Roman"/>
                          <a:ea typeface="Lucida Sans Unicode"/>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06261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1"/>
            <a:ext cx="7772400" cy="1676400"/>
          </a:xfrm>
        </p:spPr>
        <p:txBody>
          <a:bodyPr>
            <a:normAutofit fontScale="90000"/>
          </a:bodyPr>
          <a:lstStyle/>
          <a:p>
            <a:r>
              <a:rPr lang="en-US" u="sng" dirty="0" smtClean="0"/>
              <a:t>Appendix</a:t>
            </a:r>
            <a:r>
              <a:rPr lang="en-US" dirty="0" smtClean="0"/>
              <a:t/>
            </a:r>
            <a:br>
              <a:rPr lang="en-US" dirty="0" smtClean="0"/>
            </a:br>
            <a:r>
              <a:rPr lang="en-US" dirty="0" smtClean="0"/>
              <a:t>Checklist of Risks and Procedures Related to Library Buildings</a:t>
            </a:r>
            <a:endParaRPr lang="en-US" dirty="0"/>
          </a:p>
        </p:txBody>
      </p:sp>
      <p:sp>
        <p:nvSpPr>
          <p:cNvPr id="3" name="Subtitle 2"/>
          <p:cNvSpPr>
            <a:spLocks noGrp="1"/>
          </p:cNvSpPr>
          <p:nvPr>
            <p:ph type="subTitle" idx="1"/>
          </p:nvPr>
        </p:nvSpPr>
        <p:spPr>
          <a:xfrm>
            <a:off x="762000" y="1981200"/>
            <a:ext cx="8001000" cy="3962400"/>
          </a:xfrm>
        </p:spPr>
        <p:txBody>
          <a:bodyPr>
            <a:normAutofit lnSpcReduction="10000"/>
          </a:bodyPr>
          <a:lstStyle/>
          <a:p>
            <a:pPr algn="l"/>
            <a:r>
              <a:rPr lang="en-US" sz="1800" b="1" dirty="0" smtClean="0"/>
              <a:t>Location of the Building or Library Portion of Building</a:t>
            </a:r>
          </a:p>
          <a:p>
            <a:pPr marL="285750" indent="-285750" algn="l">
              <a:buFont typeface="Wingdings" panose="05000000000000000000" pitchFamily="2" charset="2"/>
              <a:buChar char="q"/>
            </a:pPr>
            <a:r>
              <a:rPr lang="en-US" sz="1800" dirty="0" smtClean="0"/>
              <a:t>Climate (outdoor)</a:t>
            </a:r>
          </a:p>
          <a:p>
            <a:pPr algn="l"/>
            <a:r>
              <a:rPr lang="en-US" sz="1800" dirty="0" smtClean="0"/>
              <a:t>       o Extremes or sudden changes in temperature and relative humidity</a:t>
            </a:r>
          </a:p>
          <a:p>
            <a:pPr algn="l"/>
            <a:r>
              <a:rPr lang="en-US" sz="1800" dirty="0"/>
              <a:t> </a:t>
            </a:r>
            <a:r>
              <a:rPr lang="en-US" sz="1800" dirty="0" smtClean="0"/>
              <a:t>      o Heavy or prolonged rain or snow</a:t>
            </a:r>
          </a:p>
          <a:p>
            <a:pPr algn="l"/>
            <a:r>
              <a:rPr lang="en-US" sz="1800" dirty="0"/>
              <a:t> </a:t>
            </a:r>
            <a:r>
              <a:rPr lang="en-US" sz="1800" dirty="0" smtClean="0"/>
              <a:t>      o Severe storms</a:t>
            </a:r>
          </a:p>
          <a:p>
            <a:pPr marL="285750" indent="-285750" algn="l">
              <a:buFont typeface="Wingdings" panose="05000000000000000000" pitchFamily="2" charset="2"/>
              <a:buChar char="q"/>
            </a:pPr>
            <a:r>
              <a:rPr lang="en-US" sz="1800" dirty="0" smtClean="0"/>
              <a:t>Floods due to proximity of large bodies of water</a:t>
            </a:r>
          </a:p>
          <a:p>
            <a:pPr marL="285750" indent="-285750" algn="l">
              <a:buFont typeface="Wingdings" panose="05000000000000000000" pitchFamily="2" charset="2"/>
              <a:buChar char="q"/>
            </a:pPr>
            <a:r>
              <a:rPr lang="en-US" sz="1800" dirty="0" smtClean="0"/>
              <a:t>Earthquakes or volcanic actions</a:t>
            </a:r>
          </a:p>
          <a:p>
            <a:pPr marL="285750" indent="-285750" algn="l">
              <a:buFont typeface="Wingdings" panose="05000000000000000000" pitchFamily="2" charset="2"/>
              <a:buChar char="q"/>
            </a:pPr>
            <a:r>
              <a:rPr lang="en-US" sz="1800" dirty="0" smtClean="0"/>
              <a:t>Soil: unsatisfactory base of sand, clay or gravel, requiring deep foundation on solid rock</a:t>
            </a:r>
          </a:p>
          <a:p>
            <a:pPr marL="285750" indent="-285750" algn="l">
              <a:buFont typeface="Wingdings" panose="05000000000000000000" pitchFamily="2" charset="2"/>
              <a:buChar char="q"/>
            </a:pPr>
            <a:r>
              <a:rPr lang="en-US" sz="1800" dirty="0" smtClean="0"/>
              <a:t>Hazardous materials or structures in close proximity</a:t>
            </a:r>
          </a:p>
          <a:p>
            <a:pPr algn="l"/>
            <a:r>
              <a:rPr lang="en-US" sz="1800" dirty="0" smtClean="0"/>
              <a:t>       o Flammable materials or buildings</a:t>
            </a:r>
          </a:p>
          <a:p>
            <a:pPr algn="l"/>
            <a:r>
              <a:rPr lang="en-US" sz="1800" dirty="0"/>
              <a:t> </a:t>
            </a:r>
            <a:r>
              <a:rPr lang="en-US" sz="1800" dirty="0" smtClean="0"/>
              <a:t>      o Harmful gases</a:t>
            </a:r>
          </a:p>
          <a:p>
            <a:pPr algn="l"/>
            <a:r>
              <a:rPr lang="en-US" sz="1800" dirty="0"/>
              <a:t> </a:t>
            </a:r>
            <a:r>
              <a:rPr lang="en-US" sz="1800" dirty="0" smtClean="0"/>
              <a:t>      o Radioactive materials         </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38</a:t>
            </a:fld>
            <a:endParaRPr lang="en-US"/>
          </a:p>
        </p:txBody>
      </p:sp>
    </p:spTree>
    <p:extLst>
      <p:ext uri="{BB962C8B-B14F-4D97-AF65-F5344CB8AC3E}">
        <p14:creationId xmlns:p14="http://schemas.microsoft.com/office/powerpoint/2010/main" val="1409098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523999"/>
          </a:xfrm>
        </p:spPr>
        <p:txBody>
          <a:bodyPr>
            <a:normAutofit fontScale="90000"/>
          </a:bodyPr>
          <a:lstStyle/>
          <a:p>
            <a:r>
              <a:rPr lang="en-US" dirty="0"/>
              <a:t>Checklist of Risks and Procedures Related to Library </a:t>
            </a:r>
            <a:r>
              <a:rPr lang="en-US" dirty="0" smtClean="0"/>
              <a:t>Buildings, cont.</a:t>
            </a:r>
            <a:endParaRPr lang="en-US" dirty="0"/>
          </a:p>
        </p:txBody>
      </p:sp>
      <p:sp>
        <p:nvSpPr>
          <p:cNvPr id="3" name="Subtitle 2"/>
          <p:cNvSpPr>
            <a:spLocks noGrp="1"/>
          </p:cNvSpPr>
          <p:nvPr>
            <p:ph type="subTitle" idx="1"/>
          </p:nvPr>
        </p:nvSpPr>
        <p:spPr>
          <a:xfrm>
            <a:off x="838200" y="1752600"/>
            <a:ext cx="7543800" cy="3886200"/>
          </a:xfrm>
        </p:spPr>
        <p:txBody>
          <a:bodyPr>
            <a:normAutofit/>
          </a:bodyPr>
          <a:lstStyle/>
          <a:p>
            <a:pPr marL="285750" indent="-285750" algn="l">
              <a:buFont typeface="Wingdings" panose="05000000000000000000" pitchFamily="2" charset="2"/>
              <a:buChar char="q"/>
            </a:pPr>
            <a:endParaRPr lang="en-US" sz="1800" dirty="0" smtClean="0"/>
          </a:p>
          <a:p>
            <a:pPr marL="285750" indent="-285750" algn="l">
              <a:buFont typeface="Wingdings" panose="05000000000000000000" pitchFamily="2" charset="2"/>
              <a:buChar char="q"/>
            </a:pPr>
            <a:r>
              <a:rPr lang="en-US" sz="1800" dirty="0" smtClean="0"/>
              <a:t>History of demonstrations, riots, terrorism, or war</a:t>
            </a:r>
          </a:p>
          <a:p>
            <a:pPr marL="285750" indent="-285750" algn="l">
              <a:buFont typeface="Wingdings" panose="05000000000000000000" pitchFamily="2" charset="2"/>
              <a:buChar char="q"/>
            </a:pPr>
            <a:r>
              <a:rPr lang="en-US" sz="1800" dirty="0" smtClean="0"/>
              <a:t>Vibrations from motor vehicles, trains, or planes</a:t>
            </a:r>
          </a:p>
          <a:p>
            <a:pPr marL="285750" indent="-285750" algn="l">
              <a:buFont typeface="Wingdings" panose="05000000000000000000" pitchFamily="2" charset="2"/>
              <a:buChar char="q"/>
            </a:pPr>
            <a:r>
              <a:rPr lang="en-US" sz="1800" dirty="0" smtClean="0"/>
              <a:t>Foliage in close proximity</a:t>
            </a:r>
          </a:p>
          <a:p>
            <a:pPr algn="l"/>
            <a:r>
              <a:rPr lang="en-US" sz="1800" dirty="0" smtClean="0"/>
              <a:t>      o Brush or forest fires</a:t>
            </a:r>
          </a:p>
          <a:p>
            <a:pPr algn="l"/>
            <a:r>
              <a:rPr lang="en-US" sz="1800" dirty="0"/>
              <a:t> </a:t>
            </a:r>
            <a:r>
              <a:rPr lang="en-US" sz="1800" dirty="0" smtClean="0"/>
              <a:t>     o Roots and falling branches</a:t>
            </a:r>
          </a:p>
          <a:p>
            <a:pPr marL="285750" indent="-285750" algn="l">
              <a:buFont typeface="Wingdings" panose="05000000000000000000" pitchFamily="2" charset="2"/>
              <a:buChar char="q"/>
            </a:pPr>
            <a:r>
              <a:rPr lang="en-US" sz="1800" dirty="0" smtClean="0"/>
              <a:t>Access routes for emergency and evacuation vehicles</a:t>
            </a:r>
          </a:p>
          <a:p>
            <a:pPr marL="285750" indent="-285750" algn="l">
              <a:buFont typeface="Wingdings" panose="05000000000000000000" pitchFamily="2" charset="2"/>
              <a:buChar char="q"/>
            </a:pPr>
            <a:r>
              <a:rPr lang="en-US" sz="1800" dirty="0" smtClean="0"/>
              <a:t>Distance to fire hydrants and fire station</a:t>
            </a:r>
          </a:p>
          <a:p>
            <a:pPr marL="285750" indent="-285750" algn="l">
              <a:buFont typeface="Wingdings" panose="05000000000000000000" pitchFamily="2" charset="2"/>
              <a:buChar char="q"/>
            </a:pPr>
            <a:endParaRPr lang="en-US" sz="1800" dirty="0" smtClean="0"/>
          </a:p>
          <a:p>
            <a:pPr algn="l"/>
            <a:endParaRPr lang="en-US" sz="1800" dirty="0"/>
          </a:p>
          <a:p>
            <a:pPr marL="285750" indent="-285750" algn="l">
              <a:buFont typeface="Wingdings" panose="05000000000000000000" pitchFamily="2" charset="2"/>
              <a:buChar char="q"/>
            </a:pP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39</a:t>
            </a:fld>
            <a:endParaRPr lang="en-US"/>
          </a:p>
        </p:txBody>
      </p:sp>
    </p:spTree>
    <p:extLst>
      <p:ext uri="{BB962C8B-B14F-4D97-AF65-F5344CB8AC3E}">
        <p14:creationId xmlns:p14="http://schemas.microsoft.com/office/powerpoint/2010/main" val="1031297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5239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990600" y="1981200"/>
            <a:ext cx="7162800" cy="3657600"/>
          </a:xfrm>
        </p:spPr>
        <p:txBody>
          <a:bodyPr>
            <a:normAutofit/>
          </a:bodyPr>
          <a:lstStyle/>
          <a:p>
            <a:pPr algn="l"/>
            <a:r>
              <a:rPr lang="en-US" sz="1800" b="1" dirty="0" smtClean="0"/>
              <a:t>Design</a:t>
            </a:r>
          </a:p>
          <a:p>
            <a:pPr marL="285750" indent="-285750" algn="l">
              <a:buFont typeface="Wingdings" panose="05000000000000000000" pitchFamily="2" charset="2"/>
              <a:buChar char="q"/>
            </a:pPr>
            <a:r>
              <a:rPr lang="en-US" sz="1800" dirty="0" smtClean="0"/>
              <a:t>Egress routes: inadequate, complicated or easily blocked</a:t>
            </a:r>
          </a:p>
          <a:p>
            <a:pPr marL="285750" indent="-285750" algn="l">
              <a:buFont typeface="Wingdings" panose="05000000000000000000" pitchFamily="2" charset="2"/>
              <a:buChar char="q"/>
            </a:pPr>
            <a:r>
              <a:rPr lang="en-US" sz="1800" dirty="0" smtClean="0"/>
              <a:t>Flat roofs, skylights, roof access doors, internal roof drains, unsealed spaces under roofs</a:t>
            </a:r>
          </a:p>
          <a:p>
            <a:pPr marL="285750" indent="-285750" algn="l">
              <a:buFont typeface="Wingdings" panose="05000000000000000000" pitchFamily="2" charset="2"/>
              <a:buChar char="q"/>
            </a:pPr>
            <a:r>
              <a:rPr lang="en-US" sz="1800" dirty="0" smtClean="0"/>
              <a:t>Framing</a:t>
            </a:r>
          </a:p>
          <a:p>
            <a:pPr algn="l"/>
            <a:r>
              <a:rPr lang="en-US" sz="1800" dirty="0"/>
              <a:t> </a:t>
            </a:r>
            <a:r>
              <a:rPr lang="en-US" sz="1800" dirty="0" smtClean="0"/>
              <a:t>     o Wood: flammable unless protected with fireproof plaster or gypsum </a:t>
            </a:r>
          </a:p>
          <a:p>
            <a:pPr algn="l"/>
            <a:r>
              <a:rPr lang="en-US" sz="1800" dirty="0"/>
              <a:t> </a:t>
            </a:r>
            <a:r>
              <a:rPr lang="en-US" sz="1800" dirty="0" smtClean="0"/>
              <a:t>         board</a:t>
            </a:r>
          </a:p>
          <a:p>
            <a:pPr algn="l"/>
            <a:r>
              <a:rPr lang="en-US" sz="1800" dirty="0"/>
              <a:t> </a:t>
            </a:r>
            <a:r>
              <a:rPr lang="en-US" sz="1800" dirty="0" smtClean="0"/>
              <a:t>     o Steel: not fire resistant unless covered with concrete</a:t>
            </a:r>
          </a:p>
          <a:p>
            <a:pPr algn="l"/>
            <a:r>
              <a:rPr lang="en-US" sz="1800" dirty="0" smtClean="0"/>
              <a:t>      o Reinforced concrete: fire resistant</a:t>
            </a:r>
          </a:p>
          <a:p>
            <a:pPr algn="l"/>
            <a:endParaRPr lang="en-US" sz="1800" b="1" dirty="0" smtClean="0"/>
          </a:p>
          <a:p>
            <a:pPr marL="285750" indent="-285750" algn="l">
              <a:buFont typeface="Wingdings" panose="05000000000000000000" pitchFamily="2" charset="2"/>
              <a:buChar char="q"/>
            </a:pP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40</a:t>
            </a:fld>
            <a:endParaRPr lang="en-US"/>
          </a:p>
        </p:txBody>
      </p:sp>
    </p:spTree>
    <p:extLst>
      <p:ext uri="{BB962C8B-B14F-4D97-AF65-F5344CB8AC3E}">
        <p14:creationId xmlns:p14="http://schemas.microsoft.com/office/powerpoint/2010/main" val="1389795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6001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914400" y="2057400"/>
            <a:ext cx="7543800" cy="3581400"/>
          </a:xfrm>
        </p:spPr>
        <p:txBody>
          <a:bodyPr>
            <a:normAutofit lnSpcReduction="10000"/>
          </a:bodyPr>
          <a:lstStyle/>
          <a:p>
            <a:pPr marL="285750" indent="-285750" algn="l">
              <a:buFont typeface="Wingdings" panose="05000000000000000000" pitchFamily="2" charset="2"/>
              <a:buChar char="q"/>
            </a:pPr>
            <a:r>
              <a:rPr lang="en-US" sz="1800" dirty="0" smtClean="0"/>
              <a:t>Walls</a:t>
            </a:r>
          </a:p>
          <a:p>
            <a:pPr algn="l"/>
            <a:r>
              <a:rPr lang="en-US" sz="1800" dirty="0"/>
              <a:t> </a:t>
            </a:r>
            <a:r>
              <a:rPr lang="en-US" sz="1800" dirty="0" smtClean="0"/>
              <a:t>      o Insulation insufficient to resist fire and cold</a:t>
            </a:r>
          </a:p>
          <a:p>
            <a:pPr algn="l"/>
            <a:r>
              <a:rPr lang="en-US" sz="1800" dirty="0"/>
              <a:t> </a:t>
            </a:r>
            <a:r>
              <a:rPr lang="en-US" sz="1800" dirty="0" smtClean="0"/>
              <a:t>      o Fire walls too few to contain fired</a:t>
            </a:r>
          </a:p>
          <a:p>
            <a:pPr algn="l"/>
            <a:r>
              <a:rPr lang="en-US" sz="1800" dirty="0"/>
              <a:t> </a:t>
            </a:r>
            <a:r>
              <a:rPr lang="en-US" sz="1800" dirty="0" smtClean="0"/>
              <a:t>      o Load-bearing walls: inflexible for renovating</a:t>
            </a:r>
          </a:p>
          <a:p>
            <a:pPr algn="l"/>
            <a:r>
              <a:rPr lang="en-US" sz="1800" dirty="0"/>
              <a:t> </a:t>
            </a:r>
            <a:r>
              <a:rPr lang="en-US" sz="1800" dirty="0" smtClean="0"/>
              <a:t>      o Surfaces hard to clean, especially in cases of stains and graffiti</a:t>
            </a:r>
          </a:p>
          <a:p>
            <a:pPr marL="285750" indent="-285750" algn="l">
              <a:buFont typeface="Wingdings" panose="05000000000000000000" pitchFamily="2" charset="2"/>
              <a:buChar char="q"/>
            </a:pPr>
            <a:r>
              <a:rPr lang="en-US" sz="1800" dirty="0" smtClean="0"/>
              <a:t>Windows and doors</a:t>
            </a:r>
          </a:p>
          <a:p>
            <a:pPr algn="l"/>
            <a:r>
              <a:rPr lang="en-US" sz="1800" dirty="0"/>
              <a:t> </a:t>
            </a:r>
            <a:r>
              <a:rPr lang="en-US" sz="1800" dirty="0" smtClean="0"/>
              <a:t>      o Water or air leaks, or frame seepage</a:t>
            </a:r>
          </a:p>
          <a:p>
            <a:pPr algn="l"/>
            <a:r>
              <a:rPr lang="en-US" sz="1800" dirty="0"/>
              <a:t> </a:t>
            </a:r>
            <a:r>
              <a:rPr lang="en-US" sz="1800" dirty="0" smtClean="0"/>
              <a:t>      o Storm, vandal and burglar resistance</a:t>
            </a:r>
          </a:p>
          <a:p>
            <a:pPr algn="l"/>
            <a:r>
              <a:rPr lang="en-US" sz="1800" dirty="0"/>
              <a:t> </a:t>
            </a:r>
            <a:r>
              <a:rPr lang="en-US" sz="1800" dirty="0" smtClean="0"/>
              <a:t>      o Self-closing devices lacking for fire, security</a:t>
            </a:r>
          </a:p>
          <a:p>
            <a:pPr algn="l"/>
            <a:r>
              <a:rPr lang="en-US" sz="1800" dirty="0"/>
              <a:t> </a:t>
            </a:r>
            <a:r>
              <a:rPr lang="en-US" sz="1800" dirty="0" smtClean="0"/>
              <a:t>      o Locks inadequate for safety and security</a:t>
            </a:r>
          </a:p>
          <a:p>
            <a:pPr algn="l"/>
            <a:r>
              <a:rPr lang="en-US" sz="1800" dirty="0"/>
              <a:t> </a:t>
            </a:r>
            <a:r>
              <a:rPr lang="en-US" sz="1800" dirty="0" smtClean="0"/>
              <a:t>      o Open for ventilation: need vs. risk</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41</a:t>
            </a:fld>
            <a:endParaRPr lang="en-US"/>
          </a:p>
        </p:txBody>
      </p:sp>
    </p:spTree>
    <p:extLst>
      <p:ext uri="{BB962C8B-B14F-4D97-AF65-F5344CB8AC3E}">
        <p14:creationId xmlns:p14="http://schemas.microsoft.com/office/powerpoint/2010/main" val="1843728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5239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990600" y="1981200"/>
            <a:ext cx="7315200" cy="3657600"/>
          </a:xfrm>
        </p:spPr>
        <p:txBody>
          <a:bodyPr>
            <a:normAutofit/>
          </a:bodyPr>
          <a:lstStyle/>
          <a:p>
            <a:pPr marL="285750" indent="-285750" algn="l">
              <a:buFont typeface="Wingdings" panose="05000000000000000000" pitchFamily="2" charset="2"/>
              <a:buChar char="q"/>
            </a:pPr>
            <a:r>
              <a:rPr lang="en-US" sz="1800" dirty="0" smtClean="0"/>
              <a:t>Floors</a:t>
            </a:r>
          </a:p>
          <a:p>
            <a:pPr algn="l"/>
            <a:r>
              <a:rPr lang="en-US" sz="1800" dirty="0" smtClean="0"/>
              <a:t>      o Fire resistance</a:t>
            </a:r>
          </a:p>
          <a:p>
            <a:pPr algn="l"/>
            <a:r>
              <a:rPr lang="en-US" sz="1800" dirty="0"/>
              <a:t> </a:t>
            </a:r>
            <a:r>
              <a:rPr lang="en-US" sz="1800" dirty="0" smtClean="0"/>
              <a:t>         + Enclosed spaces insufficiently insulated</a:t>
            </a:r>
          </a:p>
          <a:p>
            <a:pPr algn="l"/>
            <a:r>
              <a:rPr lang="en-US" sz="1800" dirty="0"/>
              <a:t> </a:t>
            </a:r>
            <a:r>
              <a:rPr lang="en-US" sz="1800" dirty="0" smtClean="0"/>
              <a:t>         + Gaps permitting vertical drafts</a:t>
            </a:r>
          </a:p>
          <a:p>
            <a:pPr algn="l"/>
            <a:r>
              <a:rPr lang="en-US" sz="1800" dirty="0"/>
              <a:t> </a:t>
            </a:r>
            <a:r>
              <a:rPr lang="en-US" sz="1800" dirty="0" smtClean="0"/>
              <a:t>    o Strength insufficient to support book stacks, especially compact </a:t>
            </a:r>
          </a:p>
          <a:p>
            <a:pPr algn="l"/>
            <a:r>
              <a:rPr lang="en-US" sz="1800" dirty="0"/>
              <a:t> </a:t>
            </a:r>
            <a:r>
              <a:rPr lang="en-US" sz="1800" dirty="0" smtClean="0"/>
              <a:t>        shelving</a:t>
            </a:r>
          </a:p>
          <a:p>
            <a:pPr algn="l"/>
            <a:r>
              <a:rPr lang="en-US" sz="1800" dirty="0"/>
              <a:t> </a:t>
            </a:r>
            <a:r>
              <a:rPr lang="en-US" sz="1800" dirty="0" smtClean="0"/>
              <a:t>    o Not smooth enough for efficient cleaning</a:t>
            </a:r>
          </a:p>
          <a:p>
            <a:pPr algn="l"/>
            <a:r>
              <a:rPr lang="en-US" sz="1800" dirty="0"/>
              <a:t> </a:t>
            </a:r>
            <a:r>
              <a:rPr lang="en-US" sz="1800" dirty="0" smtClean="0"/>
              <a:t>    o Carpeted floors in areas near Library materials</a:t>
            </a:r>
          </a:p>
        </p:txBody>
      </p:sp>
      <p:sp>
        <p:nvSpPr>
          <p:cNvPr id="4" name="Slide Number Placeholder 3"/>
          <p:cNvSpPr>
            <a:spLocks noGrp="1"/>
          </p:cNvSpPr>
          <p:nvPr>
            <p:ph type="sldNum" sz="quarter" idx="12"/>
          </p:nvPr>
        </p:nvSpPr>
        <p:spPr/>
        <p:txBody>
          <a:bodyPr/>
          <a:lstStyle/>
          <a:p>
            <a:fld id="{E26D9A9C-717E-4FF6-9B41-C2EC0F03B0DA}" type="slidenum">
              <a:rPr lang="en-US" smtClean="0"/>
              <a:t>42</a:t>
            </a:fld>
            <a:endParaRPr lang="en-US"/>
          </a:p>
        </p:txBody>
      </p:sp>
    </p:spTree>
    <p:extLst>
      <p:ext uri="{BB962C8B-B14F-4D97-AF65-F5344CB8AC3E}">
        <p14:creationId xmlns:p14="http://schemas.microsoft.com/office/powerpoint/2010/main" val="3869141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3715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914400" y="1905000"/>
            <a:ext cx="7620000" cy="3733800"/>
          </a:xfrm>
        </p:spPr>
        <p:txBody>
          <a:bodyPr>
            <a:normAutofit/>
          </a:bodyPr>
          <a:lstStyle/>
          <a:p>
            <a:pPr marL="285750" indent="-285750" algn="l">
              <a:buFont typeface="Wingdings" panose="05000000000000000000" pitchFamily="2" charset="2"/>
              <a:buChar char="q"/>
            </a:pPr>
            <a:r>
              <a:rPr lang="en-US" sz="1800" dirty="0" smtClean="0"/>
              <a:t>Water/Moisture Issues</a:t>
            </a:r>
          </a:p>
          <a:p>
            <a:pPr algn="l"/>
            <a:r>
              <a:rPr lang="en-US" sz="1800" dirty="0"/>
              <a:t> </a:t>
            </a:r>
            <a:r>
              <a:rPr lang="en-US" sz="1800" dirty="0" smtClean="0"/>
              <a:t>     o Poor drainage</a:t>
            </a:r>
          </a:p>
          <a:p>
            <a:pPr algn="l"/>
            <a:r>
              <a:rPr lang="en-US" sz="1800" dirty="0"/>
              <a:t> </a:t>
            </a:r>
            <a:r>
              <a:rPr lang="en-US" sz="1800" dirty="0" smtClean="0"/>
              <a:t>     o Slow stabilization of relative humidity after flooding</a:t>
            </a:r>
          </a:p>
          <a:p>
            <a:pPr algn="l"/>
            <a:r>
              <a:rPr lang="en-US" sz="1800" dirty="0"/>
              <a:t> </a:t>
            </a:r>
            <a:r>
              <a:rPr lang="en-US" sz="1800" dirty="0" smtClean="0"/>
              <a:t>     o Pipes and water fixtures near Library materials</a:t>
            </a:r>
          </a:p>
          <a:p>
            <a:pPr algn="l"/>
            <a:r>
              <a:rPr lang="en-US" sz="1800" dirty="0"/>
              <a:t> </a:t>
            </a:r>
            <a:r>
              <a:rPr lang="en-US" sz="1800" dirty="0" smtClean="0"/>
              <a:t>         + Leaks</a:t>
            </a:r>
          </a:p>
          <a:p>
            <a:pPr algn="l"/>
            <a:r>
              <a:rPr lang="en-US" sz="1800" dirty="0"/>
              <a:t> </a:t>
            </a:r>
            <a:r>
              <a:rPr lang="en-US" sz="1800" dirty="0" smtClean="0"/>
              <a:t>         + Condensation due to insufficient insulation</a:t>
            </a:r>
          </a:p>
          <a:p>
            <a:pPr algn="l"/>
            <a:r>
              <a:rPr lang="en-US" sz="1800" dirty="0"/>
              <a:t> </a:t>
            </a:r>
            <a:r>
              <a:rPr lang="en-US" sz="1800" dirty="0" smtClean="0"/>
              <a:t>         + Freezing and bursting</a:t>
            </a:r>
          </a:p>
          <a:p>
            <a:pPr algn="l"/>
            <a:r>
              <a:rPr lang="en-US" sz="1800" dirty="0"/>
              <a:t> </a:t>
            </a:r>
            <a:r>
              <a:rPr lang="en-US" sz="1800" dirty="0" smtClean="0"/>
              <a:t>         + Insufficient insulation</a:t>
            </a:r>
          </a:p>
          <a:p>
            <a:pPr algn="l"/>
            <a:r>
              <a:rPr lang="en-US" sz="1800" dirty="0"/>
              <a:t> </a:t>
            </a:r>
            <a:r>
              <a:rPr lang="en-US" sz="1800" dirty="0" smtClean="0"/>
              <a:t>         + Proximity to outer walls</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43</a:t>
            </a:fld>
            <a:endParaRPr lang="en-US"/>
          </a:p>
        </p:txBody>
      </p:sp>
    </p:spTree>
    <p:extLst>
      <p:ext uri="{BB962C8B-B14F-4D97-AF65-F5344CB8AC3E}">
        <p14:creationId xmlns:p14="http://schemas.microsoft.com/office/powerpoint/2010/main" val="1514229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5239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1981200"/>
            <a:ext cx="7696200" cy="3657600"/>
          </a:xfrm>
        </p:spPr>
        <p:txBody>
          <a:bodyPr>
            <a:normAutofit/>
          </a:bodyPr>
          <a:lstStyle/>
          <a:p>
            <a:pPr algn="l"/>
            <a:r>
              <a:rPr lang="en-US" sz="1800" dirty="0" smtClean="0"/>
              <a:t>       o Clogs, backups, and other failures</a:t>
            </a:r>
          </a:p>
          <a:p>
            <a:pPr algn="l"/>
            <a:r>
              <a:rPr lang="en-US" sz="1800" dirty="0"/>
              <a:t> </a:t>
            </a:r>
            <a:r>
              <a:rPr lang="en-US" sz="1800" dirty="0" smtClean="0"/>
              <a:t>      o Below sewer level, requiring sewage to be pumped upward</a:t>
            </a:r>
          </a:p>
          <a:p>
            <a:pPr algn="l"/>
            <a:r>
              <a:rPr lang="en-US" sz="1800" dirty="0"/>
              <a:t> </a:t>
            </a:r>
            <a:r>
              <a:rPr lang="en-US" sz="1800" dirty="0" smtClean="0"/>
              <a:t>      o Drains lacking automatic backwater valves</a:t>
            </a:r>
          </a:p>
          <a:p>
            <a:pPr algn="l"/>
            <a:r>
              <a:rPr lang="en-US" sz="1800" dirty="0"/>
              <a:t> </a:t>
            </a:r>
            <a:r>
              <a:rPr lang="en-US" sz="1800" dirty="0" smtClean="0"/>
              <a:t>      o Toilet stalls lacking shelves and hooks to keep Library materials off floor</a:t>
            </a:r>
          </a:p>
          <a:p>
            <a:pPr marL="285750" indent="-285750" algn="l">
              <a:buFont typeface="Wingdings" panose="05000000000000000000" pitchFamily="2" charset="2"/>
              <a:buChar char="q"/>
            </a:pPr>
            <a:r>
              <a:rPr lang="en-US" sz="1800" dirty="0" smtClean="0"/>
              <a:t>Environmental management</a:t>
            </a:r>
          </a:p>
          <a:p>
            <a:pPr algn="l"/>
            <a:r>
              <a:rPr lang="en-US" sz="1800" b="1" dirty="0"/>
              <a:t> </a:t>
            </a:r>
            <a:r>
              <a:rPr lang="en-US" sz="1800" b="1" dirty="0" smtClean="0"/>
              <a:t>     </a:t>
            </a:r>
            <a:r>
              <a:rPr lang="en-US" sz="1800" dirty="0" smtClean="0"/>
              <a:t>o Circulation of fire, smoke, fumes, heat, humidity, dust</a:t>
            </a:r>
          </a:p>
          <a:p>
            <a:pPr algn="l"/>
            <a:r>
              <a:rPr lang="en-US" sz="1800" dirty="0"/>
              <a:t> </a:t>
            </a:r>
            <a:r>
              <a:rPr lang="en-US" sz="1800" dirty="0" smtClean="0"/>
              <a:t>     o Zoning inadequate</a:t>
            </a:r>
          </a:p>
          <a:p>
            <a:pPr algn="l"/>
            <a:r>
              <a:rPr lang="en-US" sz="1800" dirty="0"/>
              <a:t> </a:t>
            </a:r>
            <a:r>
              <a:rPr lang="en-US" sz="1800" dirty="0" smtClean="0"/>
              <a:t>     o Fans not connected to fire control system</a:t>
            </a:r>
          </a:p>
          <a:p>
            <a:pPr algn="l"/>
            <a:r>
              <a:rPr lang="en-US" sz="1800" dirty="0"/>
              <a:t> </a:t>
            </a:r>
            <a:r>
              <a:rPr lang="en-US" sz="1800" dirty="0" smtClean="0"/>
              <a:t>     o Multi-stage particulate filtration system lacking</a:t>
            </a:r>
          </a:p>
          <a:p>
            <a:pPr algn="l"/>
            <a:r>
              <a:rPr lang="en-US" sz="1800" dirty="0"/>
              <a:t> </a:t>
            </a:r>
            <a:r>
              <a:rPr lang="en-US" sz="1800" dirty="0" smtClean="0"/>
              <a:t>     o Galvanized metal ducts with automatic fire dampers lacking</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44</a:t>
            </a:fld>
            <a:endParaRPr lang="en-US"/>
          </a:p>
        </p:txBody>
      </p:sp>
    </p:spTree>
    <p:extLst>
      <p:ext uri="{BB962C8B-B14F-4D97-AF65-F5344CB8AC3E}">
        <p14:creationId xmlns:p14="http://schemas.microsoft.com/office/powerpoint/2010/main" val="38539361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1905000"/>
            <a:ext cx="7848600" cy="3733800"/>
          </a:xfrm>
        </p:spPr>
        <p:txBody>
          <a:bodyPr>
            <a:normAutofit/>
          </a:bodyPr>
          <a:lstStyle/>
          <a:p>
            <a:pPr algn="l"/>
            <a:r>
              <a:rPr lang="en-US" sz="1800" dirty="0" smtClean="0"/>
              <a:t>      o Heat and humidity controls</a:t>
            </a:r>
          </a:p>
          <a:p>
            <a:pPr algn="l"/>
            <a:r>
              <a:rPr lang="en-US" sz="1800" dirty="0"/>
              <a:t> </a:t>
            </a:r>
            <a:r>
              <a:rPr lang="en-US" sz="1800" dirty="0" smtClean="0"/>
              <a:t>         + Lacking or inadequate</a:t>
            </a:r>
          </a:p>
          <a:p>
            <a:pPr algn="l"/>
            <a:r>
              <a:rPr lang="en-US" sz="1800" dirty="0"/>
              <a:t> </a:t>
            </a:r>
            <a:r>
              <a:rPr lang="en-US" sz="1800" dirty="0" smtClean="0"/>
              <a:t>         + Too complex to be effective</a:t>
            </a:r>
          </a:p>
          <a:p>
            <a:pPr algn="l"/>
            <a:r>
              <a:rPr lang="en-US" sz="1800" dirty="0"/>
              <a:t> </a:t>
            </a:r>
            <a:r>
              <a:rPr lang="en-US" sz="1800" dirty="0" smtClean="0"/>
              <a:t>     o “Bad” gaps, e.g. under doorways</a:t>
            </a:r>
          </a:p>
          <a:p>
            <a:pPr algn="l"/>
            <a:r>
              <a:rPr lang="en-US" sz="1800" dirty="0"/>
              <a:t> </a:t>
            </a:r>
            <a:r>
              <a:rPr lang="en-US" sz="1800" dirty="0" smtClean="0"/>
              <a:t>     o “Good” gaps, e.g. under and behind equipment, for efficient cleaning</a:t>
            </a:r>
          </a:p>
          <a:p>
            <a:pPr algn="l"/>
            <a:r>
              <a:rPr lang="en-US" sz="1800" dirty="0"/>
              <a:t> </a:t>
            </a:r>
            <a:r>
              <a:rPr lang="en-US" sz="1800" dirty="0" smtClean="0"/>
              <a:t>     o Lighting insufficient or difficult to maintain: indoor and outdoor</a:t>
            </a:r>
          </a:p>
          <a:p>
            <a:pPr algn="l"/>
            <a:r>
              <a:rPr lang="en-US" sz="1800" dirty="0"/>
              <a:t> </a:t>
            </a:r>
            <a:r>
              <a:rPr lang="en-US" sz="1800" dirty="0" smtClean="0"/>
              <a:t>     o Green plants needed to give off oxygen and absorb harmful impurities</a:t>
            </a:r>
          </a:p>
          <a:p>
            <a:pPr marL="285750" indent="-285750" algn="l">
              <a:buFont typeface="Wingdings" panose="05000000000000000000" pitchFamily="2" charset="2"/>
              <a:buChar char="q"/>
            </a:pPr>
            <a:r>
              <a:rPr lang="en-US" sz="1800" dirty="0" smtClean="0"/>
              <a:t>Landscaping</a:t>
            </a:r>
          </a:p>
          <a:p>
            <a:pPr algn="l"/>
            <a:r>
              <a:rPr lang="en-US" sz="1800" dirty="0"/>
              <a:t> </a:t>
            </a:r>
            <a:r>
              <a:rPr lang="en-US" sz="1800" dirty="0" smtClean="0"/>
              <a:t>     o Access paths</a:t>
            </a:r>
          </a:p>
          <a:p>
            <a:pPr algn="l"/>
            <a:r>
              <a:rPr lang="en-US" sz="1800" dirty="0"/>
              <a:t> </a:t>
            </a:r>
            <a:r>
              <a:rPr lang="en-US" sz="1800" dirty="0" smtClean="0"/>
              <a:t>        + Too indirect or too close to building</a:t>
            </a:r>
          </a:p>
          <a:p>
            <a:pPr algn="l"/>
            <a:r>
              <a:rPr lang="en-US" sz="1800" dirty="0"/>
              <a:t> </a:t>
            </a:r>
            <a:r>
              <a:rPr lang="en-US" sz="1800" dirty="0" smtClean="0"/>
              <a:t>        + Insufficiently graded, fenced, etc. to keep users on track</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45</a:t>
            </a:fld>
            <a:endParaRPr lang="en-US"/>
          </a:p>
        </p:txBody>
      </p:sp>
    </p:spTree>
    <p:extLst>
      <p:ext uri="{BB962C8B-B14F-4D97-AF65-F5344CB8AC3E}">
        <p14:creationId xmlns:p14="http://schemas.microsoft.com/office/powerpoint/2010/main" val="432093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algn="l"/>
            <a:r>
              <a:rPr lang="en-US" sz="1800" dirty="0" smtClean="0"/>
              <a:t>      o Loose rocks, bricks, tables, benches, etc.</a:t>
            </a:r>
          </a:p>
          <a:p>
            <a:pPr marL="285750" indent="-285750" algn="l">
              <a:buFont typeface="Wingdings" panose="05000000000000000000" pitchFamily="2" charset="2"/>
              <a:buChar char="q"/>
            </a:pPr>
            <a:r>
              <a:rPr lang="en-US" sz="1800" dirty="0" smtClean="0"/>
              <a:t>Book return facilities</a:t>
            </a:r>
          </a:p>
          <a:p>
            <a:pPr algn="l"/>
            <a:r>
              <a:rPr lang="en-US" sz="1800" b="1" dirty="0" smtClean="0"/>
              <a:t>      </a:t>
            </a:r>
            <a:r>
              <a:rPr lang="en-US" sz="1800" dirty="0" smtClean="0"/>
              <a:t>o Free standing, outdoor: lower risk if not close to building</a:t>
            </a:r>
          </a:p>
          <a:p>
            <a:pPr algn="l"/>
            <a:r>
              <a:rPr lang="en-US" sz="1800" b="1" dirty="0"/>
              <a:t> </a:t>
            </a:r>
            <a:r>
              <a:rPr lang="en-US" sz="1800" b="1" dirty="0" smtClean="0"/>
              <a:t>     </a:t>
            </a:r>
            <a:r>
              <a:rPr lang="en-US" sz="1800" dirty="0" smtClean="0"/>
              <a:t>o Slots in building wall: higher risk, requiring:</a:t>
            </a:r>
          </a:p>
          <a:p>
            <a:pPr algn="l"/>
            <a:r>
              <a:rPr lang="en-US" sz="1800" dirty="0"/>
              <a:t> </a:t>
            </a:r>
            <a:r>
              <a:rPr lang="en-US" sz="1800" dirty="0" smtClean="0"/>
              <a:t>         + Termination in enclosed space</a:t>
            </a:r>
          </a:p>
          <a:p>
            <a:pPr algn="l"/>
            <a:r>
              <a:rPr lang="en-US" sz="1800" dirty="0"/>
              <a:t> </a:t>
            </a:r>
            <a:r>
              <a:rPr lang="en-US" sz="1800" dirty="0" smtClean="0"/>
              <a:t>         + Drain and automatic fire suppression</a:t>
            </a:r>
          </a:p>
          <a:p>
            <a:pPr marL="285750" indent="-285750" algn="l">
              <a:buFont typeface="Wingdings" panose="05000000000000000000" pitchFamily="2" charset="2"/>
              <a:buChar char="q"/>
            </a:pPr>
            <a:r>
              <a:rPr lang="en-US" sz="1800" dirty="0" smtClean="0"/>
              <a:t>Space allocation</a:t>
            </a:r>
          </a:p>
          <a:p>
            <a:pPr algn="l"/>
            <a:r>
              <a:rPr lang="en-US" sz="1800" b="1" dirty="0" smtClean="0"/>
              <a:t>      </a:t>
            </a:r>
            <a:r>
              <a:rPr lang="en-US" sz="1800" dirty="0" smtClean="0"/>
              <a:t>o Too complicated for effective security</a:t>
            </a:r>
          </a:p>
          <a:p>
            <a:pPr algn="l"/>
            <a:r>
              <a:rPr lang="en-US" sz="1800" b="1" dirty="0"/>
              <a:t> </a:t>
            </a:r>
            <a:r>
              <a:rPr lang="en-US" sz="1800" b="1" dirty="0" smtClean="0"/>
              <a:t>     </a:t>
            </a:r>
            <a:r>
              <a:rPr lang="en-US" sz="1800" dirty="0" smtClean="0"/>
              <a:t>o Limited visibility</a:t>
            </a:r>
          </a:p>
          <a:p>
            <a:pPr algn="l"/>
            <a:r>
              <a:rPr lang="en-US" sz="1800" b="1" dirty="0"/>
              <a:t> </a:t>
            </a:r>
            <a:r>
              <a:rPr lang="en-US" sz="1800" b="1" dirty="0" smtClean="0"/>
              <a:t>     </a:t>
            </a:r>
            <a:r>
              <a:rPr lang="en-US" sz="1800" dirty="0" smtClean="0"/>
              <a:t>o Isolated nooks, hideaways, offices</a:t>
            </a:r>
            <a:endParaRPr lang="en-US" sz="1800" b="1" dirty="0" smtClean="0"/>
          </a:p>
          <a:p>
            <a:pPr algn="l"/>
            <a:endParaRPr lang="en-US" sz="1800" b="1" dirty="0" smtClean="0"/>
          </a:p>
          <a:p>
            <a:pPr marL="285750" indent="-285750" algn="l">
              <a:buFont typeface="Wingdings" panose="05000000000000000000" pitchFamily="2" charset="2"/>
              <a:buChar char="q"/>
            </a:pP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46</a:t>
            </a:fld>
            <a:endParaRPr lang="en-US"/>
          </a:p>
        </p:txBody>
      </p:sp>
    </p:spTree>
    <p:extLst>
      <p:ext uri="{BB962C8B-B14F-4D97-AF65-F5344CB8AC3E}">
        <p14:creationId xmlns:p14="http://schemas.microsoft.com/office/powerpoint/2010/main" val="1782717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algn="l"/>
            <a:r>
              <a:rPr lang="en-US" sz="1800" dirty="0" smtClean="0"/>
              <a:t>     o Unsecured crawl spaces</a:t>
            </a:r>
          </a:p>
          <a:p>
            <a:pPr algn="l"/>
            <a:r>
              <a:rPr lang="en-US" sz="1800" dirty="0"/>
              <a:t> </a:t>
            </a:r>
            <a:r>
              <a:rPr lang="en-US" sz="1800" dirty="0" smtClean="0"/>
              <a:t>    o Staff areas</a:t>
            </a:r>
          </a:p>
          <a:p>
            <a:pPr algn="l"/>
            <a:r>
              <a:rPr lang="en-US" sz="1800" dirty="0"/>
              <a:t> </a:t>
            </a:r>
            <a:r>
              <a:rPr lang="en-US" sz="1800" dirty="0" smtClean="0"/>
              <a:t>        + Too easily accessible to patrons</a:t>
            </a:r>
          </a:p>
          <a:p>
            <a:pPr algn="l"/>
            <a:r>
              <a:rPr lang="en-US" sz="1800" dirty="0"/>
              <a:t> </a:t>
            </a:r>
            <a:r>
              <a:rPr lang="en-US" sz="1800" dirty="0" smtClean="0"/>
              <a:t>        + Too small or complex for effective operations</a:t>
            </a:r>
          </a:p>
          <a:p>
            <a:pPr algn="l"/>
            <a:r>
              <a:rPr lang="en-US" sz="1800" dirty="0"/>
              <a:t> </a:t>
            </a:r>
            <a:r>
              <a:rPr lang="en-US" sz="1800" dirty="0" smtClean="0"/>
              <a:t>    o Areas inappropriate for Library materials</a:t>
            </a:r>
          </a:p>
          <a:p>
            <a:pPr algn="l"/>
            <a:r>
              <a:rPr lang="en-US" sz="1800" dirty="0"/>
              <a:t> </a:t>
            </a:r>
            <a:r>
              <a:rPr lang="en-US" sz="1800" dirty="0" smtClean="0"/>
              <a:t>        + Floors, but reduce risk with 6” high wooden pallets</a:t>
            </a:r>
          </a:p>
          <a:p>
            <a:pPr algn="l"/>
            <a:r>
              <a:rPr lang="en-US" sz="1800" dirty="0"/>
              <a:t> </a:t>
            </a:r>
            <a:r>
              <a:rPr lang="en-US" sz="1800" dirty="0" smtClean="0"/>
              <a:t>        + Close to walls</a:t>
            </a:r>
          </a:p>
          <a:p>
            <a:pPr algn="l"/>
            <a:r>
              <a:rPr lang="en-US" sz="1800" dirty="0"/>
              <a:t> </a:t>
            </a:r>
            <a:r>
              <a:rPr lang="en-US" sz="1800" dirty="0" smtClean="0"/>
              <a:t>            o Closer than 2’ to inside walls</a:t>
            </a:r>
          </a:p>
          <a:p>
            <a:pPr algn="l"/>
            <a:r>
              <a:rPr lang="en-US" sz="1800" dirty="0"/>
              <a:t> </a:t>
            </a:r>
            <a:r>
              <a:rPr lang="en-US" sz="1800" dirty="0" smtClean="0"/>
              <a:t>            o Closer than 12’ to outside walls</a:t>
            </a:r>
          </a:p>
          <a:p>
            <a:pPr algn="l"/>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47</a:t>
            </a:fld>
            <a:endParaRPr lang="en-US"/>
          </a:p>
        </p:txBody>
      </p:sp>
    </p:spTree>
    <p:extLst>
      <p:ext uri="{BB962C8B-B14F-4D97-AF65-F5344CB8AC3E}">
        <p14:creationId xmlns:p14="http://schemas.microsoft.com/office/powerpoint/2010/main" val="4017350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algn="l"/>
            <a:r>
              <a:rPr lang="en-US" sz="1800" dirty="0" smtClean="0"/>
              <a:t>     + Close to windows</a:t>
            </a:r>
          </a:p>
          <a:p>
            <a:pPr algn="l"/>
            <a:r>
              <a:rPr lang="en-US" sz="1800" dirty="0"/>
              <a:t> </a:t>
            </a:r>
            <a:r>
              <a:rPr lang="en-US" sz="1800" dirty="0" smtClean="0"/>
              <a:t>        o Light and water damage</a:t>
            </a:r>
          </a:p>
          <a:p>
            <a:pPr algn="l"/>
            <a:r>
              <a:rPr lang="en-US" sz="1800" dirty="0"/>
              <a:t> </a:t>
            </a:r>
            <a:r>
              <a:rPr lang="en-US" sz="1800" dirty="0" smtClean="0"/>
              <a:t>        o Theft</a:t>
            </a:r>
          </a:p>
          <a:p>
            <a:pPr algn="l"/>
            <a:r>
              <a:rPr lang="en-US" sz="1800" dirty="0"/>
              <a:t> </a:t>
            </a:r>
            <a:r>
              <a:rPr lang="en-US" sz="1800" dirty="0" smtClean="0"/>
              <a:t>    + Close to physical plant operations: fire risk</a:t>
            </a:r>
          </a:p>
          <a:p>
            <a:pPr algn="l"/>
            <a:r>
              <a:rPr lang="en-US" sz="1800" dirty="0" smtClean="0"/>
              <a:t>     + Close to hazardous materials</a:t>
            </a:r>
          </a:p>
          <a:p>
            <a:pPr algn="l"/>
            <a:r>
              <a:rPr lang="en-US" sz="1800" dirty="0"/>
              <a:t> </a:t>
            </a:r>
            <a:r>
              <a:rPr lang="en-US" sz="1800" dirty="0" smtClean="0"/>
              <a:t>    + Attics and basements</a:t>
            </a:r>
          </a:p>
          <a:p>
            <a:pPr algn="l"/>
            <a:r>
              <a:rPr lang="en-US" sz="1800" dirty="0"/>
              <a:t> </a:t>
            </a:r>
            <a:r>
              <a:rPr lang="en-US" sz="1800" dirty="0" smtClean="0"/>
              <a:t>        o Dampness from lack of insulation</a:t>
            </a:r>
          </a:p>
          <a:p>
            <a:pPr algn="l"/>
            <a:r>
              <a:rPr lang="en-US" sz="1800" dirty="0"/>
              <a:t> </a:t>
            </a:r>
            <a:r>
              <a:rPr lang="en-US" sz="1800" dirty="0" smtClean="0"/>
              <a:t>        o Inadequate heating and cooling</a:t>
            </a:r>
          </a:p>
          <a:p>
            <a:pPr algn="l"/>
            <a:r>
              <a:rPr lang="en-US" sz="1800" dirty="0"/>
              <a:t> </a:t>
            </a:r>
            <a:r>
              <a:rPr lang="en-US" sz="1800" dirty="0" smtClean="0"/>
              <a:t>        o Leaks and infestations</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48</a:t>
            </a:fld>
            <a:endParaRPr lang="en-US"/>
          </a:p>
        </p:txBody>
      </p:sp>
    </p:spTree>
    <p:extLst>
      <p:ext uri="{BB962C8B-B14F-4D97-AF65-F5344CB8AC3E}">
        <p14:creationId xmlns:p14="http://schemas.microsoft.com/office/powerpoint/2010/main" val="41459838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marL="285750" indent="-285750" algn="l">
              <a:buFont typeface="Wingdings" panose="05000000000000000000" pitchFamily="2" charset="2"/>
              <a:buChar char="q"/>
            </a:pPr>
            <a:r>
              <a:rPr lang="en-US" sz="1800" dirty="0" smtClean="0"/>
              <a:t> Flammable building materials and furnishings</a:t>
            </a:r>
          </a:p>
          <a:p>
            <a:pPr algn="l"/>
            <a:r>
              <a:rPr lang="en-US" sz="1800" dirty="0"/>
              <a:t> </a:t>
            </a:r>
            <a:r>
              <a:rPr lang="en-US" sz="1800" dirty="0" smtClean="0"/>
              <a:t>      o Paints and varnishes, especially on wooden surfaces</a:t>
            </a:r>
          </a:p>
          <a:p>
            <a:pPr algn="l"/>
            <a:r>
              <a:rPr lang="en-US" sz="1800" dirty="0"/>
              <a:t> </a:t>
            </a:r>
            <a:r>
              <a:rPr lang="en-US" sz="1800" dirty="0" smtClean="0"/>
              <a:t>      o Polystyrene or polyurethane foam insulation</a:t>
            </a:r>
          </a:p>
          <a:p>
            <a:pPr algn="l"/>
            <a:r>
              <a:rPr lang="en-US" sz="1800" dirty="0"/>
              <a:t> </a:t>
            </a:r>
            <a:r>
              <a:rPr lang="en-US" sz="1800" dirty="0" smtClean="0"/>
              <a:t>      o Low density fiberboard and acoustic ceiling tiles</a:t>
            </a:r>
          </a:p>
          <a:p>
            <a:pPr algn="l"/>
            <a:r>
              <a:rPr lang="en-US" sz="1800" dirty="0"/>
              <a:t> </a:t>
            </a:r>
            <a:r>
              <a:rPr lang="en-US" sz="1800" dirty="0" smtClean="0"/>
              <a:t>      o Carpets and drapes</a:t>
            </a:r>
          </a:p>
          <a:p>
            <a:pPr marL="285750" indent="-285750" algn="l">
              <a:buFont typeface="Wingdings" panose="05000000000000000000" pitchFamily="2" charset="2"/>
              <a:buChar char="q"/>
            </a:pPr>
            <a:r>
              <a:rPr lang="en-US" sz="1800" dirty="0"/>
              <a:t> </a:t>
            </a:r>
            <a:r>
              <a:rPr lang="en-US" sz="1800" dirty="0" smtClean="0"/>
              <a:t>   Building code violations</a:t>
            </a:r>
          </a:p>
          <a:p>
            <a:pPr algn="l"/>
            <a:r>
              <a:rPr lang="en-US" sz="1800" b="1" dirty="0" smtClean="0"/>
              <a:t>Repairs, Renovations, Construction</a:t>
            </a:r>
          </a:p>
          <a:p>
            <a:pPr marL="285750" indent="-285750" algn="l">
              <a:buFont typeface="Wingdings" panose="05000000000000000000" pitchFamily="2" charset="2"/>
              <a:buChar char="q"/>
            </a:pPr>
            <a:r>
              <a:rPr lang="en-US" sz="1800" dirty="0" smtClean="0"/>
              <a:t>   Increased risk of injury or damage from:</a:t>
            </a:r>
          </a:p>
          <a:p>
            <a:pPr algn="l"/>
            <a:r>
              <a:rPr lang="en-US" sz="1800" dirty="0"/>
              <a:t> </a:t>
            </a:r>
            <a:r>
              <a:rPr lang="en-US" sz="1800" dirty="0" smtClean="0"/>
              <a:t>     </a:t>
            </a:r>
            <a:r>
              <a:rPr lang="en-US" sz="1800" dirty="0"/>
              <a:t> </a:t>
            </a:r>
            <a:r>
              <a:rPr lang="en-US" sz="1800" dirty="0" smtClean="0"/>
              <a:t>o Fire, water, machinery, vibrations, dust, dirt, theft, vandalism</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49</a:t>
            </a:fld>
            <a:endParaRPr lang="en-US"/>
          </a:p>
        </p:txBody>
      </p:sp>
    </p:spTree>
    <p:extLst>
      <p:ext uri="{BB962C8B-B14F-4D97-AF65-F5344CB8AC3E}">
        <p14:creationId xmlns:p14="http://schemas.microsoft.com/office/powerpoint/2010/main" val="853758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marL="285750" indent="-285750" algn="l">
              <a:buFont typeface="Wingdings" panose="05000000000000000000" pitchFamily="2" charset="2"/>
              <a:buChar char="q"/>
            </a:pPr>
            <a:r>
              <a:rPr lang="en-US" sz="1800" dirty="0" smtClean="0"/>
              <a:t>    Regulations, procedures and protective measures</a:t>
            </a:r>
          </a:p>
          <a:p>
            <a:pPr algn="l"/>
            <a:r>
              <a:rPr lang="en-US" sz="1800" dirty="0"/>
              <a:t> </a:t>
            </a:r>
            <a:r>
              <a:rPr lang="en-US" sz="1800" dirty="0" smtClean="0"/>
              <a:t>       o Emergency evacuation</a:t>
            </a:r>
          </a:p>
          <a:p>
            <a:pPr algn="l"/>
            <a:r>
              <a:rPr lang="en-US" sz="1800" dirty="0"/>
              <a:t> </a:t>
            </a:r>
            <a:r>
              <a:rPr lang="en-US" sz="1800" dirty="0" smtClean="0"/>
              <a:t>       o Extra precautions</a:t>
            </a:r>
          </a:p>
          <a:p>
            <a:pPr algn="l"/>
            <a:r>
              <a:rPr lang="en-US" sz="1800" dirty="0"/>
              <a:t> </a:t>
            </a:r>
            <a:r>
              <a:rPr lang="en-US" sz="1800" dirty="0" smtClean="0"/>
              <a:t>           </a:t>
            </a:r>
            <a:r>
              <a:rPr lang="en-US" sz="1800" dirty="0"/>
              <a:t>+</a:t>
            </a:r>
            <a:r>
              <a:rPr lang="en-US" sz="1800" dirty="0" smtClean="0"/>
              <a:t> Fire detection and suppression</a:t>
            </a:r>
          </a:p>
          <a:p>
            <a:pPr algn="l"/>
            <a:r>
              <a:rPr lang="en-US" sz="1800" dirty="0"/>
              <a:t> </a:t>
            </a:r>
            <a:r>
              <a:rPr lang="en-US" sz="1800" dirty="0" smtClean="0"/>
              <a:t>           + Ventilation, security, supplies, cleaning</a:t>
            </a:r>
          </a:p>
          <a:p>
            <a:pPr algn="l"/>
            <a:r>
              <a:rPr lang="en-US" sz="1800" dirty="0"/>
              <a:t> </a:t>
            </a:r>
            <a:r>
              <a:rPr lang="en-US" sz="1800" dirty="0" smtClean="0"/>
              <a:t>    o Relocation of Library collections, or:</a:t>
            </a:r>
          </a:p>
          <a:p>
            <a:pPr algn="l"/>
            <a:r>
              <a:rPr lang="en-US" sz="1800" dirty="0"/>
              <a:t> </a:t>
            </a:r>
            <a:r>
              <a:rPr lang="en-US" sz="1800" dirty="0" smtClean="0"/>
              <a:t>    o Sealing them effectively from construction areas</a:t>
            </a:r>
          </a:p>
          <a:p>
            <a:pPr marL="285750" indent="-285750" algn="l">
              <a:buFont typeface="Wingdings" panose="05000000000000000000" pitchFamily="2" charset="2"/>
              <a:buChar char="q"/>
            </a:pPr>
            <a:r>
              <a:rPr lang="en-US" sz="1800" dirty="0" smtClean="0"/>
              <a:t>Contractual liability for injury or damage</a:t>
            </a:r>
          </a:p>
          <a:p>
            <a:pPr marL="285750" indent="-285750" algn="l">
              <a:buFont typeface="Wingdings" panose="05000000000000000000" pitchFamily="2" charset="2"/>
              <a:buChar char="q"/>
            </a:pPr>
            <a:r>
              <a:rPr lang="en-US" sz="1800" dirty="0" smtClean="0"/>
              <a:t>Inspections</a:t>
            </a:r>
          </a:p>
          <a:p>
            <a:pPr marL="285750" indent="-285750" algn="l">
              <a:buFont typeface="Wingdings" panose="05000000000000000000" pitchFamily="2" charset="2"/>
              <a:buChar char="q"/>
            </a:pPr>
            <a:endParaRPr lang="en-US" sz="1800" dirty="0"/>
          </a:p>
          <a:p>
            <a:pPr marL="285750" indent="-285750" algn="l">
              <a:buFont typeface="Wingdings" panose="05000000000000000000" pitchFamily="2" charset="2"/>
              <a:buChar char="q"/>
            </a:pPr>
            <a:endParaRPr lang="en-US" sz="1800" dirty="0" smtClean="0"/>
          </a:p>
          <a:p>
            <a:pPr marL="285750" indent="-285750" algn="l">
              <a:buFont typeface="Wingdings" panose="05000000000000000000" pitchFamily="2" charset="2"/>
              <a:buChar char="q"/>
            </a:pPr>
            <a:endParaRPr lang="en-US" sz="1800" dirty="0" smtClean="0"/>
          </a:p>
        </p:txBody>
      </p:sp>
      <p:sp>
        <p:nvSpPr>
          <p:cNvPr id="4" name="Slide Number Placeholder 3"/>
          <p:cNvSpPr>
            <a:spLocks noGrp="1"/>
          </p:cNvSpPr>
          <p:nvPr>
            <p:ph type="sldNum" sz="quarter" idx="12"/>
          </p:nvPr>
        </p:nvSpPr>
        <p:spPr/>
        <p:txBody>
          <a:bodyPr/>
          <a:lstStyle/>
          <a:p>
            <a:fld id="{E26D9A9C-717E-4FF6-9B41-C2EC0F03B0DA}" type="slidenum">
              <a:rPr lang="en-US" smtClean="0"/>
              <a:t>50</a:t>
            </a:fld>
            <a:endParaRPr lang="en-US"/>
          </a:p>
        </p:txBody>
      </p:sp>
    </p:spTree>
    <p:extLst>
      <p:ext uri="{BB962C8B-B14F-4D97-AF65-F5344CB8AC3E}">
        <p14:creationId xmlns:p14="http://schemas.microsoft.com/office/powerpoint/2010/main" val="414820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marL="285750" indent="-285750" algn="l">
              <a:buFont typeface="Wingdings" panose="05000000000000000000" pitchFamily="2" charset="2"/>
              <a:buChar char="q"/>
            </a:pPr>
            <a:r>
              <a:rPr lang="en-US" sz="1800" dirty="0" smtClean="0"/>
              <a:t>Communication among all members of construction and Library staff</a:t>
            </a:r>
          </a:p>
          <a:p>
            <a:pPr algn="l"/>
            <a:r>
              <a:rPr lang="en-US" sz="1800" dirty="0" smtClean="0"/>
              <a:t>      o Established plans and procedures</a:t>
            </a:r>
          </a:p>
          <a:p>
            <a:pPr algn="l"/>
            <a:r>
              <a:rPr lang="en-US" sz="1800" dirty="0"/>
              <a:t> </a:t>
            </a:r>
            <a:r>
              <a:rPr lang="en-US" sz="1800" dirty="0" smtClean="0"/>
              <a:t>     o Daily, weekly, monthly revisions</a:t>
            </a:r>
          </a:p>
          <a:p>
            <a:pPr algn="l"/>
            <a:r>
              <a:rPr lang="en-US" sz="1800" b="1" dirty="0" smtClean="0"/>
              <a:t>Maintenance and Inspections: Regular and Documented</a:t>
            </a:r>
          </a:p>
          <a:p>
            <a:pPr marL="285750" indent="-285750" algn="l">
              <a:buFont typeface="Wingdings" panose="05000000000000000000" pitchFamily="2" charset="2"/>
              <a:buChar char="q"/>
            </a:pPr>
            <a:r>
              <a:rPr lang="en-US" sz="1800" dirty="0" smtClean="0"/>
              <a:t>Egress routes</a:t>
            </a:r>
          </a:p>
          <a:p>
            <a:pPr marL="285750" indent="-285750" algn="l">
              <a:buFont typeface="Wingdings" panose="05000000000000000000" pitchFamily="2" charset="2"/>
              <a:buChar char="q"/>
            </a:pPr>
            <a:r>
              <a:rPr lang="en-US" sz="1800" dirty="0" smtClean="0"/>
              <a:t>Roofs, eaves troughs, downspouts, doors, windows, window wells, foundations</a:t>
            </a:r>
          </a:p>
          <a:p>
            <a:pPr marL="285750" indent="-285750" algn="l">
              <a:buFont typeface="Wingdings" panose="05000000000000000000" pitchFamily="2" charset="2"/>
              <a:buChar char="q"/>
            </a:pPr>
            <a:r>
              <a:rPr lang="en-US" sz="1800" dirty="0" smtClean="0"/>
              <a:t>Plumbing, including pipes, joints, fixtures and drains</a:t>
            </a:r>
          </a:p>
          <a:p>
            <a:pPr marL="285750" indent="-285750" algn="l">
              <a:buFont typeface="Wingdings" panose="05000000000000000000" pitchFamily="2" charset="2"/>
              <a:buChar char="q"/>
            </a:pPr>
            <a:r>
              <a:rPr lang="en-US" sz="1800" dirty="0" smtClean="0"/>
              <a:t>Central alarm system for remote detection of fire, water, unauthorized intrusion</a:t>
            </a:r>
          </a:p>
          <a:p>
            <a:pPr algn="l"/>
            <a:r>
              <a:rPr lang="en-US" sz="1800" dirty="0"/>
              <a:t> </a:t>
            </a:r>
            <a:endParaRPr lang="en-US" sz="1800" dirty="0" smtClean="0"/>
          </a:p>
          <a:p>
            <a:pPr algn="l"/>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51</a:t>
            </a:fld>
            <a:endParaRPr lang="en-US"/>
          </a:p>
        </p:txBody>
      </p:sp>
    </p:spTree>
    <p:extLst>
      <p:ext uri="{BB962C8B-B14F-4D97-AF65-F5344CB8AC3E}">
        <p14:creationId xmlns:p14="http://schemas.microsoft.com/office/powerpoint/2010/main" val="983183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lnSpcReduction="10000"/>
          </a:bodyPr>
          <a:lstStyle/>
          <a:p>
            <a:pPr marL="285750" indent="-285750" algn="l">
              <a:buFont typeface="Wingdings" panose="05000000000000000000" pitchFamily="2" charset="2"/>
              <a:buChar char="q"/>
            </a:pPr>
            <a:r>
              <a:rPr lang="en-US" sz="1800" dirty="0" smtClean="0"/>
              <a:t>Water detection system</a:t>
            </a:r>
          </a:p>
          <a:p>
            <a:pPr marL="285750" indent="-285750" algn="l">
              <a:buFont typeface="Wingdings" panose="05000000000000000000" pitchFamily="2" charset="2"/>
              <a:buChar char="q"/>
            </a:pPr>
            <a:r>
              <a:rPr lang="en-US" sz="1800" dirty="0" smtClean="0"/>
              <a:t>Electrical system, appliances and lighting</a:t>
            </a:r>
          </a:p>
          <a:p>
            <a:pPr marL="285750" indent="-285750" algn="l">
              <a:buFont typeface="Wingdings" panose="05000000000000000000" pitchFamily="2" charset="2"/>
              <a:buChar char="q"/>
            </a:pPr>
            <a:r>
              <a:rPr lang="en-US" sz="1800" dirty="0" smtClean="0"/>
              <a:t>Fire detection and suppression system</a:t>
            </a:r>
          </a:p>
          <a:p>
            <a:pPr algn="l"/>
            <a:r>
              <a:rPr lang="en-US" sz="1800" dirty="0"/>
              <a:t> </a:t>
            </a:r>
            <a:r>
              <a:rPr lang="en-US" sz="1800" dirty="0" smtClean="0"/>
              <a:t>     o Smoke detectors and sprinkles</a:t>
            </a:r>
          </a:p>
          <a:p>
            <a:pPr algn="l"/>
            <a:r>
              <a:rPr lang="en-US" sz="1800" dirty="0"/>
              <a:t> </a:t>
            </a:r>
            <a:r>
              <a:rPr lang="en-US" sz="1800" dirty="0" smtClean="0"/>
              <a:t>     o Fire doors and extinguishers</a:t>
            </a:r>
          </a:p>
          <a:p>
            <a:pPr algn="l"/>
            <a:r>
              <a:rPr lang="en-US" sz="1800" dirty="0"/>
              <a:t> </a:t>
            </a:r>
            <a:r>
              <a:rPr lang="en-US" sz="1800" dirty="0" smtClean="0"/>
              <a:t>     o Water pressure for fire fighting</a:t>
            </a:r>
          </a:p>
          <a:p>
            <a:pPr marL="285750" indent="-285750" algn="l">
              <a:buFont typeface="Wingdings" panose="05000000000000000000" pitchFamily="2" charset="2"/>
              <a:buChar char="q"/>
            </a:pPr>
            <a:r>
              <a:rPr lang="en-US" sz="1800" dirty="0" smtClean="0"/>
              <a:t>Heating, cooling and ventilation systems</a:t>
            </a:r>
          </a:p>
          <a:p>
            <a:pPr algn="l"/>
            <a:r>
              <a:rPr lang="en-US" sz="1800" dirty="0" smtClean="0"/>
              <a:t>      o Inspect for mold</a:t>
            </a:r>
          </a:p>
          <a:p>
            <a:pPr algn="l"/>
            <a:r>
              <a:rPr lang="en-US" sz="1800" dirty="0"/>
              <a:t> </a:t>
            </a:r>
            <a:r>
              <a:rPr lang="en-US" sz="1800" dirty="0" smtClean="0"/>
              <a:t>     o Clean ducts, vents, heat-exchange coils, drip pans</a:t>
            </a:r>
          </a:p>
          <a:p>
            <a:pPr algn="l"/>
            <a:r>
              <a:rPr lang="en-US" sz="1800" dirty="0"/>
              <a:t> </a:t>
            </a:r>
            <a:r>
              <a:rPr lang="en-US" sz="1800" dirty="0" smtClean="0"/>
              <a:t>     o Change air filters</a:t>
            </a:r>
          </a:p>
          <a:p>
            <a:pPr algn="l"/>
            <a:r>
              <a:rPr lang="en-US" sz="1800" dirty="0"/>
              <a:t> </a:t>
            </a:r>
            <a:r>
              <a:rPr lang="en-US" sz="1800" dirty="0" smtClean="0"/>
              <a:t>     o Maintain air circulation</a:t>
            </a:r>
          </a:p>
        </p:txBody>
      </p:sp>
      <p:sp>
        <p:nvSpPr>
          <p:cNvPr id="4" name="Slide Number Placeholder 3"/>
          <p:cNvSpPr>
            <a:spLocks noGrp="1"/>
          </p:cNvSpPr>
          <p:nvPr>
            <p:ph type="sldNum" sz="quarter" idx="12"/>
          </p:nvPr>
        </p:nvSpPr>
        <p:spPr/>
        <p:txBody>
          <a:bodyPr/>
          <a:lstStyle/>
          <a:p>
            <a:fld id="{E26D9A9C-717E-4FF6-9B41-C2EC0F03B0DA}" type="slidenum">
              <a:rPr lang="en-US" smtClean="0"/>
              <a:t>52</a:t>
            </a:fld>
            <a:endParaRPr lang="en-US"/>
          </a:p>
        </p:txBody>
      </p:sp>
    </p:spTree>
    <p:extLst>
      <p:ext uri="{BB962C8B-B14F-4D97-AF65-F5344CB8AC3E}">
        <p14:creationId xmlns:p14="http://schemas.microsoft.com/office/powerpoint/2010/main" val="3937152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fontScale="85000" lnSpcReduction="10000"/>
          </a:bodyPr>
          <a:lstStyle/>
          <a:p>
            <a:pPr marL="285750" indent="-285750" algn="l">
              <a:buFont typeface="Wingdings" panose="05000000000000000000" pitchFamily="2" charset="2"/>
              <a:buChar char="q"/>
            </a:pPr>
            <a:r>
              <a:rPr lang="en-US" sz="1800" dirty="0" smtClean="0"/>
              <a:t>Access controls</a:t>
            </a:r>
          </a:p>
          <a:p>
            <a:pPr algn="l"/>
            <a:r>
              <a:rPr lang="en-US" sz="1800" dirty="0"/>
              <a:t> </a:t>
            </a:r>
            <a:r>
              <a:rPr lang="en-US" sz="1800" dirty="0" smtClean="0"/>
              <a:t>    o Surveillance cameras, mirrors, motion detectors, switches, alarms, locks</a:t>
            </a:r>
          </a:p>
          <a:p>
            <a:pPr algn="l"/>
            <a:r>
              <a:rPr lang="en-US" sz="1800" dirty="0"/>
              <a:t> </a:t>
            </a:r>
            <a:r>
              <a:rPr lang="en-US" sz="1800" dirty="0" smtClean="0"/>
              <a:t>        + Ease of use</a:t>
            </a:r>
          </a:p>
          <a:p>
            <a:pPr algn="l"/>
            <a:r>
              <a:rPr lang="en-US" sz="1800" dirty="0"/>
              <a:t> </a:t>
            </a:r>
            <a:r>
              <a:rPr lang="en-US" sz="1800" dirty="0" smtClean="0"/>
              <a:t>        + Serviceability</a:t>
            </a:r>
          </a:p>
          <a:p>
            <a:pPr algn="l"/>
            <a:r>
              <a:rPr lang="en-US" sz="1800" dirty="0"/>
              <a:t> </a:t>
            </a:r>
            <a:r>
              <a:rPr lang="en-US" sz="1800" dirty="0" smtClean="0"/>
              <a:t>        + Security of keys and key cards</a:t>
            </a:r>
          </a:p>
          <a:p>
            <a:pPr algn="l"/>
            <a:r>
              <a:rPr lang="en-US" sz="1800" dirty="0"/>
              <a:t> </a:t>
            </a:r>
            <a:r>
              <a:rPr lang="en-US" sz="1800" dirty="0" smtClean="0"/>
              <a:t>    o Windows and doors alarmed for exit and no entry</a:t>
            </a:r>
          </a:p>
          <a:p>
            <a:pPr marL="285750" indent="-285750" algn="l">
              <a:buFont typeface="Wingdings" panose="05000000000000000000" pitchFamily="2" charset="2"/>
              <a:buChar char="q"/>
            </a:pPr>
            <a:r>
              <a:rPr lang="en-US" sz="1800" dirty="0" smtClean="0"/>
              <a:t>Plans</a:t>
            </a:r>
          </a:p>
          <a:p>
            <a:pPr algn="l"/>
            <a:r>
              <a:rPr lang="en-US" sz="1800" dirty="0"/>
              <a:t> </a:t>
            </a:r>
            <a:r>
              <a:rPr lang="en-US" sz="1800" dirty="0" smtClean="0"/>
              <a:t>    o Disaster prevention and emergency response plans</a:t>
            </a:r>
          </a:p>
          <a:p>
            <a:pPr algn="l"/>
            <a:r>
              <a:rPr lang="en-US" sz="1800" dirty="0"/>
              <a:t> </a:t>
            </a:r>
            <a:r>
              <a:rPr lang="en-US" sz="1800" dirty="0" smtClean="0"/>
              <a:t>    o Building plans and drawings, with duplicates stored offsite</a:t>
            </a:r>
          </a:p>
          <a:p>
            <a:pPr algn="l"/>
            <a:r>
              <a:rPr lang="en-US" sz="1800" dirty="0"/>
              <a:t> </a:t>
            </a:r>
            <a:r>
              <a:rPr lang="en-US" sz="1800" dirty="0" smtClean="0"/>
              <a:t>       + Structural</a:t>
            </a:r>
          </a:p>
          <a:p>
            <a:pPr algn="l"/>
            <a:r>
              <a:rPr lang="en-US" sz="1800" dirty="0"/>
              <a:t> </a:t>
            </a:r>
            <a:r>
              <a:rPr lang="en-US" sz="1800" dirty="0" smtClean="0"/>
              <a:t>       + Service access locations</a:t>
            </a:r>
          </a:p>
          <a:p>
            <a:pPr algn="l"/>
            <a:r>
              <a:rPr lang="en-US" sz="1800" dirty="0"/>
              <a:t> </a:t>
            </a:r>
            <a:r>
              <a:rPr lang="en-US" sz="1800" dirty="0" smtClean="0"/>
              <a:t>       + Master switches</a:t>
            </a:r>
          </a:p>
          <a:p>
            <a:pPr algn="l"/>
            <a:r>
              <a:rPr lang="en-US" sz="1800" dirty="0"/>
              <a:t> </a:t>
            </a:r>
            <a:r>
              <a:rPr lang="en-US" sz="1800" dirty="0" smtClean="0"/>
              <a:t>       + Standpipes and valves</a:t>
            </a:r>
          </a:p>
          <a:p>
            <a:pPr algn="l"/>
            <a:r>
              <a:rPr lang="en-US" sz="1800" dirty="0"/>
              <a:t> </a:t>
            </a:r>
            <a:r>
              <a:rPr lang="en-US" sz="1800" dirty="0" smtClean="0"/>
              <a:t>   </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53</a:t>
            </a:fld>
            <a:endParaRPr lang="en-US"/>
          </a:p>
        </p:txBody>
      </p:sp>
    </p:spTree>
    <p:extLst>
      <p:ext uri="{BB962C8B-B14F-4D97-AF65-F5344CB8AC3E}">
        <p14:creationId xmlns:p14="http://schemas.microsoft.com/office/powerpoint/2010/main" val="17549886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marL="285750" indent="-285750" algn="l">
              <a:buFont typeface="Wingdings" panose="05000000000000000000" pitchFamily="2" charset="2"/>
              <a:buChar char="q"/>
            </a:pPr>
            <a:r>
              <a:rPr lang="en-US" sz="1800" dirty="0" smtClean="0"/>
              <a:t>Emergency back-up services</a:t>
            </a:r>
          </a:p>
          <a:p>
            <a:pPr marL="285750" indent="-285750" algn="l">
              <a:buFont typeface="Wingdings" panose="05000000000000000000" pitchFamily="2" charset="2"/>
              <a:buChar char="q"/>
            </a:pPr>
            <a:r>
              <a:rPr lang="en-US" sz="1800" dirty="0" smtClean="0"/>
              <a:t>Emergency equipment for first-aid, fire and flood control</a:t>
            </a:r>
          </a:p>
          <a:p>
            <a:pPr marL="285750" indent="-285750" algn="l">
              <a:buFont typeface="Wingdings" panose="05000000000000000000" pitchFamily="2" charset="2"/>
              <a:buChar char="q"/>
            </a:pPr>
            <a:r>
              <a:rPr lang="en-US" sz="1800" dirty="0" smtClean="0"/>
              <a:t>Offsite storage of rare, fragile or irreplaceable materials and vital records</a:t>
            </a:r>
          </a:p>
          <a:p>
            <a:pPr marL="285750" indent="-285750" algn="l">
              <a:buFont typeface="Wingdings" panose="05000000000000000000" pitchFamily="2" charset="2"/>
              <a:buChar char="q"/>
            </a:pPr>
            <a:r>
              <a:rPr lang="en-US" sz="1800" dirty="0" smtClean="0"/>
              <a:t>Book return drops</a:t>
            </a:r>
          </a:p>
          <a:p>
            <a:pPr marL="285750" indent="-285750" algn="l">
              <a:buFont typeface="Wingdings" panose="05000000000000000000" pitchFamily="2" charset="2"/>
              <a:buChar char="q"/>
            </a:pPr>
            <a:r>
              <a:rPr lang="en-US" sz="1800" dirty="0" smtClean="0"/>
              <a:t>Pest control</a:t>
            </a:r>
          </a:p>
          <a:p>
            <a:pPr marL="285750" indent="-285750" algn="l">
              <a:buFont typeface="Wingdings" panose="05000000000000000000" pitchFamily="2" charset="2"/>
              <a:buChar char="q"/>
            </a:pPr>
            <a:r>
              <a:rPr lang="en-US" sz="1800" dirty="0" smtClean="0"/>
              <a:t>Housekeeping</a:t>
            </a:r>
          </a:p>
          <a:p>
            <a:pPr algn="l"/>
            <a:r>
              <a:rPr lang="en-US" sz="1800" dirty="0" smtClean="0"/>
              <a:t>     o Trash and garbage</a:t>
            </a:r>
          </a:p>
          <a:p>
            <a:pPr algn="l"/>
            <a:r>
              <a:rPr lang="en-US" sz="1800" dirty="0"/>
              <a:t> </a:t>
            </a:r>
            <a:r>
              <a:rPr lang="en-US" sz="1800" dirty="0" smtClean="0"/>
              <a:t>    o Dust, including dust from brittle paper</a:t>
            </a:r>
          </a:p>
          <a:p>
            <a:pPr algn="l"/>
            <a:r>
              <a:rPr lang="en-US" sz="1800" dirty="0"/>
              <a:t> </a:t>
            </a:r>
            <a:r>
              <a:rPr lang="en-US" sz="1800" dirty="0" smtClean="0"/>
              <a:t>    o Cleaning of rooms, floors, carpets, drapes</a:t>
            </a:r>
          </a:p>
          <a:p>
            <a:pPr algn="l"/>
            <a:r>
              <a:rPr lang="en-US" sz="1800" dirty="0"/>
              <a:t> </a:t>
            </a:r>
            <a:r>
              <a:rPr lang="en-US" sz="1800" dirty="0" smtClean="0"/>
              <a:t>       + Additional security if Library is closed</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54</a:t>
            </a:fld>
            <a:endParaRPr lang="en-US"/>
          </a:p>
        </p:txBody>
      </p:sp>
    </p:spTree>
    <p:extLst>
      <p:ext uri="{BB962C8B-B14F-4D97-AF65-F5344CB8AC3E}">
        <p14:creationId xmlns:p14="http://schemas.microsoft.com/office/powerpoint/2010/main" val="983285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algn="l"/>
            <a:r>
              <a:rPr lang="en-US" sz="1800" dirty="0" smtClean="0"/>
              <a:t>     o Use and storage of hazardous materials</a:t>
            </a:r>
          </a:p>
          <a:p>
            <a:pPr algn="l"/>
            <a:r>
              <a:rPr lang="en-US" sz="1800" dirty="0"/>
              <a:t> </a:t>
            </a:r>
            <a:r>
              <a:rPr lang="en-US" sz="1800" dirty="0" smtClean="0"/>
              <a:t>       + Flammables</a:t>
            </a:r>
          </a:p>
          <a:p>
            <a:pPr algn="l"/>
            <a:r>
              <a:rPr lang="en-US" sz="1800" dirty="0"/>
              <a:t> </a:t>
            </a:r>
            <a:r>
              <a:rPr lang="en-US" sz="1800" dirty="0" smtClean="0"/>
              <a:t>       + Toxic cleaning agents</a:t>
            </a:r>
          </a:p>
          <a:p>
            <a:pPr algn="l"/>
            <a:r>
              <a:rPr lang="en-US" sz="1800" dirty="0"/>
              <a:t> </a:t>
            </a:r>
            <a:r>
              <a:rPr lang="en-US" sz="1800" dirty="0" smtClean="0"/>
              <a:t>       + Other janitorial supplies</a:t>
            </a:r>
          </a:p>
          <a:p>
            <a:pPr marL="285750" indent="-285750" algn="l">
              <a:buFont typeface="Wingdings" panose="05000000000000000000" pitchFamily="2" charset="2"/>
              <a:buChar char="q"/>
            </a:pPr>
            <a:r>
              <a:rPr lang="en-US" sz="1800" dirty="0" smtClean="0"/>
              <a:t>Library security staff</a:t>
            </a:r>
          </a:p>
          <a:p>
            <a:pPr algn="l"/>
            <a:r>
              <a:rPr lang="en-US" sz="1800" dirty="0"/>
              <a:t> </a:t>
            </a:r>
            <a:r>
              <a:rPr lang="en-US" sz="1800" dirty="0" smtClean="0"/>
              <a:t>    o Training</a:t>
            </a:r>
          </a:p>
          <a:p>
            <a:pPr algn="l"/>
            <a:r>
              <a:rPr lang="en-US" sz="1800" dirty="0"/>
              <a:t> </a:t>
            </a:r>
            <a:r>
              <a:rPr lang="en-US" sz="1800" dirty="0" smtClean="0"/>
              <a:t>    o Visibility</a:t>
            </a:r>
          </a:p>
        </p:txBody>
      </p:sp>
      <p:sp>
        <p:nvSpPr>
          <p:cNvPr id="4" name="Slide Number Placeholder 3"/>
          <p:cNvSpPr>
            <a:spLocks noGrp="1"/>
          </p:cNvSpPr>
          <p:nvPr>
            <p:ph type="sldNum" sz="quarter" idx="12"/>
          </p:nvPr>
        </p:nvSpPr>
        <p:spPr/>
        <p:txBody>
          <a:bodyPr/>
          <a:lstStyle/>
          <a:p>
            <a:fld id="{E26D9A9C-717E-4FF6-9B41-C2EC0F03B0DA}" type="slidenum">
              <a:rPr lang="en-US" smtClean="0"/>
              <a:t>55</a:t>
            </a:fld>
            <a:endParaRPr lang="en-US"/>
          </a:p>
        </p:txBody>
      </p:sp>
    </p:spTree>
    <p:extLst>
      <p:ext uri="{BB962C8B-B14F-4D97-AF65-F5344CB8AC3E}">
        <p14:creationId xmlns:p14="http://schemas.microsoft.com/office/powerpoint/2010/main" val="258791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normAutofit fontScale="90000"/>
          </a:bodyPr>
          <a:lstStyle/>
          <a:p>
            <a:r>
              <a:rPr lang="en-US" dirty="0"/>
              <a:t>Checklist of Risks and Procedures Related to Library Buildings, cont.</a:t>
            </a:r>
          </a:p>
        </p:txBody>
      </p:sp>
      <p:sp>
        <p:nvSpPr>
          <p:cNvPr id="3" name="Subtitle 2"/>
          <p:cNvSpPr>
            <a:spLocks noGrp="1"/>
          </p:cNvSpPr>
          <p:nvPr>
            <p:ph type="subTitle" idx="1"/>
          </p:nvPr>
        </p:nvSpPr>
        <p:spPr>
          <a:xfrm>
            <a:off x="762000" y="2057400"/>
            <a:ext cx="7772400" cy="3581400"/>
          </a:xfrm>
        </p:spPr>
        <p:txBody>
          <a:bodyPr>
            <a:normAutofit/>
          </a:bodyPr>
          <a:lstStyle/>
          <a:p>
            <a:pPr marL="285750" indent="-285750" algn="l">
              <a:buFont typeface="Wingdings" panose="05000000000000000000" pitchFamily="2" charset="2"/>
              <a:buChar char="q"/>
            </a:pPr>
            <a:r>
              <a:rPr lang="en-US" sz="1800" dirty="0" smtClean="0"/>
              <a:t>Procedures</a:t>
            </a:r>
          </a:p>
          <a:p>
            <a:pPr algn="l"/>
            <a:r>
              <a:rPr lang="en-US" sz="1800" dirty="0" smtClean="0"/>
              <a:t>      o Emergencies</a:t>
            </a:r>
          </a:p>
          <a:p>
            <a:pPr algn="l"/>
            <a:r>
              <a:rPr lang="en-US" sz="1800" dirty="0"/>
              <a:t> </a:t>
            </a:r>
            <a:r>
              <a:rPr lang="en-US" sz="1800" dirty="0" smtClean="0"/>
              <a:t>     o Posted policies and emergency service numbers</a:t>
            </a:r>
          </a:p>
          <a:p>
            <a:pPr algn="l"/>
            <a:r>
              <a:rPr lang="en-US" sz="1800" dirty="0"/>
              <a:t> </a:t>
            </a:r>
            <a:r>
              <a:rPr lang="en-US" sz="1800" dirty="0" smtClean="0"/>
              <a:t>     o Opening and closing the Library</a:t>
            </a:r>
          </a:p>
          <a:p>
            <a:pPr algn="l"/>
            <a:r>
              <a:rPr lang="en-US" sz="1800" dirty="0"/>
              <a:t> </a:t>
            </a:r>
            <a:r>
              <a:rPr lang="en-US" sz="1800" dirty="0" smtClean="0"/>
              <a:t>     o Interior and exterior Library patrols</a:t>
            </a:r>
          </a:p>
          <a:p>
            <a:pPr algn="l"/>
            <a:r>
              <a:rPr lang="en-US" sz="1800" dirty="0"/>
              <a:t> </a:t>
            </a:r>
            <a:r>
              <a:rPr lang="en-US" sz="1800" dirty="0" smtClean="0"/>
              <a:t>     o User identification and registration</a:t>
            </a:r>
          </a:p>
          <a:p>
            <a:pPr algn="l"/>
            <a:r>
              <a:rPr lang="en-US" sz="1800" dirty="0"/>
              <a:t> </a:t>
            </a:r>
            <a:r>
              <a:rPr lang="en-US" sz="1800" dirty="0" smtClean="0"/>
              <a:t>     o Requests for repairs or maintenance</a:t>
            </a:r>
          </a:p>
          <a:p>
            <a:pPr algn="l"/>
            <a:r>
              <a:rPr lang="en-US" sz="1800" dirty="0"/>
              <a:t> </a:t>
            </a:r>
            <a:r>
              <a:rPr lang="en-US" sz="1800" dirty="0" smtClean="0"/>
              <a:t>     o Communication of onsite and offsite incidents of theft, </a:t>
            </a:r>
            <a:r>
              <a:rPr lang="en-US" sz="1800" dirty="0" err="1" smtClean="0"/>
              <a:t>vandalsim</a:t>
            </a:r>
            <a:r>
              <a:rPr lang="en-US" sz="1800" dirty="0" smtClean="0"/>
              <a:t>, arson</a:t>
            </a:r>
            <a:endParaRPr lang="en-US" sz="1800" dirty="0"/>
          </a:p>
        </p:txBody>
      </p:sp>
      <p:sp>
        <p:nvSpPr>
          <p:cNvPr id="4" name="Slide Number Placeholder 3"/>
          <p:cNvSpPr>
            <a:spLocks noGrp="1"/>
          </p:cNvSpPr>
          <p:nvPr>
            <p:ph type="sldNum" sz="quarter" idx="12"/>
          </p:nvPr>
        </p:nvSpPr>
        <p:spPr/>
        <p:txBody>
          <a:bodyPr/>
          <a:lstStyle/>
          <a:p>
            <a:fld id="{E26D9A9C-717E-4FF6-9B41-C2EC0F03B0DA}" type="slidenum">
              <a:rPr lang="en-US" smtClean="0"/>
              <a:t>56</a:t>
            </a:fld>
            <a:endParaRPr lang="en-US"/>
          </a:p>
        </p:txBody>
      </p:sp>
    </p:spTree>
    <p:extLst>
      <p:ext uri="{BB962C8B-B14F-4D97-AF65-F5344CB8AC3E}">
        <p14:creationId xmlns:p14="http://schemas.microsoft.com/office/powerpoint/2010/main" val="37133802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219199"/>
          </a:xfrm>
        </p:spPr>
        <p:txBody>
          <a:bodyPr>
            <a:normAutofit fontScale="90000"/>
          </a:bodyPr>
          <a:lstStyle/>
          <a:p>
            <a:r>
              <a:rPr lang="en-US" dirty="0" smtClean="0"/>
              <a:t>Obligatory cat photo for librarians.</a:t>
            </a:r>
            <a:endParaRPr lang="en-US" dirty="0"/>
          </a:p>
        </p:txBody>
      </p:sp>
      <p:sp>
        <p:nvSpPr>
          <p:cNvPr id="3" name="Subtitle 2"/>
          <p:cNvSpPr>
            <a:spLocks noGrp="1"/>
          </p:cNvSpPr>
          <p:nvPr>
            <p:ph type="subTitle" idx="1"/>
          </p:nvPr>
        </p:nvSpPr>
        <p:spPr>
          <a:xfrm>
            <a:off x="1371600" y="2133600"/>
            <a:ext cx="6400800" cy="3505200"/>
          </a:xfrm>
        </p:spPr>
        <p:txBody>
          <a:bodyPr/>
          <a:lstStyle/>
          <a:p>
            <a:endParaRPr lang="en-US" dirty="0"/>
          </a:p>
        </p:txBody>
      </p:sp>
      <p:sp>
        <p:nvSpPr>
          <p:cNvPr id="4" name="Slide Number Placeholder 3"/>
          <p:cNvSpPr>
            <a:spLocks noGrp="1"/>
          </p:cNvSpPr>
          <p:nvPr>
            <p:ph type="sldNum" sz="quarter" idx="12"/>
          </p:nvPr>
        </p:nvSpPr>
        <p:spPr/>
        <p:txBody>
          <a:bodyPr/>
          <a:lstStyle/>
          <a:p>
            <a:fld id="{E26D9A9C-717E-4FF6-9B41-C2EC0F03B0DA}" type="slidenum">
              <a:rPr lang="en-US" smtClean="0"/>
              <a:t>57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057400"/>
            <a:ext cx="8153400" cy="4038600"/>
          </a:xfrm>
          <a:prstGeom prst="rect">
            <a:avLst/>
          </a:prstGeom>
        </p:spPr>
      </p:pic>
    </p:spTree>
    <p:extLst>
      <p:ext uri="{BB962C8B-B14F-4D97-AF65-F5344CB8AC3E}">
        <p14:creationId xmlns:p14="http://schemas.microsoft.com/office/powerpoint/2010/main" val="2352436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919</TotalTime>
  <Words>3257</Words>
  <Application>Microsoft Office PowerPoint</Application>
  <PresentationFormat>On-screen Show (4:3)</PresentationFormat>
  <Paragraphs>473</Paragraphs>
  <Slides>57</Slides>
  <Notes>2</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How to Create an Emergency Disaster Plan for Your Library</vt:lpstr>
      <vt:lpstr>PowerPoint Presentation</vt:lpstr>
      <vt:lpstr>You might need to convince someone why a plan is necessary.</vt:lpstr>
      <vt:lpstr>The potential cost?</vt:lpstr>
      <vt:lpstr>How to get started</vt:lpstr>
      <vt:lpstr>How to get started, cont.</vt:lpstr>
      <vt:lpstr>How to get started, cont.</vt:lpstr>
      <vt:lpstr>How to get started, cont.</vt:lpstr>
      <vt:lpstr>Making your plan</vt:lpstr>
      <vt:lpstr>Making your plan, cont.</vt:lpstr>
      <vt:lpstr>Making your plan, cont.</vt:lpstr>
      <vt:lpstr>Making your plan, cont.</vt:lpstr>
      <vt:lpstr>Making your plan, cont.</vt:lpstr>
      <vt:lpstr>Making your plan, cont.</vt:lpstr>
      <vt:lpstr>Making your plan, cont.</vt:lpstr>
      <vt:lpstr>Making your plan, cont.</vt:lpstr>
      <vt:lpstr>Making your plan, cont.</vt:lpstr>
      <vt:lpstr>Making your plan, cont.</vt:lpstr>
      <vt:lpstr>Types of emergencies</vt:lpstr>
      <vt:lpstr>Other considerations</vt:lpstr>
      <vt:lpstr>Other considerations, cont.</vt:lpstr>
      <vt:lpstr>Other considerations, cont.</vt:lpstr>
      <vt:lpstr>Other considerations, cont.</vt:lpstr>
      <vt:lpstr>Other considerations, cont.</vt:lpstr>
      <vt:lpstr>Prevention tips</vt:lpstr>
      <vt:lpstr>Prevention tips, cont.</vt:lpstr>
      <vt:lpstr>Prevention tips, cont.</vt:lpstr>
      <vt:lpstr>Prevention tip, cont.</vt:lpstr>
      <vt:lpstr> Prevention-Preparation-Response-Recovery! </vt:lpstr>
      <vt:lpstr>Forms</vt:lpstr>
      <vt:lpstr>Recommended supplies, full kit</vt:lpstr>
      <vt:lpstr>Recommended supplies, full kit, cont.</vt:lpstr>
      <vt:lpstr>Recommended supplies, full kit, cont.</vt:lpstr>
      <vt:lpstr>Recommended supplies, full kit, cont.</vt:lpstr>
      <vt:lpstr>Recommended supplies, small kit</vt:lpstr>
      <vt:lpstr> Recommended supplies you likely already have </vt:lpstr>
      <vt:lpstr>Priority List for Recovery   Call Number Range: This column should include the call number range in question.   Location in Building: In order to assist salvage, provide a brief description of location. For example, First Floor, Southwest Corner, or Room 182, Third Range.   Describe Materials: Briefly describe type of materials: bound serials, monographs, special collections, miscellaneous, maps, folios, etc.   Ranking: 1, 2, or 3, with one being the highest priority (with 1= Highest). </vt:lpstr>
      <vt:lpstr>Appendix Checklist of Risks and Procedures Related to Library Buildings</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Checklist of Risks and Procedures Related to Library Buildings, cont.</vt:lpstr>
      <vt:lpstr>Obligatory cat photo for librarians.</vt:lpstr>
    </vt:vector>
  </TitlesOfParts>
  <Company>Yale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Create an Emergency Disaster Plan for Your Library</dc:title>
  <dc:creator>cp429</dc:creator>
  <cp:lastModifiedBy>cp429</cp:lastModifiedBy>
  <cp:revision>92</cp:revision>
  <dcterms:created xsi:type="dcterms:W3CDTF">2014-08-22T17:01:24Z</dcterms:created>
  <dcterms:modified xsi:type="dcterms:W3CDTF">2014-10-20T19:10:29Z</dcterms:modified>
</cp:coreProperties>
</file>