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7" r:id="rId3"/>
    <p:sldId id="262" r:id="rId4"/>
    <p:sldId id="268" r:id="rId5"/>
    <p:sldId id="264" r:id="rId6"/>
    <p:sldId id="258" r:id="rId7"/>
    <p:sldId id="266" r:id="rId8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090" autoAdjust="0"/>
  </p:normalViewPr>
  <p:slideViewPr>
    <p:cSldViewPr showGuides="1">
      <p:cViewPr varScale="1">
        <p:scale>
          <a:sx n="66" d="100"/>
          <a:sy n="66" d="100"/>
        </p:scale>
        <p:origin x="-1930" y="-77"/>
      </p:cViewPr>
      <p:guideLst>
        <p:guide orient="horz" pos="52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86"/>
      </p:cViewPr>
      <p:guideLst>
        <p:guide orient="horz" pos="293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AFF\Homes\anna\Collection%20Analysis\Palmer%20Public%20Library\Palmer%20Collection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11928797361867"/>
          <c:y val="8.3970014727355852E-2"/>
          <c:w val="0.77337859209906457"/>
          <c:h val="0.75687334897617431"/>
        </c:manualLayout>
      </c:layout>
      <c:scatterChart>
        <c:scatterStyle val="lineMarker"/>
        <c:varyColors val="0"/>
        <c:ser>
          <c:idx val="0"/>
          <c:order val="0"/>
          <c:tx>
            <c:v>Collection::Circulation</c:v>
          </c:tx>
          <c:spPr>
            <a:ln w="66675">
              <a:noFill/>
            </a:ln>
          </c:spPr>
          <c:trendline>
            <c:trendlineType val="linear"/>
            <c:intercept val="0"/>
            <c:dispRSqr val="0"/>
            <c:dispEq val="0"/>
          </c:trendline>
          <c:xVal>
            <c:numRef>
              <c:f>Overall!$B$2:$B$27</c:f>
              <c:numCache>
                <c:formatCode>General</c:formatCode>
                <c:ptCount val="26"/>
                <c:pt idx="0">
                  <c:v>2614</c:v>
                </c:pt>
                <c:pt idx="1">
                  <c:v>871</c:v>
                </c:pt>
                <c:pt idx="2">
                  <c:v>35</c:v>
                </c:pt>
                <c:pt idx="3">
                  <c:v>132</c:v>
                </c:pt>
                <c:pt idx="4">
                  <c:v>1546</c:v>
                </c:pt>
                <c:pt idx="5">
                  <c:v>635</c:v>
                </c:pt>
                <c:pt idx="6">
                  <c:v>457</c:v>
                </c:pt>
                <c:pt idx="8">
                  <c:v>6892</c:v>
                </c:pt>
                <c:pt idx="9">
                  <c:v>178</c:v>
                </c:pt>
                <c:pt idx="10">
                  <c:v>932</c:v>
                </c:pt>
                <c:pt idx="11">
                  <c:v>1845</c:v>
                </c:pt>
                <c:pt idx="12">
                  <c:v>1592</c:v>
                </c:pt>
                <c:pt idx="13">
                  <c:v>508</c:v>
                </c:pt>
                <c:pt idx="14">
                  <c:v>524</c:v>
                </c:pt>
                <c:pt idx="15">
                  <c:v>11429</c:v>
                </c:pt>
                <c:pt idx="16">
                  <c:v>955</c:v>
                </c:pt>
                <c:pt idx="17">
                  <c:v>4436</c:v>
                </c:pt>
                <c:pt idx="18">
                  <c:v>16612</c:v>
                </c:pt>
                <c:pt idx="20">
                  <c:v>1852</c:v>
                </c:pt>
                <c:pt idx="21">
                  <c:v>795</c:v>
                </c:pt>
                <c:pt idx="22">
                  <c:v>392</c:v>
                </c:pt>
                <c:pt idx="23">
                  <c:v>829</c:v>
                </c:pt>
                <c:pt idx="25">
                  <c:v>33</c:v>
                </c:pt>
              </c:numCache>
            </c:numRef>
          </c:xVal>
          <c:yVal>
            <c:numRef>
              <c:f>Overall!$D$2:$D$27</c:f>
              <c:numCache>
                <c:formatCode>General</c:formatCode>
                <c:ptCount val="26"/>
                <c:pt idx="0">
                  <c:v>7523</c:v>
                </c:pt>
                <c:pt idx="1">
                  <c:v>2576</c:v>
                </c:pt>
                <c:pt idx="2">
                  <c:v>45</c:v>
                </c:pt>
                <c:pt idx="3">
                  <c:v>558</c:v>
                </c:pt>
                <c:pt idx="4">
                  <c:v>3413</c:v>
                </c:pt>
                <c:pt idx="5">
                  <c:v>2347</c:v>
                </c:pt>
                <c:pt idx="6">
                  <c:v>982</c:v>
                </c:pt>
                <c:pt idx="8">
                  <c:v>15195</c:v>
                </c:pt>
                <c:pt idx="9">
                  <c:v>44</c:v>
                </c:pt>
                <c:pt idx="10">
                  <c:v>937</c:v>
                </c:pt>
                <c:pt idx="11">
                  <c:v>5707</c:v>
                </c:pt>
                <c:pt idx="12">
                  <c:v>3925</c:v>
                </c:pt>
                <c:pt idx="13">
                  <c:v>786</c:v>
                </c:pt>
                <c:pt idx="14">
                  <c:v>379</c:v>
                </c:pt>
                <c:pt idx="15">
                  <c:v>17407</c:v>
                </c:pt>
                <c:pt idx="16">
                  <c:v>926</c:v>
                </c:pt>
                <c:pt idx="17">
                  <c:v>3691</c:v>
                </c:pt>
                <c:pt idx="18">
                  <c:v>27972</c:v>
                </c:pt>
                <c:pt idx="20">
                  <c:v>21813</c:v>
                </c:pt>
                <c:pt idx="21">
                  <c:v>3239</c:v>
                </c:pt>
                <c:pt idx="22">
                  <c:v>1682</c:v>
                </c:pt>
                <c:pt idx="23">
                  <c:v>6503</c:v>
                </c:pt>
                <c:pt idx="25">
                  <c:v>673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709696"/>
        <c:axId val="121711616"/>
      </c:scatterChart>
      <c:valAx>
        <c:axId val="121709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Holdings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711616"/>
        <c:crosses val="autoZero"/>
        <c:crossBetween val="midCat"/>
      </c:valAx>
      <c:valAx>
        <c:axId val="121711616"/>
        <c:scaling>
          <c:orientation val="minMax"/>
          <c:max val="30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Circulation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70969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A5D4D-5937-4812-B7C9-20F68D449D8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D5AC8-FA5A-43F2-A6EC-C19CDF0C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98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44666-81F1-4019-9338-8222D922240B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98500"/>
            <a:ext cx="2095500" cy="1571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2638928"/>
            <a:ext cx="5486400" cy="59763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E6C62-37BA-4EA1-8508-633C4CC4A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87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Activators:</a:t>
            </a:r>
            <a:r>
              <a:rPr lang="en-US" baseline="0" dirty="0" smtClean="0"/>
              <a:t> Space restriction/reuse, collection size, facility transition, change of guard</a:t>
            </a:r>
          </a:p>
          <a:p>
            <a:r>
              <a:rPr lang="en-US" baseline="0" dirty="0" smtClean="0"/>
              <a:t>Searching for standards: How big should my collection be? How much should I devote to each subject/format/media? Standards were unavailable or questionable.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Collection HQ (performance software) – many libraries couldn’t afford. ILS started marketing add-ons.</a:t>
            </a:r>
          </a:p>
          <a:p>
            <a:r>
              <a:rPr lang="en-US" dirty="0" smtClean="0"/>
              <a:t>Retail/commercial</a:t>
            </a:r>
            <a:r>
              <a:rPr lang="en-US" baseline="0" dirty="0" smtClean="0"/>
              <a:t> – shelf space has value – it’s real estate. In Libraries shelves space is ranked, as well, but we’re not relegating off brand items to the outlier shelf space. At any rate, in commercial endeavors, profit margins &amp; demand dictate availability. How does that translate to us? Profit margin = efficiency. Demand = demand. Commercial = items compete against each other for shelf </a:t>
            </a:r>
            <a:r>
              <a:rPr lang="en-US" baseline="0" dirty="0" err="1" smtClean="0"/>
              <a:t>space.</a:t>
            </a:r>
            <a:r>
              <a:rPr lang="en-US" dirty="0" err="1" smtClean="0"/>
              <a:t>Compare</a:t>
            </a:r>
            <a:r>
              <a:rPr lang="en-US" dirty="0" smtClean="0"/>
              <a:t> the collection to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55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Measuring</a:t>
            </a:r>
            <a:r>
              <a:rPr lang="en-US" baseline="0" dirty="0" smtClean="0"/>
              <a:t> the area under a curve…let’s measure this collection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62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we care about these. Looking for about even %numbers (although that will never happen, and I would be scared if I did see it.)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they tell us </a:t>
            </a:r>
          </a:p>
          <a:p>
            <a:r>
              <a:rPr lang="en-US" baseline="0" dirty="0" smtClean="0"/>
              <a:t>    where do we expect there to be anomalies (certain media or topics)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38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Average R/O</a:t>
            </a:r>
            <a:r>
              <a:rPr lang="en-US" baseline="0" dirty="0" smtClean="0"/>
              <a:t> in low 2’s. </a:t>
            </a:r>
          </a:p>
          <a:p>
            <a:r>
              <a:rPr lang="en-US" baseline="0" dirty="0" smtClean="0"/>
              <a:t>R/O is a good, quick way to flag a segment for attention. (NF, YA, </a:t>
            </a:r>
            <a:r>
              <a:rPr lang="en-US" baseline="0" dirty="0" err="1" smtClean="0"/>
              <a:t>Playaway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Standards deviations can be helpful, but if there are a lot of outliers, the </a:t>
            </a:r>
            <a:r>
              <a:rPr lang="en-US" baseline="0" dirty="0" err="1" smtClean="0"/>
              <a:t>sDev</a:t>
            </a:r>
            <a:r>
              <a:rPr lang="en-US" baseline="0" dirty="0" smtClean="0"/>
              <a:t> can become useless. Consider average and median values in those cases, and admit to some liberties in the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35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same data plotted. If</a:t>
            </a:r>
            <a:r>
              <a:rPr lang="en-US" baseline="0" dirty="0" smtClean="0"/>
              <a:t> the numbers are too much – this is a visual representation. Scatterplot of </a:t>
            </a:r>
            <a:r>
              <a:rPr lang="en-US" baseline="0" dirty="0" err="1" smtClean="0"/>
              <a:t>Circ</a:t>
            </a:r>
            <a:r>
              <a:rPr lang="en-US" baseline="0" dirty="0" smtClean="0"/>
              <a:t>::holdings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Remedies:</a:t>
            </a:r>
          </a:p>
          <a:p>
            <a:r>
              <a:rPr lang="en-US" baseline="0" dirty="0" smtClean="0"/>
              <a:t>Underperforming = smaller segment or higher </a:t>
            </a:r>
            <a:r>
              <a:rPr lang="en-US" baseline="0" dirty="0" err="1" smtClean="0"/>
              <a:t>circ</a:t>
            </a:r>
            <a:endParaRPr lang="en-US" baseline="0" dirty="0" smtClean="0"/>
          </a:p>
          <a:p>
            <a:r>
              <a:rPr lang="en-US" baseline="0" dirty="0" err="1" smtClean="0"/>
              <a:t>Overperforming</a:t>
            </a:r>
            <a:r>
              <a:rPr lang="en-US" baseline="0" dirty="0" smtClean="0"/>
              <a:t> = more items or lower </a:t>
            </a:r>
            <a:r>
              <a:rPr lang="en-US" baseline="0" dirty="0" err="1" smtClean="0"/>
              <a:t>circ</a:t>
            </a:r>
            <a:r>
              <a:rPr lang="en-US" baseline="0" dirty="0" smtClean="0"/>
              <a:t>(?!) [limits/restrictions, </a:t>
            </a:r>
            <a:r>
              <a:rPr lang="en-US" baseline="0" dirty="0" err="1" smtClean="0"/>
              <a:t>bleck</a:t>
            </a:r>
            <a:r>
              <a:rPr lang="en-US" baseline="0" dirty="0" smtClean="0"/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3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E6C62-37BA-4EA1-8508-633C4CC4AB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78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-228600"/>
            <a:ext cx="4152900" cy="239077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867400" y="60198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nterstate Black" panose="02000503040000020004" pitchFamily="2" charset="0"/>
              </a:rPr>
              <a:t>Stronger</a:t>
            </a:r>
            <a:r>
              <a:rPr lang="en-US" sz="2400" baseline="0" dirty="0" smtClean="0">
                <a:latin typeface="Interstate Black" panose="02000503040000020004" pitchFamily="2" charset="0"/>
              </a:rPr>
              <a:t> Together</a:t>
            </a:r>
            <a:endParaRPr lang="en-US" sz="2400" dirty="0">
              <a:latin typeface="Interstate Black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21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40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0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2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5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1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4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1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7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1B7CF-E450-4888-AE8D-7CF0EB872EFA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0E2E2-FEED-48ED-9830-F9DBB8DE8F7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1" r="73416" b="41600"/>
          <a:stretch/>
        </p:blipFill>
        <p:spPr>
          <a:xfrm>
            <a:off x="7543801" y="5406380"/>
            <a:ext cx="1600200" cy="145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56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Interstate Black" panose="02000503040000020004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Interstate Regular" panose="02000503020000020004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Interstate Regular" panose="0200050302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nterstate Regular" panose="0200050302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Interstate Regular" panose="0200050302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Interstate Regular" panose="0200050302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Interstate Black" panose="02000503040000020004" pitchFamily="2" charset="0"/>
              </a:rPr>
              <a:t>Collection Analysis</a:t>
            </a:r>
            <a:endParaRPr lang="en-US" dirty="0">
              <a:latin typeface="Interstate Black" panose="0200050304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data in print collection management</a:t>
            </a:r>
            <a:endParaRPr lang="en-US" dirty="0">
              <a:latin typeface="Interstate Regular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12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771650"/>
            <a:ext cx="38100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2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Segments</a:t>
            </a:r>
          </a:p>
          <a:p>
            <a:r>
              <a:rPr lang="en-US" dirty="0" smtClean="0"/>
              <a:t>Circulation &amp; Count</a:t>
            </a:r>
          </a:p>
          <a:p>
            <a:r>
              <a:rPr lang="en-US" dirty="0" smtClean="0"/>
              <a:t>Must be a coordinated data set</a:t>
            </a:r>
          </a:p>
          <a:p>
            <a:pPr lvl="1">
              <a:buFontTx/>
              <a:buChar char="-"/>
            </a:pPr>
            <a:r>
              <a:rPr lang="en-US" dirty="0" smtClean="0"/>
              <a:t>Matching time period &amp; location</a:t>
            </a:r>
          </a:p>
        </p:txBody>
      </p:sp>
    </p:spTree>
    <p:extLst>
      <p:ext uri="{BB962C8B-B14F-4D97-AF65-F5344CB8AC3E}">
        <p14:creationId xmlns:p14="http://schemas.microsoft.com/office/powerpoint/2010/main" val="83704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05150" y="2797314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% circulation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3250" y="1501914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% collection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143250" y="4092714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</a:t>
            </a:r>
            <a:r>
              <a:rPr lang="en-US" sz="4000" dirty="0" smtClean="0"/>
              <a:t>oll over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760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607540"/>
              </p:ext>
            </p:extLst>
          </p:nvPr>
        </p:nvGraphicFramePr>
        <p:xfrm>
          <a:off x="304801" y="228606"/>
          <a:ext cx="7924800" cy="6624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4676"/>
                <a:gridCol w="1055448"/>
                <a:gridCol w="858669"/>
                <a:gridCol w="858669"/>
                <a:gridCol w="858669"/>
                <a:gridCol w="858669"/>
              </a:tblGrid>
              <a:tr h="607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entury Gothic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Item Count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%Coll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Circ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</a:t>
                      </a:r>
                      <a:r>
                        <a:rPr lang="en-US" sz="1800" dirty="0" err="1">
                          <a:effectLst/>
                        </a:rPr>
                        <a:t>Circ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R/O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BookonCD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Fic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2614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4.7%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7523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5.9%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2.9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BookonCD</a:t>
                      </a:r>
                      <a:r>
                        <a:rPr lang="en-US" sz="1800" dirty="0">
                          <a:effectLst/>
                        </a:rPr>
                        <a:t> NF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871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1.6%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2576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2.0%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3.0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MP3 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35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0.1%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45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1.3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Playaway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132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0.2%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558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4.2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music 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1546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2.8%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3413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2.7%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2.2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YA audio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635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1.1%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2347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1.8%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3.7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 audio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457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0.8%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982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0.8%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2.1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39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Fiction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6892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12.3%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15195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11.8%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2.2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 </a:t>
                      </a:r>
                      <a:r>
                        <a:rPr lang="en-US" sz="1800" dirty="0" err="1">
                          <a:effectLst/>
                        </a:rPr>
                        <a:t>fic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178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44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0.0%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Lpbr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932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1.7%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937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0.7%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1.0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Large Print (includes </a:t>
                      </a:r>
                      <a:r>
                        <a:rPr lang="en-US" sz="1800" dirty="0" err="1">
                          <a:effectLst/>
                        </a:rPr>
                        <a:t>LPnf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1845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3.3%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5707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4.4%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Mystery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1592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2.8%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3925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3.1%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2.5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SciFi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508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0.9%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786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0.6%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1.5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Westerns W and </a:t>
                      </a:r>
                      <a:r>
                        <a:rPr lang="en-US" sz="1800" dirty="0" err="1">
                          <a:effectLst/>
                        </a:rPr>
                        <a:t>wpbr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524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0.9%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379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0.7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Nonfiction 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11429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20.4%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17407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13.6%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1.5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magazines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955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1.7%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926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0.7%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1.0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YA 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4436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7.9%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3691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2.9%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0.8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097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Juvenile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16612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29.6%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27972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21.8%</a:t>
                      </a:r>
                      <a:endParaRPr lang="en-US" sz="180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1.7</a:t>
                      </a:r>
                      <a:endParaRPr lang="en-US" sz="1800" dirty="0">
                        <a:effectLst/>
                        <a:latin typeface="Interstate Regula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27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94961106"/>
              </p:ext>
            </p:extLst>
          </p:nvPr>
        </p:nvGraphicFramePr>
        <p:xfrm>
          <a:off x="609600" y="381000"/>
          <a:ext cx="76962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75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3"/>
          <a:srcRect l="15642" t="22817" r="13503" b="9210"/>
          <a:stretch/>
        </p:blipFill>
        <p:spPr bwMode="auto">
          <a:xfrm>
            <a:off x="171972" y="381000"/>
            <a:ext cx="8819628" cy="4759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785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LS Dark">
  <a:themeElements>
    <a:clrScheme name="MLS parent">
      <a:dk1>
        <a:sysClr val="windowText" lastClr="000000"/>
      </a:dk1>
      <a:lt1>
        <a:sysClr val="window" lastClr="FFFFFF"/>
      </a:lt1>
      <a:dk2>
        <a:srgbClr val="00253D"/>
      </a:dk2>
      <a:lt2>
        <a:srgbClr val="EEECE1"/>
      </a:lt2>
      <a:accent1>
        <a:srgbClr val="446BA8"/>
      </a:accent1>
      <a:accent2>
        <a:srgbClr val="A4C7E2"/>
      </a:accent2>
      <a:accent3>
        <a:srgbClr val="648B1A"/>
      </a:accent3>
      <a:accent4>
        <a:srgbClr val="E46285"/>
      </a:accent4>
      <a:accent5>
        <a:srgbClr val="C126B8"/>
      </a:accent5>
      <a:accent6>
        <a:srgbClr val="B2B2B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658</TotalTime>
  <Words>513</Words>
  <Application>Microsoft Office PowerPoint</Application>
  <PresentationFormat>On-screen Show (4:3)</PresentationFormat>
  <Paragraphs>154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MLS Dark</vt:lpstr>
      <vt:lpstr>Collection Analysis</vt:lpstr>
      <vt:lpstr>PowerPoint Presentation</vt:lpstr>
      <vt:lpstr>The data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Anna Popp</cp:lastModifiedBy>
  <cp:revision>20</cp:revision>
  <cp:lastPrinted>2015-04-10T03:21:25Z</cp:lastPrinted>
  <dcterms:created xsi:type="dcterms:W3CDTF">2014-03-18T02:29:24Z</dcterms:created>
  <dcterms:modified xsi:type="dcterms:W3CDTF">2015-04-10T03:30:18Z</dcterms:modified>
</cp:coreProperties>
</file>