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5"/>
  </p:notesMasterIdLst>
  <p:sldIdLst>
    <p:sldId id="257" r:id="rId2"/>
    <p:sldId id="272" r:id="rId3"/>
    <p:sldId id="269" r:id="rId4"/>
    <p:sldId id="258" r:id="rId5"/>
    <p:sldId id="271" r:id="rId6"/>
    <p:sldId id="259" r:id="rId7"/>
    <p:sldId id="260" r:id="rId8"/>
    <p:sldId id="261" r:id="rId9"/>
    <p:sldId id="263" r:id="rId10"/>
    <p:sldId id="267" r:id="rId11"/>
    <p:sldId id="268" r:id="rId12"/>
    <p:sldId id="270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571" autoAdjust="0"/>
  </p:normalViewPr>
  <p:slideViewPr>
    <p:cSldViewPr snapToGrid="0" snapToObjects="1">
      <p:cViewPr varScale="1">
        <p:scale>
          <a:sx n="117" d="100"/>
          <a:sy n="117" d="100"/>
        </p:scale>
        <p:origin x="14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79446-8FAA-8642-B154-E11211E89864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C8A9B-EC6B-F348-B5BC-EB262F7AA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310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97E81-A554-412F-9062-13862AA30C5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408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SzPct val="25000"/>
              <a:buNone/>
            </a:pPr>
            <a:r>
              <a:rPr lang="en"/>
              <a:t> 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3886096" y="8687268"/>
            <a:ext cx="2971902" cy="4567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"/>
              <a:t> </a:t>
            </a:r>
          </a:p>
        </p:txBody>
      </p:sp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2133600" y="152400"/>
            <a:ext cx="3046413" cy="2286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304800" y="2666999"/>
            <a:ext cx="6248399" cy="63195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l" rtl="0">
              <a:buSzPct val="25000"/>
              <a:buNone/>
            </a:pPr>
            <a:r>
              <a:rPr lang="en" b="0" i="0" u="none" strike="noStrike" cap="none" baseline="0"/>
              <a:t>But first,  some background on CTW:  </a:t>
            </a:r>
          </a:p>
          <a:p>
            <a:pPr marL="0" marR="0" lvl="0" indent="0" algn="l" rtl="0">
              <a:buSzPct val="25000"/>
              <a:buNone/>
            </a:pPr>
            <a:r>
              <a:rPr lang="en" b="0" i="0" u="none" strike="noStrike" cap="none" baseline="0"/>
              <a:t>We are three small liberal arts schools:  </a:t>
            </a:r>
          </a:p>
          <a:p>
            <a:pPr marL="0" marR="0" lvl="0" indent="0" algn="l" rtl="0">
              <a:buSzPct val="25000"/>
              <a:buNone/>
            </a:pPr>
            <a:r>
              <a:rPr lang="en" b="0" i="0" u="none" strike="noStrike" cap="none" baseline="0"/>
              <a:t>Connecticut College in New London,  Trinity College in Hartford, and Wesleyan University in Middletown. </a:t>
            </a:r>
          </a:p>
          <a:p>
            <a:endParaRPr lang="en" b="0" i="0" u="none" strike="noStrike" cap="none" baseline="0"/>
          </a:p>
          <a:p>
            <a:pPr marL="0" marR="0" lvl="0" indent="0" algn="l" rtl="0">
              <a:buSzPct val="25000"/>
              <a:buNone/>
            </a:pPr>
            <a:r>
              <a:rPr lang="en" b="0" i="0" u="none" strike="noStrike" cap="none" baseline="0"/>
              <a:t>We have a combined FTE of 7,400 – mostly undergraduates. </a:t>
            </a:r>
          </a:p>
          <a:p>
            <a:pPr marL="0" marR="0" lvl="0" indent="0" algn="l" rtl="0">
              <a:buSzPct val="25000"/>
              <a:buNone/>
            </a:pPr>
            <a:r>
              <a:rPr lang="en" b="0" i="0" u="none" strike="noStrike" cap="none" baseline="0"/>
              <a:t>Trinity and Wesleyan have graduate programs  which account for ~300 FTE.  </a:t>
            </a:r>
          </a:p>
          <a:p>
            <a:endParaRPr lang="en" b="0" i="0" u="none" strike="noStrike" cap="none" baseline="0"/>
          </a:p>
          <a:p>
            <a:pPr marL="0" marR="0" lvl="0" indent="0" algn="l" rtl="0">
              <a:buSzPct val="25000"/>
              <a:buNone/>
            </a:pPr>
            <a:r>
              <a:rPr lang="en" b="0" i="0" u="none" strike="noStrike" cap="none" baseline="0"/>
              <a:t>The Consortium was established in 1987 </a:t>
            </a:r>
          </a:p>
          <a:p>
            <a:pPr marL="285750" marR="0" lvl="0" indent="-285750" algn="l" rtl="0">
              <a:buClr>
                <a:srgbClr val="000000"/>
              </a:buClr>
              <a:buSzPct val="113095"/>
              <a:buFont typeface="Arial"/>
              <a:buChar char="•"/>
            </a:pPr>
            <a:r>
              <a:rPr lang="en" b="0" i="0" u="none" strike="noStrike" cap="none" baseline="0"/>
              <a:t>to share the costs of an online library catalog</a:t>
            </a:r>
          </a:p>
          <a:p>
            <a:pPr marL="285750" marR="0" lvl="0" indent="-285750" algn="l" rtl="0">
              <a:buClr>
                <a:srgbClr val="000000"/>
              </a:buClr>
              <a:buSzPct val="113095"/>
              <a:buFont typeface="Arial"/>
              <a:buChar char="•"/>
            </a:pPr>
            <a:r>
              <a:rPr lang="en" b="0" i="0" u="none" strike="noStrike" cap="none" baseline="0"/>
              <a:t>and to share our physical collections via a daily delivery service.  </a:t>
            </a:r>
          </a:p>
          <a:p>
            <a:endParaRPr lang="en" b="0" i="0" u="none" strike="noStrike" cap="none" baseline="0"/>
          </a:p>
          <a:p>
            <a:pPr marL="0" marR="0" lvl="0" indent="0" algn="l" rtl="0">
              <a:buSzPct val="25000"/>
              <a:buFont typeface="Arial"/>
              <a:buNone/>
            </a:pPr>
            <a:r>
              <a:rPr lang="en" b="0" i="0" u="none" strike="noStrike" cap="none" baseline="0"/>
              <a:t>We currently use ExLibris Voyager as our catalog and </a:t>
            </a:r>
          </a:p>
          <a:p>
            <a:pPr marL="0" marR="0" lvl="0" indent="0" algn="l" rtl="0">
              <a:buSzPct val="25000"/>
              <a:buFont typeface="Arial"/>
              <a:buNone/>
            </a:pPr>
            <a:r>
              <a:rPr lang="en"/>
              <a:t>FedEx</a:t>
            </a:r>
            <a:r>
              <a:rPr lang="en" b="0" i="0" u="none" strike="noStrike" cap="none" baseline="0"/>
              <a:t> delivers  CTW patron requests (almost daily).</a:t>
            </a:r>
          </a:p>
          <a:p>
            <a:endParaRPr lang="en" b="0" i="0" u="none" strike="noStrike" cap="none" baseline="0"/>
          </a:p>
          <a:p>
            <a:pPr marL="0" marR="0" lvl="0" indent="0" algn="l" rtl="0">
              <a:buClr>
                <a:srgbClr val="000000"/>
              </a:buClr>
              <a:buSzPct val="25000"/>
              <a:buFont typeface="Arial"/>
              <a:buNone/>
            </a:pPr>
            <a:r>
              <a:rPr lang="en" b="0" i="0" u="none" strike="noStrike" cap="none" baseline="0"/>
              <a:t>The libraries are in the process of exploring various discovery tools –   </a:t>
            </a:r>
          </a:p>
          <a:p>
            <a:endParaRPr lang="en" b="0" i="0" u="none" strike="noStrike" cap="none" baseline="0"/>
          </a:p>
          <a:p>
            <a:pPr marL="0" marR="0" lvl="0" indent="0" algn="l" rtl="0">
              <a:buSzPct val="25000"/>
              <a:buFont typeface="Arial"/>
              <a:buNone/>
            </a:pPr>
            <a:r>
              <a:rPr lang="en" b="0" i="0" u="none" strike="noStrike" cap="none" baseline="0"/>
              <a:t>As a group, VuFind will become our (more user-friendly) replacement to Voyager’s cross-search of the 3 catalogs.  </a:t>
            </a:r>
          </a:p>
          <a:p>
            <a:pPr marL="0" marR="0" lvl="0" indent="0" algn="l" rtl="0">
              <a:buClr>
                <a:srgbClr val="000000"/>
              </a:buClr>
              <a:buSzPct val="25000"/>
              <a:buFont typeface="Arial"/>
              <a:buNone/>
            </a:pPr>
            <a:r>
              <a:rPr lang="en" b="0" i="0" u="none" strike="noStrike" cap="none" baseline="0"/>
              <a:t>Individually, each library is doing its own expl</a:t>
            </a:r>
            <a:r>
              <a:rPr lang="en"/>
              <a:t>oration of </a:t>
            </a:r>
            <a:r>
              <a:rPr lang="en" b="0" i="0" u="none" strike="noStrike" cap="none" baseline="0"/>
              <a:t>discovery layers</a:t>
            </a:r>
            <a:r>
              <a:rPr lang="en"/>
              <a:t>.</a:t>
            </a:r>
          </a:p>
          <a:p>
            <a:pPr marL="0" marR="0" lvl="0" indent="0" algn="l" rtl="0">
              <a:buSzPct val="25000"/>
              <a:buFont typeface="Arial"/>
              <a:buNone/>
            </a:pPr>
            <a:r>
              <a:rPr lang="en" b="0" i="0" u="none" strike="noStrike" cap="none" baseline="0"/>
              <a:t>                      </a:t>
            </a:r>
          </a:p>
          <a:p>
            <a:pPr marL="0" marR="0" lvl="0" indent="0" algn="l" rtl="0">
              <a:buSzPct val="25000"/>
              <a:buFont typeface="Arial"/>
              <a:buNone/>
            </a:pPr>
            <a:r>
              <a:rPr lang="en" b="0" i="0" u="none" strike="noStrike" cap="none" baseline="0"/>
              <a:t>But the libraries have worked together on several other projects recently. </a:t>
            </a:r>
          </a:p>
        </p:txBody>
      </p:sp>
    </p:spTree>
    <p:extLst>
      <p:ext uri="{BB962C8B-B14F-4D97-AF65-F5344CB8AC3E}">
        <p14:creationId xmlns:p14="http://schemas.microsoft.com/office/powerpoint/2010/main" val="4261123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0" y="609600"/>
            <a:ext cx="3048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3200400"/>
            <a:ext cx="6096000" cy="5410200"/>
          </a:xfrm>
        </p:spPr>
        <p:txBody>
          <a:bodyPr/>
          <a:lstStyle/>
          <a:p>
            <a:r>
              <a:rPr lang="en-US" sz="1600" dirty="0" smtClean="0"/>
              <a:t>CTW’s combined</a:t>
            </a:r>
            <a:r>
              <a:rPr lang="en-US" sz="1600" baseline="0" dirty="0" smtClean="0"/>
              <a:t> FTE is ~ 7000 undergraduate students; </a:t>
            </a:r>
          </a:p>
          <a:p>
            <a:r>
              <a:rPr lang="en-US" sz="1600" baseline="0" dirty="0" smtClean="0"/>
              <a:t>Trinity and Wesleyan’s Graduate programs - account for ~450 FTE   </a:t>
            </a:r>
          </a:p>
          <a:p>
            <a:endParaRPr lang="en-US" sz="1600" baseline="0" dirty="0" smtClean="0"/>
          </a:p>
          <a:p>
            <a:r>
              <a:rPr lang="en-US" sz="1600" baseline="0" dirty="0" smtClean="0"/>
              <a:t>History of shared collection development – </a:t>
            </a:r>
          </a:p>
          <a:p>
            <a:r>
              <a:rPr lang="en-US" sz="1600" dirty="0" smtClean="0"/>
              <a:t>S</a:t>
            </a:r>
            <a:r>
              <a:rPr lang="en-US" sz="1600" baseline="0" dirty="0" smtClean="0"/>
              <a:t>electors use </a:t>
            </a:r>
            <a:r>
              <a:rPr lang="en-US" sz="1600" baseline="0" dirty="0" err="1" smtClean="0"/>
              <a:t>GOBItween</a:t>
            </a:r>
            <a:r>
              <a:rPr lang="en-US" sz="1600" baseline="0" dirty="0" smtClean="0"/>
              <a:t> to see what colleagues have purchased</a:t>
            </a:r>
            <a:r>
              <a:rPr lang="en-US" sz="1600" dirty="0" smtClean="0"/>
              <a:t> and avoid duplication if possible. </a:t>
            </a:r>
            <a:endParaRPr lang="en-US" sz="1600" baseline="0" dirty="0" smtClean="0"/>
          </a:p>
          <a:p>
            <a:endParaRPr lang="en-US" sz="1600" baseline="0" dirty="0" smtClean="0"/>
          </a:p>
          <a:p>
            <a:r>
              <a:rPr lang="en-US" sz="1600" baseline="0" dirty="0" smtClean="0"/>
              <a:t>The libraries have shared an ILS since the mid-80s;</a:t>
            </a:r>
          </a:p>
          <a:p>
            <a:r>
              <a:rPr lang="en-US" sz="1600" baseline="0" dirty="0" smtClean="0"/>
              <a:t>When a resource is of interest to everyone,  we try to negotiate consortial pricing with the vendor.</a:t>
            </a:r>
          </a:p>
          <a:p>
            <a:r>
              <a:rPr lang="en-US" sz="1600" baseline="0" dirty="0" smtClean="0"/>
              <a:t>  </a:t>
            </a:r>
          </a:p>
          <a:p>
            <a:r>
              <a:rPr lang="en-US" sz="1600" dirty="0" smtClean="0"/>
              <a:t>The </a:t>
            </a:r>
            <a:r>
              <a:rPr lang="en-US" sz="1600" baseline="0" dirty="0" smtClean="0"/>
              <a:t>libraries experimented with YBP auto-ship plans but canceled them   </a:t>
            </a:r>
            <a:br>
              <a:rPr lang="en-US" sz="1600" baseline="0" dirty="0" smtClean="0"/>
            </a:br>
            <a:r>
              <a:rPr lang="en-US" sz="1600" dirty="0" smtClean="0"/>
              <a:t>Wesleyan:  has an Art Title auto-ship/ approval plan with Worldwide;</a:t>
            </a:r>
            <a:r>
              <a:rPr lang="en-US" sz="1600" baseline="0" dirty="0" smtClean="0"/>
              <a:t> annual allocation = approx. $12K</a:t>
            </a:r>
          </a:p>
          <a:p>
            <a:endParaRPr lang="en-US" sz="1600" baseline="0" dirty="0" smtClean="0"/>
          </a:p>
          <a:p>
            <a:r>
              <a:rPr lang="en-US" sz="1600" baseline="0" dirty="0" smtClean="0"/>
              <a:t>In essence, our DDA program is our auto-ship plan – it guarantees students &amp; faculty will have access to titles that weren’t firm-ordered. 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97E81-A554-412F-9062-13862AA30C5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155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00200" y="609600"/>
            <a:ext cx="3759200" cy="2819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810000"/>
            <a:ext cx="5486400" cy="4648200"/>
          </a:xfrm>
        </p:spPr>
        <p:txBody>
          <a:bodyPr/>
          <a:lstStyle/>
          <a:p>
            <a:r>
              <a:rPr lang="en-US" sz="1600" dirty="0" smtClean="0"/>
              <a:t>This list represents</a:t>
            </a:r>
            <a:r>
              <a:rPr lang="en-US" sz="1600" baseline="0" dirty="0" smtClean="0"/>
              <a:t> why DDA and STLs are important to the CTW consortium.  </a:t>
            </a:r>
          </a:p>
          <a:p>
            <a:endParaRPr lang="en-US" sz="1600" baseline="0" dirty="0" smtClean="0"/>
          </a:p>
          <a:p>
            <a:r>
              <a:rPr lang="en-US" sz="1600" baseline="0" dirty="0" smtClean="0"/>
              <a:t>Some are also being experienced by the my co-presenters’ institutions/consortia, but some are unique to CTW. </a:t>
            </a:r>
          </a:p>
          <a:p>
            <a:endParaRPr lang="en-US" sz="1600" baseline="0" dirty="0" smtClean="0"/>
          </a:p>
          <a:p>
            <a:r>
              <a:rPr lang="en-US" sz="1600" baseline="0" dirty="0" smtClean="0"/>
              <a:t>In the next few slides, I’ll cover some Realities and Considerations for the CTW libraries  </a:t>
            </a:r>
          </a:p>
          <a:p>
            <a:r>
              <a:rPr lang="en-US" sz="1600" baseline="0" dirty="0" smtClean="0"/>
              <a:t>– these should provide some context for each of these</a:t>
            </a: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97E81-A554-412F-9062-13862AA30C5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158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95800"/>
            <a:ext cx="5486400" cy="411480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aseline="0" dirty="0" smtClean="0"/>
              <a:t>Budgets:   </a:t>
            </a:r>
            <a:r>
              <a:rPr lang="en-US" sz="1600" dirty="0" smtClean="0"/>
              <a:t>D</a:t>
            </a:r>
            <a:r>
              <a:rPr lang="en-US" sz="1600" baseline="0" dirty="0" smtClean="0"/>
              <a:t>espite steady tuition increases, the libraries’ monographic budgets have not  increased accordingly.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Overall, our budgets are 41% lower than in AY 2008</a:t>
            </a:r>
          </a:p>
          <a:p>
            <a:pPr>
              <a:defRPr/>
            </a:pPr>
            <a:r>
              <a:rPr lang="en-US" sz="1600" dirty="0"/>
              <a:t>M</a:t>
            </a:r>
            <a:r>
              <a:rPr lang="en-US" sz="1600" dirty="0" smtClean="0"/>
              <a:t>ore </a:t>
            </a:r>
            <a:r>
              <a:rPr lang="en-US" sz="1600" dirty="0"/>
              <a:t>stable but lower budgets now </a:t>
            </a:r>
            <a:r>
              <a:rPr lang="en-US" sz="1600" dirty="0" smtClean="0"/>
              <a:t>prevail</a:t>
            </a:r>
            <a:endParaRPr lang="en-US" sz="16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97E81-A554-412F-9062-13862AA30C5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275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76400" y="685800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09600" y="3886200"/>
            <a:ext cx="5791200" cy="457200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The continuous, </a:t>
            </a:r>
            <a:r>
              <a:rPr lang="en-US" sz="1600" baseline="0" dirty="0" smtClean="0"/>
              <a:t>rising </a:t>
            </a:r>
            <a:r>
              <a:rPr lang="en-US" sz="1600" dirty="0" smtClean="0"/>
              <a:t>costs of Serials &amp; eResources,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-- demand</a:t>
            </a:r>
            <a:r>
              <a:rPr lang="en-US" sz="1600" baseline="0" dirty="0" smtClean="0"/>
              <a:t> an ever growing slice of CTW’s acquisition pie. </a:t>
            </a:r>
          </a:p>
          <a:p>
            <a:endParaRPr lang="en-US" sz="1600" dirty="0" smtClean="0"/>
          </a:p>
          <a:p>
            <a:r>
              <a:rPr lang="en-US" sz="1600" dirty="0" smtClean="0"/>
              <a:t>The slice for Books has decreased by 12%  since</a:t>
            </a:r>
            <a:r>
              <a:rPr lang="en-US" sz="1600" baseline="0" dirty="0" smtClean="0"/>
              <a:t> FY 2008 </a:t>
            </a:r>
          </a:p>
          <a:p>
            <a:endParaRPr lang="en-US" sz="1600" dirty="0" smtClean="0"/>
          </a:p>
          <a:p>
            <a:r>
              <a:rPr lang="en-US" sz="1600" baseline="0" dirty="0" smtClean="0"/>
              <a:t>CTW’s Monographic Budgets have dropped </a:t>
            </a:r>
            <a:r>
              <a:rPr lang="en-US" sz="1600" b="1" dirty="0" smtClean="0"/>
              <a:t>41%</a:t>
            </a:r>
            <a:r>
              <a:rPr lang="en-US" sz="1600" dirty="0" smtClean="0"/>
              <a:t> </a:t>
            </a:r>
            <a:r>
              <a:rPr lang="en-US" sz="1600" b="1" dirty="0" smtClean="0"/>
              <a:t>overall </a:t>
            </a:r>
            <a:r>
              <a:rPr lang="en-US" sz="1600" b="0" dirty="0" smtClean="0"/>
              <a:t>– </a:t>
            </a:r>
          </a:p>
          <a:p>
            <a:r>
              <a:rPr lang="en-US" sz="1600" b="0" dirty="0" smtClean="0"/>
              <a:t>Not only due to budget cuts, </a:t>
            </a:r>
          </a:p>
          <a:p>
            <a:r>
              <a:rPr lang="en-US" sz="1600" b="0" dirty="0" smtClean="0"/>
              <a:t>but also to re-allocations to help pay for S</a:t>
            </a:r>
            <a:r>
              <a:rPr lang="en-US" sz="1600" dirty="0" smtClean="0"/>
              <a:t>erials &amp; eResources</a:t>
            </a:r>
            <a:endParaRPr lang="en-US" sz="1600" b="0" dirty="0" smtClean="0"/>
          </a:p>
          <a:p>
            <a:endParaRPr lang="en-US" sz="1600" b="0" dirty="0" smtClean="0"/>
          </a:p>
          <a:p>
            <a:r>
              <a:rPr lang="en-US" sz="1600" b="0" dirty="0" smtClean="0"/>
              <a:t>Recent discussions with journal</a:t>
            </a:r>
            <a:r>
              <a:rPr lang="en-US" sz="1600" b="0" baseline="0" dirty="0" smtClean="0"/>
              <a:t> vendors indicate they expect</a:t>
            </a:r>
            <a:r>
              <a:rPr lang="en-US" sz="1600" b="0" dirty="0" smtClean="0"/>
              <a:t> </a:t>
            </a:r>
            <a:r>
              <a:rPr lang="en-US" sz="1600" b="0" baseline="0" dirty="0" smtClean="0"/>
              <a:t> journal prices to continue rising at a minimum of 3% per year. </a:t>
            </a:r>
          </a:p>
          <a:p>
            <a:endParaRPr lang="en-US" sz="1600" dirty="0"/>
          </a:p>
          <a:p>
            <a:r>
              <a:rPr lang="en-US" sz="1600" dirty="0" smtClean="0"/>
              <a:t>Are pricing practices discussed across the divisions of a publishing house?   What’s the potential impact on the entire company?   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1600" dirty="0" smtClean="0"/>
              <a:t>In CTW’s case – flat budgets = cut backs or cancellations </a:t>
            </a:r>
          </a:p>
          <a:p>
            <a:endParaRPr lang="en-US" sz="1600" dirty="0"/>
          </a:p>
          <a:p>
            <a:endParaRPr lang="en-US" sz="1600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97E81-A554-412F-9062-13862AA30C5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7194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0" y="533400"/>
            <a:ext cx="3175000" cy="2381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3276600"/>
            <a:ext cx="5943600" cy="5181600"/>
          </a:xfrm>
        </p:spPr>
        <p:txBody>
          <a:bodyPr/>
          <a:lstStyle/>
          <a:p>
            <a:r>
              <a:rPr lang="en-US" sz="1600" dirty="0" smtClean="0"/>
              <a:t>We started a new DDA program for</a:t>
            </a:r>
            <a:r>
              <a:rPr lang="en-US" sz="1600" baseline="0" dirty="0" smtClean="0"/>
              <a:t> several reasons: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aseline="0" dirty="0" smtClean="0"/>
              <a:t>Try the STL model:  decrease likelihood that we’d purchase titles with insignificant use (one page views)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Integration with YBP/GOBI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Allowed selectors add </a:t>
            </a:r>
            <a:r>
              <a:rPr lang="en-US" sz="1600" baseline="0" dirty="0" smtClean="0"/>
              <a:t>titles of their choosing to the DDA pool. </a:t>
            </a:r>
          </a:p>
          <a:p>
            <a:endParaRPr lang="en-US" sz="1600" baseline="0" dirty="0" smtClean="0"/>
          </a:p>
          <a:p>
            <a:r>
              <a:rPr lang="en-US" sz="1600" baseline="0" dirty="0" smtClean="0"/>
              <a:t>After a year, only 2000 titles had been added by selectors,</a:t>
            </a:r>
            <a:r>
              <a:rPr lang="en-US" sz="1600" dirty="0" smtClean="0"/>
              <a:t>  we opted to try YBP’s </a:t>
            </a:r>
            <a:r>
              <a:rPr lang="en-US" sz="1600" baseline="0" dirty="0" smtClean="0"/>
              <a:t>automation and  DDA profile.  </a:t>
            </a:r>
          </a:p>
          <a:p>
            <a:r>
              <a:rPr lang="en-US" sz="1600" baseline="0" dirty="0" smtClean="0"/>
              <a:t>This was a good move in terms of the collection size and overall quality of titles being offering.</a:t>
            </a:r>
          </a:p>
          <a:p>
            <a:endParaRPr lang="en-US" sz="1600" baseline="0" dirty="0" smtClean="0"/>
          </a:p>
          <a:p>
            <a:r>
              <a:rPr lang="en-US" sz="1600" baseline="0" dirty="0" smtClean="0"/>
              <a:t>We’ve triggered a few gasp-worthy STL fees </a:t>
            </a:r>
          </a:p>
          <a:p>
            <a:r>
              <a:rPr lang="en-US" sz="1600" baseline="0" dirty="0" smtClean="0"/>
              <a:t>$94.50 for a 7 day loan vs.</a:t>
            </a:r>
            <a:r>
              <a:rPr lang="en-US" sz="1600" dirty="0" smtClean="0"/>
              <a:t> same title </a:t>
            </a:r>
            <a:r>
              <a:rPr lang="en-US" sz="1600" baseline="0" dirty="0" smtClean="0"/>
              <a:t>$19  - only 2 months before</a:t>
            </a:r>
          </a:p>
          <a:p>
            <a:endParaRPr lang="en-US" sz="1600" baseline="0" dirty="0" smtClean="0"/>
          </a:p>
          <a:p>
            <a:r>
              <a:rPr lang="en-US" sz="1600" dirty="0" smtClean="0"/>
              <a:t>But NO </a:t>
            </a:r>
            <a:r>
              <a:rPr lang="en-US" sz="1600" baseline="0" dirty="0" smtClean="0"/>
              <a:t>complaints about average STL fees </a:t>
            </a:r>
          </a:p>
          <a:p>
            <a:r>
              <a:rPr lang="en-US" sz="1600" baseline="0" dirty="0" smtClean="0"/>
              <a:t>from Sept 2012 – May 2014:   $13.88  for a 7 day loan</a:t>
            </a:r>
          </a:p>
          <a:p>
            <a:endParaRPr lang="en-US" sz="1600" baseline="0" dirty="0" smtClean="0"/>
          </a:p>
          <a:p>
            <a:r>
              <a:rPr lang="en-US" sz="1600" baseline="0" dirty="0" smtClean="0"/>
              <a:t>But things have changed…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97E81-A554-412F-9062-13862AA30C5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869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An exclusively electronic library Acquisitions model commonly called: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Demand Driven </a:t>
            </a:r>
            <a:r>
              <a:rPr lang="en-US" dirty="0" err="1" smtClean="0"/>
              <a:t>Acquisitons</a:t>
            </a:r>
            <a:r>
              <a:rPr lang="en-US" dirty="0" smtClean="0"/>
              <a:t> (DDA) 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Patron Driven Acquisitions (PDA)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Basic concept is that the library gains access to an increased volume of material, but only pay for what is actually used.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Library selectors establish a profile that governs which types of materials the library will receive (e.g. date, price, publisher limits).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platform generates a pool of MARC  discovery records based on the content profile which are then loaded into the library catalog waiting for patrons to discover and interact with them.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C8A9B-EC6B-F348-B5BC-EB262F7AA9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15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Extended interaction triggers a short term loan (STL), for which there is a charge; varies by publisher.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C8A9B-EC6B-F348-B5BC-EB262F7AA9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17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certain number of loans (set by participating library) triggers an auto-purchase of the eBook.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 err="1" smtClean="0"/>
              <a:t>NonLinear</a:t>
            </a:r>
            <a:r>
              <a:rPr lang="en-US" u="sng" dirty="0" smtClean="0"/>
              <a:t> Lending</a:t>
            </a:r>
            <a:r>
              <a:rPr lang="en-US" dirty="0" smtClean="0"/>
              <a:t>: Per copy purchased, 325 loan instances per year, renewing each year.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Heavy concurrent use could exhaust those loan instances in a shorter period of time.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C8A9B-EC6B-F348-B5BC-EB262F7AA9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72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will give </a:t>
            </a:r>
            <a:r>
              <a:rPr lang="en-US" sz="1400" b="1" dirty="0" smtClean="0"/>
              <a:t>overview</a:t>
            </a:r>
            <a:r>
              <a:rPr lang="en-US" sz="1400" dirty="0" smtClean="0"/>
              <a:t> how program is set up between </a:t>
            </a:r>
            <a:r>
              <a:rPr lang="en-US" sz="1400" b="1" dirty="0" smtClean="0"/>
              <a:t>EBL, YPB </a:t>
            </a:r>
            <a:r>
              <a:rPr lang="en-US" sz="1400" b="0" dirty="0" smtClean="0"/>
              <a:t>and</a:t>
            </a:r>
            <a:r>
              <a:rPr lang="en-US" sz="1400" b="1" dirty="0" smtClean="0"/>
              <a:t> our consortium.</a:t>
            </a:r>
            <a:br>
              <a:rPr lang="en-US" sz="1400" b="1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 smtClean="0"/>
              <a:t>later</a:t>
            </a:r>
            <a:r>
              <a:rPr lang="en-US" sz="1400" dirty="0" smtClean="0"/>
              <a:t> we will each present </a:t>
            </a:r>
            <a:r>
              <a:rPr lang="en-US" sz="1400" b="1" dirty="0" smtClean="0"/>
              <a:t>local workflows </a:t>
            </a:r>
            <a:r>
              <a:rPr lang="en-US" sz="1400" dirty="0" smtClean="0"/>
              <a:t>and </a:t>
            </a:r>
            <a:r>
              <a:rPr lang="en-US" sz="1400" b="1" dirty="0" smtClean="0"/>
              <a:t>individual issues </a:t>
            </a:r>
            <a:r>
              <a:rPr lang="en-US" sz="1400" dirty="0" smtClean="0"/>
              <a:t>we have encountered</a:t>
            </a:r>
            <a:br>
              <a:rPr lang="en-US" sz="1400" dirty="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400" dirty="0" smtClean="0"/>
              <a:t>Two things </a:t>
            </a:r>
            <a:r>
              <a:rPr lang="en-US" sz="1400" b="1" dirty="0" smtClean="0"/>
              <a:t>SPECIAL</a:t>
            </a:r>
            <a:r>
              <a:rPr lang="en-US" sz="1400" dirty="0" smtClean="0"/>
              <a:t> about CTW setup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1.</a:t>
            </a:r>
            <a:br>
              <a:rPr lang="en-US" sz="1400" dirty="0" smtClean="0"/>
            </a:br>
            <a:r>
              <a:rPr lang="en-US" sz="1400" dirty="0" smtClean="0"/>
              <a:t>share </a:t>
            </a:r>
            <a:r>
              <a:rPr lang="en-US" sz="1400" b="1" dirty="0" smtClean="0"/>
              <a:t>pool not purchases  --   each triggers own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2.</a:t>
            </a:r>
            <a:br>
              <a:rPr lang="en-US" sz="1400" dirty="0" smtClean="0"/>
            </a:br>
            <a:r>
              <a:rPr lang="en-US" sz="1400" b="1" dirty="0" smtClean="0"/>
              <a:t>three </a:t>
            </a:r>
            <a:r>
              <a:rPr lang="en-US" sz="1400" b="1" dirty="0" err="1" smtClean="0"/>
              <a:t>sep.</a:t>
            </a:r>
            <a:r>
              <a:rPr lang="en-US" sz="1400" b="1" dirty="0" smtClean="0"/>
              <a:t> databases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err="1" smtClean="0"/>
              <a:t>VuFind</a:t>
            </a:r>
            <a:r>
              <a:rPr lang="en-US" sz="1400" dirty="0" smtClean="0"/>
              <a:t> layer = </a:t>
            </a:r>
            <a:r>
              <a:rPr lang="en-US" sz="1400" dirty="0" err="1" smtClean="0"/>
              <a:t>consortial</a:t>
            </a:r>
            <a:r>
              <a:rPr lang="en-US" sz="1400" dirty="0" smtClean="0"/>
              <a:t> catalog </a:t>
            </a:r>
            <a:r>
              <a:rPr lang="en-US" sz="1400" dirty="0" smtClean="0">
                <a:sym typeface="Wingdings" panose="05000000000000000000" pitchFamily="2" charset="2"/>
              </a:rPr>
              <a:t> </a:t>
            </a:r>
            <a:r>
              <a:rPr lang="en-US" sz="1400" dirty="0" smtClean="0"/>
              <a:t> </a:t>
            </a:r>
            <a:r>
              <a:rPr lang="en-US" sz="1400" b="1" dirty="0" smtClean="0"/>
              <a:t>individual catalogs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is reason why </a:t>
            </a:r>
            <a:r>
              <a:rPr lang="en-US" sz="1400" b="1" dirty="0" smtClean="0"/>
              <a:t>workflows vary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B82B3-12FD-4A4F-AE22-61545735500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74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50">
              <a:defRPr/>
            </a:pPr>
            <a:r>
              <a:rPr lang="en-US" sz="1400" b="1" dirty="0"/>
              <a:t>s</a:t>
            </a:r>
            <a:r>
              <a:rPr lang="en-US" sz="1400" b="1" dirty="0" smtClean="0"/>
              <a:t>tarting with EBL  --</a:t>
            </a:r>
            <a:r>
              <a:rPr lang="en-US" sz="1400" dirty="0" smtClean="0"/>
              <a:t>1</a:t>
            </a:r>
            <a:r>
              <a:rPr lang="en-US" sz="1400" baseline="30000" dirty="0" smtClean="0"/>
              <a:t>st</a:t>
            </a:r>
            <a:r>
              <a:rPr lang="en-US" sz="1400" dirty="0" smtClean="0"/>
              <a:t> role = </a:t>
            </a:r>
            <a:r>
              <a:rPr lang="en-US" sz="1400" b="1" dirty="0" smtClean="0"/>
              <a:t>manage triggers</a:t>
            </a:r>
            <a:r>
              <a:rPr lang="en-US" sz="1400" dirty="0" smtClean="0"/>
              <a:t> (</a:t>
            </a:r>
            <a:r>
              <a:rPr lang="en-US" sz="1400" b="0" dirty="0" smtClean="0"/>
              <a:t>short term loans </a:t>
            </a:r>
            <a:r>
              <a:rPr lang="en-US" sz="1400" dirty="0" smtClean="0"/>
              <a:t>and </a:t>
            </a:r>
            <a:r>
              <a:rPr lang="en-US" sz="1400" b="0" dirty="0" smtClean="0"/>
              <a:t>auto-purchases</a:t>
            </a:r>
            <a:r>
              <a:rPr lang="en-US" sz="1400" dirty="0" smtClean="0"/>
              <a:t>)</a:t>
            </a:r>
            <a:br>
              <a:rPr lang="en-US" sz="1400" dirty="0" smtClean="0"/>
            </a:br>
            <a:endParaRPr lang="en-US" sz="1400" dirty="0" smtClean="0"/>
          </a:p>
          <a:p>
            <a:pPr defTabSz="914350">
              <a:defRPr/>
            </a:pPr>
            <a:r>
              <a:rPr lang="en-US" sz="1400" b="0" u="sng" dirty="0" smtClean="0"/>
              <a:t>STL triggers</a:t>
            </a:r>
          </a:p>
          <a:p>
            <a:pPr defTabSz="914350">
              <a:defRPr/>
            </a:pPr>
            <a:endParaRPr lang="en-US" sz="1400" b="0" u="none" dirty="0" smtClean="0"/>
          </a:p>
          <a:p>
            <a:pPr defTabSz="914350">
              <a:defRPr/>
            </a:pPr>
            <a:r>
              <a:rPr lang="en-US" sz="1400" b="0" u="none" dirty="0" smtClean="0"/>
              <a:t>*</a:t>
            </a:r>
            <a:r>
              <a:rPr lang="en-US" sz="1400" b="1" u="none" dirty="0" smtClean="0"/>
              <a:t>Same across CTW</a:t>
            </a:r>
          </a:p>
          <a:p>
            <a:pPr defTabSz="914350">
              <a:defRPr/>
            </a:pPr>
            <a:endParaRPr lang="en-US" sz="1400" b="0" u="none" dirty="0" smtClean="0"/>
          </a:p>
          <a:p>
            <a:pPr defTabSz="914350">
              <a:defRPr/>
            </a:pPr>
            <a:r>
              <a:rPr lang="en-US" sz="1400" b="0" u="none" dirty="0" smtClean="0"/>
              <a:t>*Browse</a:t>
            </a:r>
            <a:r>
              <a:rPr lang="en-US" sz="1400" b="0" u="none" baseline="0" dirty="0" smtClean="0"/>
              <a:t> </a:t>
            </a:r>
            <a:r>
              <a:rPr lang="en-US" sz="1400" b="1" u="none" baseline="0" dirty="0" smtClean="0"/>
              <a:t>over </a:t>
            </a:r>
            <a:r>
              <a:rPr lang="en-US" sz="1400" b="1" dirty="0" smtClean="0"/>
              <a:t>5 min.</a:t>
            </a:r>
          </a:p>
          <a:p>
            <a:pPr defTabSz="914350">
              <a:defRPr/>
            </a:pPr>
            <a:endParaRPr lang="en-US" sz="1400" dirty="0" smtClean="0"/>
          </a:p>
          <a:p>
            <a:pPr defTabSz="914350">
              <a:defRPr/>
            </a:pPr>
            <a:r>
              <a:rPr lang="en-US" sz="1400" dirty="0" smtClean="0"/>
              <a:t>*Any </a:t>
            </a:r>
            <a:r>
              <a:rPr lang="en-US" sz="1400" b="1" dirty="0" smtClean="0"/>
              <a:t>printing, downloading </a:t>
            </a:r>
            <a:r>
              <a:rPr lang="en-US" sz="1400" b="0" dirty="0" smtClean="0"/>
              <a:t>or</a:t>
            </a:r>
            <a:r>
              <a:rPr lang="en-US" sz="1400" b="0" baseline="0" dirty="0" smtClean="0"/>
              <a:t> </a:t>
            </a:r>
            <a:r>
              <a:rPr lang="en-US" sz="1400" b="1" dirty="0" smtClean="0"/>
              <a:t>copying</a:t>
            </a: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 smtClean="0"/>
          </a:p>
          <a:p>
            <a:pPr defTabSz="914350">
              <a:defRPr/>
            </a:pPr>
            <a:r>
              <a:rPr lang="en-US" sz="1400" u="sng" dirty="0" smtClean="0"/>
              <a:t>Auto-purchase triggers</a:t>
            </a:r>
          </a:p>
          <a:p>
            <a:pPr defTabSz="914350">
              <a:defRPr/>
            </a:pPr>
            <a:endParaRPr lang="en-US" sz="1400" dirty="0" smtClean="0"/>
          </a:p>
          <a:p>
            <a:pPr defTabSz="914350">
              <a:defRPr/>
            </a:pPr>
            <a:r>
              <a:rPr lang="en-US" sz="1400" dirty="0" smtClean="0"/>
              <a:t>*individually set </a:t>
            </a:r>
            <a:br>
              <a:rPr lang="en-US" sz="1400" dirty="0" smtClean="0"/>
            </a:br>
            <a:endParaRPr lang="en-US" sz="1400" dirty="0" smtClean="0"/>
          </a:p>
          <a:p>
            <a:pPr defTabSz="914350">
              <a:defRPr/>
            </a:pPr>
            <a:r>
              <a:rPr lang="en-US" sz="1400" b="0" dirty="0" smtClean="0"/>
              <a:t>*</a:t>
            </a:r>
            <a:r>
              <a:rPr lang="en-US" sz="1400" b="1" dirty="0" smtClean="0"/>
              <a:t>Trinity = 2 STLs</a:t>
            </a:r>
            <a:r>
              <a:rPr lang="en-US" sz="1400" dirty="0" smtClean="0"/>
              <a:t>,  with auto-purchase on 3rd use</a:t>
            </a:r>
            <a:br>
              <a:rPr lang="en-US" sz="1400" dirty="0" smtClean="0"/>
            </a:br>
            <a:r>
              <a:rPr lang="en-US" sz="1400" b="0" dirty="0" smtClean="0"/>
              <a:t>*</a:t>
            </a:r>
            <a:r>
              <a:rPr lang="en-US" sz="1400" b="1" dirty="0" smtClean="0"/>
              <a:t>Conn + Wesleyan = 3 STLs</a:t>
            </a:r>
            <a:r>
              <a:rPr lang="en-US" sz="1400" dirty="0" smtClean="0"/>
              <a:t>, with auto-purchase on 4th use</a:t>
            </a:r>
          </a:p>
          <a:p>
            <a:pPr defTabSz="914350">
              <a:defRPr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5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EBL also provides </a:t>
            </a:r>
            <a:r>
              <a:rPr lang="en-US" sz="1400" b="1" dirty="0" smtClean="0"/>
              <a:t>options for cost control </a:t>
            </a:r>
            <a:r>
              <a:rPr lang="en-US" sz="1400" dirty="0" smtClean="0">
                <a:sym typeface="Wingdings" panose="05000000000000000000" pitchFamily="2" charset="2"/>
              </a:rPr>
              <a:t> </a:t>
            </a:r>
            <a:r>
              <a:rPr lang="en-US" sz="1400" dirty="0" smtClean="0"/>
              <a:t>STL </a:t>
            </a:r>
            <a:r>
              <a:rPr lang="en-US" sz="1400" b="1" dirty="0" smtClean="0"/>
              <a:t>price caps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Loans vary by publisher, some </a:t>
            </a:r>
            <a:r>
              <a:rPr lang="en-US" sz="1400" b="1" dirty="0" smtClean="0"/>
              <a:t>$$$.  </a:t>
            </a:r>
            <a:r>
              <a:rPr lang="en-US" sz="1400" dirty="0" smtClean="0"/>
              <a:t>Price caps help </a:t>
            </a:r>
            <a:r>
              <a:rPr lang="en-US" sz="1400" b="1" dirty="0" smtClean="0"/>
              <a:t>prevent $$$</a:t>
            </a:r>
            <a:r>
              <a:rPr lang="en-US" sz="1400" dirty="0" smtClean="0"/>
              <a:t> loans  </a:t>
            </a:r>
            <a:r>
              <a:rPr lang="en-US" sz="1400" b="1" dirty="0" smtClean="0"/>
              <a:t>accumulating</a:t>
            </a:r>
            <a:r>
              <a:rPr lang="en-US" sz="1400" dirty="0" smtClean="0"/>
              <a:t>.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u="sng" dirty="0" smtClean="0"/>
              <a:t>Two options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* </a:t>
            </a:r>
            <a:r>
              <a:rPr lang="en-US" sz="1400" b="1" dirty="0" smtClean="0"/>
              <a:t>mediated </a:t>
            </a:r>
            <a:r>
              <a:rPr lang="en-US" sz="1400" b="0" dirty="0" smtClean="0"/>
              <a:t>option =</a:t>
            </a:r>
            <a:r>
              <a:rPr lang="en-US" sz="1400" dirty="0" smtClean="0"/>
              <a:t> if STL above </a:t>
            </a:r>
            <a:r>
              <a:rPr lang="en-US" sz="1400" dirty="0" err="1" smtClean="0"/>
              <a:t>pricepoint</a:t>
            </a:r>
            <a:r>
              <a:rPr lang="en-US" sz="1400" dirty="0" smtClean="0"/>
              <a:t>, </a:t>
            </a:r>
            <a:r>
              <a:rPr lang="en-US" sz="1400" b="1" dirty="0" smtClean="0"/>
              <a:t>email sent</a:t>
            </a:r>
            <a:r>
              <a:rPr lang="en-US" sz="1400" dirty="0" smtClean="0"/>
              <a:t> </a:t>
            </a:r>
            <a:r>
              <a:rPr lang="en-US" sz="1400" dirty="0" smtClean="0">
                <a:sym typeface="Wingdings" panose="05000000000000000000" pitchFamily="2" charset="2"/>
              </a:rPr>
              <a:t> </a:t>
            </a:r>
            <a:r>
              <a:rPr lang="en-US" sz="1400" dirty="0" smtClean="0"/>
              <a:t>staff may </a:t>
            </a:r>
            <a:r>
              <a:rPr lang="en-US" sz="1400" b="1" dirty="0" smtClean="0"/>
              <a:t>approve, deny</a:t>
            </a:r>
            <a:r>
              <a:rPr lang="en-US" sz="1400" dirty="0" smtClean="0"/>
              <a:t>, or </a:t>
            </a:r>
            <a:r>
              <a:rPr lang="en-US" sz="1400" b="1" dirty="0" smtClean="0"/>
              <a:t>purchase</a:t>
            </a:r>
          </a:p>
          <a:p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	Trinity =  $40  --  Wesleyan= $50</a:t>
            </a:r>
          </a:p>
          <a:p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	Disadvantage </a:t>
            </a:r>
            <a:r>
              <a:rPr lang="en-US" sz="1400" dirty="0" smtClean="0">
                <a:sym typeface="Wingdings" panose="05000000000000000000" pitchFamily="2" charset="2"/>
              </a:rPr>
              <a:t></a:t>
            </a:r>
            <a:r>
              <a:rPr lang="en-US" sz="1400" dirty="0" smtClean="0"/>
              <a:t> </a:t>
            </a:r>
            <a:r>
              <a:rPr lang="en-US" sz="1400" b="1" dirty="0" smtClean="0"/>
              <a:t>patron wait</a:t>
            </a:r>
          </a:p>
          <a:p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*</a:t>
            </a:r>
            <a:r>
              <a:rPr lang="en-US" sz="1400" b="1" u="none" dirty="0" smtClean="0"/>
              <a:t>STL Bypass Option</a:t>
            </a:r>
          </a:p>
          <a:p>
            <a:r>
              <a:rPr lang="en-US" sz="1400" dirty="0" smtClean="0"/>
              <a:t>	STL above a </a:t>
            </a:r>
            <a:r>
              <a:rPr lang="en-US" sz="1400" dirty="0" err="1" smtClean="0"/>
              <a:t>pricepoint</a:t>
            </a:r>
            <a:r>
              <a:rPr lang="en-US" sz="1400" dirty="0" smtClean="0"/>
              <a:t>, </a:t>
            </a:r>
            <a:r>
              <a:rPr lang="en-US" sz="1400" b="1" dirty="0" smtClean="0"/>
              <a:t>purchase immediately </a:t>
            </a:r>
            <a:r>
              <a:rPr lang="en-US" sz="1400" dirty="0" smtClean="0"/>
              <a:t>triggered 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	currently </a:t>
            </a:r>
            <a:r>
              <a:rPr lang="en-US" sz="1400" b="1" dirty="0" smtClean="0"/>
              <a:t>CC only</a:t>
            </a:r>
            <a:r>
              <a:rPr lang="en-US" sz="1400" dirty="0" smtClean="0"/>
              <a:t> = 35% of list price</a:t>
            </a:r>
            <a:endParaRPr lang="en-US" sz="14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84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EBL </a:t>
            </a:r>
            <a:r>
              <a:rPr lang="en-US" sz="1400" dirty="0" smtClean="0">
                <a:sym typeface="Wingdings" panose="05000000000000000000" pitchFamily="2" charset="2"/>
              </a:rPr>
              <a:t></a:t>
            </a:r>
            <a:r>
              <a:rPr lang="en-US" sz="1400" b="1" dirty="0" smtClean="0"/>
              <a:t>record deduplication service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 smtClean="0"/>
              <a:t>de-duplicates </a:t>
            </a:r>
            <a:r>
              <a:rPr lang="en-US" sz="1400" dirty="0" smtClean="0"/>
              <a:t>against our</a:t>
            </a:r>
            <a:r>
              <a:rPr lang="en-US" sz="1400" i="1" dirty="0" smtClean="0"/>
              <a:t> </a:t>
            </a:r>
            <a:r>
              <a:rPr lang="en-US" sz="1400" b="1" i="1" dirty="0" err="1" smtClean="0"/>
              <a:t>Ebrary</a:t>
            </a:r>
            <a:r>
              <a:rPr lang="en-US" sz="1400" b="1" i="1" dirty="0" smtClean="0"/>
              <a:t> </a:t>
            </a:r>
            <a:r>
              <a:rPr lang="en-US" sz="1400" i="1" dirty="0" smtClean="0"/>
              <a:t>A.C.</a:t>
            </a:r>
            <a:r>
              <a:rPr lang="en-US" sz="1400" dirty="0" smtClean="0"/>
              <a:t> &amp;</a:t>
            </a:r>
            <a:r>
              <a:rPr lang="en-US" sz="1400" i="1" dirty="0" smtClean="0"/>
              <a:t> </a:t>
            </a:r>
            <a:r>
              <a:rPr lang="en-US" sz="1400" b="1" i="1" dirty="0" smtClean="0"/>
              <a:t>EBSCO </a:t>
            </a:r>
            <a:r>
              <a:rPr lang="en-US" sz="1400" i="1" dirty="0" smtClean="0"/>
              <a:t>eBook </a:t>
            </a:r>
            <a:r>
              <a:rPr lang="en-US" sz="1400" dirty="0" smtClean="0"/>
              <a:t>subscriptions</a:t>
            </a:r>
            <a:br>
              <a:rPr lang="en-US" sz="1400" dirty="0" smtClean="0"/>
            </a:br>
            <a:r>
              <a:rPr lang="en-US" sz="1400" dirty="0" smtClean="0"/>
              <a:t>(to which </a:t>
            </a:r>
            <a:r>
              <a:rPr lang="en-US" sz="1400" b="1" dirty="0" smtClean="0"/>
              <a:t>all 3 CTW </a:t>
            </a:r>
            <a:r>
              <a:rPr lang="en-US" sz="1400" dirty="0" smtClean="0"/>
              <a:t>libraries </a:t>
            </a:r>
            <a:r>
              <a:rPr lang="en-US" sz="1400" b="1" dirty="0" smtClean="0"/>
              <a:t>subscribe)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We </a:t>
            </a:r>
            <a:r>
              <a:rPr lang="en-US" sz="1400" b="1" dirty="0" smtClean="0"/>
              <a:t>upload holdings </a:t>
            </a:r>
            <a:r>
              <a:rPr lang="en-US" sz="1400" dirty="0" smtClean="0"/>
              <a:t>2 or 3 times per year.</a:t>
            </a:r>
            <a:br>
              <a:rPr lang="en-US" sz="1400" dirty="0" smtClean="0"/>
            </a:br>
            <a:r>
              <a:rPr lang="en-US" sz="1400" b="1" dirty="0" smtClean="0"/>
              <a:t>EBL matches </a:t>
            </a:r>
            <a:r>
              <a:rPr lang="en-US" sz="1400" dirty="0" smtClean="0"/>
              <a:t>against  DDA pool </a:t>
            </a:r>
            <a:r>
              <a:rPr lang="en-US" sz="1400" dirty="0" smtClean="0">
                <a:sym typeface="Wingdings" panose="05000000000000000000" pitchFamily="2" charset="2"/>
              </a:rPr>
              <a:t></a:t>
            </a:r>
            <a:r>
              <a:rPr lang="en-US" sz="1400" dirty="0" smtClean="0"/>
              <a:t> </a:t>
            </a:r>
            <a:r>
              <a:rPr lang="en-US" sz="1400" b="1" dirty="0" smtClean="0"/>
              <a:t>generates delete file </a:t>
            </a:r>
            <a:r>
              <a:rPr lang="en-US" sz="1400" dirty="0" smtClean="0"/>
              <a:t> sent to catalogers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 smtClean="0"/>
              <a:t>They reimburse </a:t>
            </a:r>
            <a:r>
              <a:rPr lang="en-US" sz="1400" dirty="0" smtClean="0"/>
              <a:t>charges to EBL titles </a:t>
            </a:r>
            <a:r>
              <a:rPr lang="en-US" sz="1400" b="1" dirty="0" smtClean="0"/>
              <a:t>also in </a:t>
            </a:r>
            <a:r>
              <a:rPr lang="en-US" sz="1400" b="1" i="1" dirty="0" err="1" smtClean="0"/>
              <a:t>Ebrary</a:t>
            </a:r>
            <a:r>
              <a:rPr lang="en-US" sz="1400" b="1" i="1" dirty="0" smtClean="0"/>
              <a:t> A.C.</a:t>
            </a:r>
          </a:p>
          <a:p>
            <a:r>
              <a:rPr lang="en-US" sz="1400" dirty="0" smtClean="0"/>
              <a:t> since both </a:t>
            </a:r>
            <a:r>
              <a:rPr lang="en-US" sz="1400" b="1" dirty="0" err="1" smtClean="0"/>
              <a:t>Ebrary</a:t>
            </a:r>
            <a:r>
              <a:rPr lang="en-US" sz="1400" b="1" dirty="0" smtClean="0"/>
              <a:t> &amp; EBL </a:t>
            </a:r>
            <a:r>
              <a:rPr lang="en-US" sz="1400" dirty="0" smtClean="0"/>
              <a:t>are now </a:t>
            </a:r>
            <a:r>
              <a:rPr lang="en-US" sz="1400" b="1" dirty="0" err="1" smtClean="0"/>
              <a:t>Proquest</a:t>
            </a:r>
            <a:r>
              <a:rPr lang="en-US" sz="1400" b="1" dirty="0" smtClean="0"/>
              <a:t> entities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3DC50-E012-49A0-81FF-CC713D1355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584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27300" y="457200"/>
            <a:ext cx="2192338" cy="1646238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624" y="2327311"/>
            <a:ext cx="6173130" cy="6130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altLang="en-US" sz="1400" b="1" dirty="0" smtClean="0"/>
              <a:t>Both</a:t>
            </a:r>
            <a:r>
              <a:rPr lang="en-US" altLang="en-US" sz="1400" b="1" baseline="0" dirty="0" smtClean="0"/>
              <a:t> </a:t>
            </a:r>
            <a:r>
              <a:rPr lang="en-US" altLang="en-US" sz="1400" b="0" baseline="0" dirty="0" smtClean="0"/>
              <a:t>EBL and YBP provide their own </a:t>
            </a:r>
            <a:r>
              <a:rPr lang="en-US" altLang="en-US" sz="1400" b="1" baseline="0" dirty="0" smtClean="0"/>
              <a:t>discovery records</a:t>
            </a:r>
          </a:p>
          <a:p>
            <a:pPr lvl="0"/>
            <a:r>
              <a:rPr lang="en-US" altLang="en-US" sz="1400" b="0" baseline="0" dirty="0" smtClean="0"/>
              <a:t>(records for unpurchased titles)</a:t>
            </a:r>
          </a:p>
          <a:p>
            <a:pPr lvl="0"/>
            <a:endParaRPr lang="en-US" altLang="en-US" sz="1400" b="0" baseline="0" dirty="0" smtClean="0"/>
          </a:p>
          <a:p>
            <a:pPr lvl="0"/>
            <a:r>
              <a:rPr lang="en-US" altLang="en-US" sz="1400" b="0" baseline="0" dirty="0" smtClean="0"/>
              <a:t>There are other options – we’ve each chosen a different approach</a:t>
            </a:r>
          </a:p>
          <a:p>
            <a:pPr lvl="0"/>
            <a:r>
              <a:rPr lang="en-US" altLang="en-US" sz="1400" b="0" baseline="0" dirty="0" smtClean="0"/>
              <a:t>Will discuss later</a:t>
            </a:r>
            <a:endParaRPr lang="en-US" alt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22135530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Turning</a:t>
            </a:r>
            <a:r>
              <a:rPr lang="en-US" sz="1400" baseline="0" dirty="0" smtClean="0"/>
              <a:t> to </a:t>
            </a:r>
            <a:r>
              <a:rPr lang="en-US" sz="1400" dirty="0" smtClean="0"/>
              <a:t>YBP </a:t>
            </a:r>
            <a:r>
              <a:rPr lang="en-US" sz="1400" dirty="0" smtClean="0">
                <a:sym typeface="Wingdings" panose="05000000000000000000" pitchFamily="2" charset="2"/>
              </a:rPr>
              <a:t>(in addition to providing discovery records)</a:t>
            </a:r>
            <a:endParaRPr lang="en-US" sz="1400" b="1" dirty="0" smtClean="0"/>
          </a:p>
          <a:p>
            <a:endParaRPr lang="en-US" sz="1400" dirty="0"/>
          </a:p>
          <a:p>
            <a:r>
              <a:rPr lang="en-US" sz="1400" dirty="0"/>
              <a:t>  1. </a:t>
            </a:r>
            <a:r>
              <a:rPr lang="en-US" sz="1400" b="1" dirty="0"/>
              <a:t>Manage </a:t>
            </a:r>
            <a:r>
              <a:rPr lang="en-US" sz="1400" dirty="0"/>
              <a:t>the DDA </a:t>
            </a:r>
            <a:r>
              <a:rPr lang="en-US" sz="1400" b="1" dirty="0"/>
              <a:t>profile</a:t>
            </a: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  <a:p>
            <a:r>
              <a:rPr lang="en-US" sz="1400" dirty="0" smtClean="0"/>
              <a:t> 2. </a:t>
            </a:r>
            <a:r>
              <a:rPr lang="en-US" sz="1400" b="1" dirty="0"/>
              <a:t>Provide </a:t>
            </a:r>
            <a:r>
              <a:rPr lang="en-US" sz="1400" dirty="0"/>
              <a:t>special </a:t>
            </a:r>
            <a:r>
              <a:rPr lang="en-US" sz="1400" b="1" dirty="0" smtClean="0"/>
              <a:t>tools </a:t>
            </a:r>
            <a:r>
              <a:rPr lang="en-US" sz="1400" dirty="0"/>
              <a:t>within the </a:t>
            </a:r>
            <a:r>
              <a:rPr lang="en-US" sz="1400" b="1" dirty="0"/>
              <a:t>GOBI </a:t>
            </a:r>
            <a:r>
              <a:rPr lang="en-US" sz="1400" dirty="0"/>
              <a:t>ordering system</a:t>
            </a:r>
            <a:br>
              <a:rPr lang="en-US" sz="1400" dirty="0"/>
            </a:br>
            <a:endParaRPr lang="en-US" sz="1400" dirty="0"/>
          </a:p>
          <a:p>
            <a:r>
              <a:rPr lang="en-US" sz="1400" dirty="0"/>
              <a:t>  4. Manage </a:t>
            </a:r>
            <a:r>
              <a:rPr lang="en-US" sz="1400" b="1" dirty="0"/>
              <a:t>invoicing </a:t>
            </a:r>
            <a:r>
              <a:rPr lang="en-US" sz="1400" b="1" dirty="0" smtClean="0"/>
              <a:t>&amp; payments</a:t>
            </a:r>
            <a:endParaRPr lang="en-US" sz="1400" b="1" dirty="0"/>
          </a:p>
          <a:p>
            <a:endParaRPr lang="en-US" sz="1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662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 smtClean="0"/>
              <a:t>In </a:t>
            </a:r>
            <a:r>
              <a:rPr lang="en-US" sz="1400" b="0" baseline="0" dirty="0" smtClean="0"/>
              <a:t>beginning, </a:t>
            </a:r>
            <a:r>
              <a:rPr lang="en-US" sz="1400" b="1" dirty="0" err="1" smtClean="0"/>
              <a:t>CollDev</a:t>
            </a:r>
            <a:r>
              <a:rPr lang="en-US" sz="1400" b="1" dirty="0" smtClean="0"/>
              <a:t>. </a:t>
            </a:r>
            <a:r>
              <a:rPr lang="en-US" sz="1400" b="1" dirty="0" err="1" smtClean="0"/>
              <a:t>Librs</a:t>
            </a:r>
            <a:r>
              <a:rPr lang="en-US" sz="1400" b="1" dirty="0" smtClean="0"/>
              <a:t> </a:t>
            </a:r>
            <a:r>
              <a:rPr lang="en-US" sz="1400" dirty="0" smtClean="0"/>
              <a:t>met to determine a </a:t>
            </a:r>
            <a:r>
              <a:rPr lang="en-US" sz="1400" b="1" dirty="0" smtClean="0"/>
              <a:t>content profile -</a:t>
            </a:r>
            <a:r>
              <a:rPr lang="en-US" sz="1400" dirty="0" smtClean="0"/>
              <a:t> support curricula of all 3 schools </a:t>
            </a:r>
          </a:p>
          <a:p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-</a:t>
            </a:r>
            <a:r>
              <a:rPr lang="en-US" sz="1400" b="1" dirty="0" smtClean="0"/>
              <a:t>Subject </a:t>
            </a:r>
            <a:r>
              <a:rPr lang="en-US" sz="1400" b="1" dirty="0" err="1" smtClean="0"/>
              <a:t>parms</a:t>
            </a:r>
            <a:r>
              <a:rPr lang="en-US" sz="1400" b="1" dirty="0" smtClean="0"/>
              <a:t> </a:t>
            </a:r>
            <a:r>
              <a:rPr lang="en-US" sz="1400" dirty="0" smtClean="0"/>
              <a:t>were established based on </a:t>
            </a:r>
            <a:r>
              <a:rPr lang="en-US" sz="1400" b="1" dirty="0" smtClean="0"/>
              <a:t>LC classes &amp; subclasses</a:t>
            </a:r>
            <a:r>
              <a:rPr lang="en-US" sz="1400" dirty="0" smtClean="0"/>
              <a:t>, incl. </a:t>
            </a:r>
            <a:r>
              <a:rPr lang="en-US" sz="1400" b="1" dirty="0" smtClean="0"/>
              <a:t>interdisciplinary topics  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-</a:t>
            </a:r>
            <a:r>
              <a:rPr lang="en-US" sz="1400" b="1" baseline="0" dirty="0" smtClean="0"/>
              <a:t> </a:t>
            </a:r>
            <a:r>
              <a:rPr lang="en-US" sz="1400" b="0" baseline="0" dirty="0" smtClean="0"/>
              <a:t>included </a:t>
            </a:r>
            <a:r>
              <a:rPr lang="en-US" sz="1400" b="1" baseline="0" dirty="0" smtClean="0"/>
              <a:t>u</a:t>
            </a:r>
            <a:r>
              <a:rPr lang="en-US" sz="1400" b="1" dirty="0" smtClean="0"/>
              <a:t>niversity presses </a:t>
            </a:r>
            <a:r>
              <a:rPr lang="en-US" sz="1400" dirty="0" smtClean="0"/>
              <a:t>&amp; a select list of </a:t>
            </a:r>
            <a:r>
              <a:rPr lang="en-US" sz="1400" b="1" dirty="0" smtClean="0"/>
              <a:t>academic publishers</a:t>
            </a:r>
          </a:p>
          <a:p>
            <a:r>
              <a:rPr lang="en-US" sz="1400" dirty="0" smtClean="0"/>
              <a:t>- Chose date </a:t>
            </a:r>
            <a:r>
              <a:rPr lang="en-US" sz="1400" dirty="0" err="1" smtClean="0"/>
              <a:t>parm</a:t>
            </a:r>
            <a:r>
              <a:rPr lang="en-US" sz="1400" dirty="0" smtClean="0"/>
              <a:t>  </a:t>
            </a:r>
            <a:r>
              <a:rPr lang="en-US" sz="1400" b="1" dirty="0" smtClean="0"/>
              <a:t>publ.</a:t>
            </a:r>
            <a:r>
              <a:rPr lang="en-US" sz="1400" b="1" baseline="0" dirty="0" smtClean="0"/>
              <a:t> </a:t>
            </a:r>
            <a:r>
              <a:rPr lang="en-US" sz="1400" b="1" dirty="0" smtClean="0"/>
              <a:t>2008-</a:t>
            </a:r>
          </a:p>
          <a:p>
            <a:r>
              <a:rPr lang="en-US" sz="1400" dirty="0" smtClean="0"/>
              <a:t>- </a:t>
            </a:r>
            <a:r>
              <a:rPr lang="en-US" sz="1400" b="1" dirty="0" smtClean="0"/>
              <a:t>English </a:t>
            </a:r>
            <a:r>
              <a:rPr lang="en-US" sz="1400" dirty="0" smtClean="0"/>
              <a:t>language only</a:t>
            </a:r>
          </a:p>
          <a:p>
            <a:r>
              <a:rPr lang="en-US" sz="1400" dirty="0" smtClean="0"/>
              <a:t>- </a:t>
            </a:r>
            <a:r>
              <a:rPr lang="en-US" sz="1400" b="1" dirty="0" smtClean="0"/>
              <a:t>Exclude certain publ. types  </a:t>
            </a:r>
            <a:r>
              <a:rPr lang="en-US" sz="1400" dirty="0" smtClean="0"/>
              <a:t>not amenable to ebooks</a:t>
            </a:r>
          </a:p>
          <a:p>
            <a:pPr marL="0" indent="0">
              <a:buFontTx/>
              <a:buNone/>
            </a:pPr>
            <a:endParaRPr lang="en-US" sz="1400" dirty="0" smtClean="0"/>
          </a:p>
          <a:p>
            <a:pPr marL="0" indent="0">
              <a:buFontTx/>
              <a:buNone/>
            </a:pPr>
            <a:r>
              <a:rPr lang="en-US" sz="1400" dirty="0" smtClean="0"/>
              <a:t>- </a:t>
            </a:r>
            <a:r>
              <a:rPr lang="en-US" sz="1400" b="1" dirty="0" smtClean="0"/>
              <a:t>mediate </a:t>
            </a:r>
            <a:r>
              <a:rPr lang="en-US" sz="1400" dirty="0" smtClean="0"/>
              <a:t>auto-purchases </a:t>
            </a:r>
            <a:r>
              <a:rPr lang="en-US" sz="1400" b="1" dirty="0" smtClean="0"/>
              <a:t>over $200</a:t>
            </a:r>
            <a:r>
              <a:rPr lang="en-US" sz="1400" b="0" dirty="0" smtClean="0"/>
              <a:t/>
            </a:r>
            <a:br>
              <a:rPr lang="en-US" sz="1400" b="0" dirty="0" smtClean="0"/>
            </a:br>
            <a:r>
              <a:rPr lang="en-US" sz="1400" b="0" dirty="0" smtClean="0"/>
              <a:t>	</a:t>
            </a:r>
            <a:r>
              <a:rPr lang="en-US" sz="1400" dirty="0" smtClean="0"/>
              <a:t> *Publishers</a:t>
            </a:r>
            <a:r>
              <a:rPr lang="en-US" sz="1400" baseline="0" dirty="0" smtClean="0"/>
              <a:t> </a:t>
            </a:r>
            <a:r>
              <a:rPr lang="en-US" sz="1400" baseline="0" dirty="0" smtClean="0">
                <a:sym typeface="Wingdings" panose="05000000000000000000" pitchFamily="2" charset="2"/>
              </a:rPr>
              <a:t></a:t>
            </a:r>
            <a:r>
              <a:rPr lang="en-US" sz="1400" dirty="0" smtClean="0"/>
              <a:t>List prices often increased by publisher over time. May </a:t>
            </a:r>
            <a:r>
              <a:rPr lang="en-US" sz="1400" b="1" dirty="0" smtClean="0"/>
              <a:t>enter pool below </a:t>
            </a:r>
            <a:r>
              <a:rPr lang="en-US" sz="1400" dirty="0" smtClean="0"/>
              <a:t>$200 but </a:t>
            </a:r>
            <a:r>
              <a:rPr lang="en-US" sz="1400" b="1" dirty="0" smtClean="0"/>
              <a:t>later raise above</a:t>
            </a:r>
            <a:r>
              <a:rPr lang="en-US" sz="1400" dirty="0" smtClean="0"/>
              <a:t>.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          </a:t>
            </a:r>
            <a:r>
              <a:rPr lang="en-US" sz="1400" dirty="0" smtClean="0">
                <a:sym typeface="Wingdings" panose="05000000000000000000" pitchFamily="2" charset="2"/>
              </a:rPr>
              <a:t> </a:t>
            </a:r>
            <a:r>
              <a:rPr lang="en-US" sz="1400" b="1" dirty="0" smtClean="0"/>
              <a:t>Aaron will discuss </a:t>
            </a:r>
            <a:r>
              <a:rPr lang="en-US" sz="1400" dirty="0" smtClean="0"/>
              <a:t>this issue more </a:t>
            </a:r>
            <a:r>
              <a:rPr lang="en-US" sz="1400" b="1" dirty="0" smtClean="0"/>
              <a:t>later</a:t>
            </a:r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3DC50-E012-49A0-81FF-CC713D1355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955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YBP manages </a:t>
            </a:r>
            <a:r>
              <a:rPr lang="en-US" sz="1400" b="1" dirty="0" smtClean="0"/>
              <a:t>invoicing </a:t>
            </a:r>
            <a:r>
              <a:rPr lang="en-US" sz="1400" dirty="0" smtClean="0"/>
              <a:t>and </a:t>
            </a:r>
            <a:r>
              <a:rPr lang="en-US" sz="1400" b="1" dirty="0" smtClean="0"/>
              <a:t>payments</a:t>
            </a:r>
          </a:p>
          <a:p>
            <a:endParaRPr lang="en-US" sz="1400" b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YBP </a:t>
            </a:r>
            <a:r>
              <a:rPr lang="en-US" sz="1400" b="1" dirty="0" smtClean="0">
                <a:solidFill>
                  <a:schemeClr val="tx1"/>
                </a:solidFill>
              </a:rPr>
              <a:t>invoices </a:t>
            </a:r>
            <a:r>
              <a:rPr lang="en-US" sz="1400" dirty="0" smtClean="0">
                <a:solidFill>
                  <a:schemeClr val="tx1"/>
                </a:solidFill>
              </a:rPr>
              <a:t>libraries </a:t>
            </a:r>
            <a:r>
              <a:rPr lang="en-US" sz="1400" b="1" dirty="0" smtClean="0">
                <a:solidFill>
                  <a:schemeClr val="tx1"/>
                </a:solidFill>
              </a:rPr>
              <a:t>individually </a:t>
            </a:r>
            <a:br>
              <a:rPr lang="en-US" sz="1400" b="1" dirty="0" smtClean="0">
                <a:solidFill>
                  <a:schemeClr val="tx1"/>
                </a:solidFill>
              </a:rPr>
            </a:br>
            <a:endParaRPr lang="en-US" sz="1400" b="1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chemeClr val="tx1"/>
                </a:solidFill>
              </a:rPr>
              <a:t>NOT </a:t>
            </a:r>
            <a:r>
              <a:rPr lang="en-US" sz="1400" b="0" dirty="0" smtClean="0">
                <a:solidFill>
                  <a:schemeClr val="tx1"/>
                </a:solidFill>
              </a:rPr>
              <a:t>paid</a:t>
            </a:r>
            <a:r>
              <a:rPr lang="en-US" sz="1400" b="0" baseline="0" dirty="0" smtClean="0">
                <a:solidFill>
                  <a:schemeClr val="tx1"/>
                </a:solidFill>
              </a:rPr>
              <a:t> from a </a:t>
            </a:r>
            <a:r>
              <a:rPr lang="en-US" sz="1400" b="1" baseline="0" dirty="0" err="1" smtClean="0">
                <a:solidFill>
                  <a:schemeClr val="tx1"/>
                </a:solidFill>
              </a:rPr>
              <a:t>consortial</a:t>
            </a:r>
            <a:r>
              <a:rPr lang="en-US" sz="1400" b="1" baseline="0" dirty="0" smtClean="0">
                <a:solidFill>
                  <a:schemeClr val="tx1"/>
                </a:solidFill>
              </a:rPr>
              <a:t> account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 --</a:t>
            </a:r>
            <a:r>
              <a:rPr lang="en-US" sz="1400" b="1" dirty="0" smtClean="0">
                <a:solidFill>
                  <a:schemeClr val="tx1"/>
                </a:solidFill>
              </a:rPr>
              <a:t>paid </a:t>
            </a:r>
            <a:r>
              <a:rPr lang="en-US" sz="1400" dirty="0" smtClean="0">
                <a:solidFill>
                  <a:schemeClr val="tx1"/>
                </a:solidFill>
              </a:rPr>
              <a:t>out of </a:t>
            </a:r>
            <a:r>
              <a:rPr lang="en-US" sz="1400" b="1" dirty="0" smtClean="0">
                <a:solidFill>
                  <a:schemeClr val="tx1"/>
                </a:solidFill>
              </a:rPr>
              <a:t>individual </a:t>
            </a:r>
            <a:r>
              <a:rPr lang="en-US" sz="1400" b="0" dirty="0" smtClean="0">
                <a:solidFill>
                  <a:schemeClr val="tx1"/>
                </a:solidFill>
              </a:rPr>
              <a:t>libraries’ </a:t>
            </a:r>
            <a:r>
              <a:rPr lang="en-US" sz="1400" dirty="0" smtClean="0">
                <a:solidFill>
                  <a:schemeClr val="tx1"/>
                </a:solidFill>
              </a:rPr>
              <a:t>budgets &amp; </a:t>
            </a:r>
            <a:r>
              <a:rPr lang="en-US" sz="1400" b="0" dirty="0" smtClean="0">
                <a:solidFill>
                  <a:schemeClr val="tx1"/>
                </a:solidFill>
              </a:rPr>
              <a:t>accounts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chemeClr val="tx1"/>
                </a:solidFill>
              </a:rPr>
              <a:t>YBP separates</a:t>
            </a:r>
            <a:r>
              <a:rPr lang="en-US" sz="1400" b="1" baseline="0" dirty="0" smtClean="0">
                <a:solidFill>
                  <a:schemeClr val="tx1"/>
                </a:solidFill>
              </a:rPr>
              <a:t>  </a:t>
            </a:r>
            <a:r>
              <a:rPr lang="en-US" sz="1400" b="0" dirty="0" smtClean="0">
                <a:solidFill>
                  <a:schemeClr val="tx1"/>
                </a:solidFill>
              </a:rPr>
              <a:t>STLs and purchases </a:t>
            </a:r>
            <a:r>
              <a:rPr lang="en-US" sz="1400" dirty="0" smtClean="0">
                <a:solidFill>
                  <a:schemeClr val="tx1"/>
                </a:solidFill>
              </a:rPr>
              <a:t>onto </a:t>
            </a:r>
            <a:r>
              <a:rPr lang="en-US" sz="1400" b="1" dirty="0" smtClean="0">
                <a:solidFill>
                  <a:schemeClr val="tx1"/>
                </a:solidFill>
              </a:rPr>
              <a:t>diff. invoices</a:t>
            </a:r>
            <a:r>
              <a:rPr lang="en-US" sz="1400" dirty="0" smtClean="0">
                <a:solidFill>
                  <a:schemeClr val="tx1"/>
                </a:solidFill>
              </a:rPr>
              <a:t/>
            </a:r>
            <a:br>
              <a:rPr lang="en-US" sz="1400" dirty="0" smtClean="0">
                <a:solidFill>
                  <a:schemeClr val="tx1"/>
                </a:solidFill>
              </a:rPr>
            </a:br>
            <a:r>
              <a:rPr lang="en-US" sz="1400" dirty="0" smtClean="0">
                <a:solidFill>
                  <a:schemeClr val="tx1"/>
                </a:solidFill>
              </a:rPr>
              <a:t>--</a:t>
            </a:r>
            <a:r>
              <a:rPr lang="en-US" sz="1400" b="0" dirty="0" smtClean="0">
                <a:solidFill>
                  <a:schemeClr val="tx1"/>
                </a:solidFill>
              </a:rPr>
              <a:t>both </a:t>
            </a:r>
            <a:r>
              <a:rPr lang="en-US" sz="1400" b="1" dirty="0" smtClean="0">
                <a:solidFill>
                  <a:schemeClr val="tx1"/>
                </a:solidFill>
              </a:rPr>
              <a:t>paid </a:t>
            </a:r>
            <a:r>
              <a:rPr lang="en-US" sz="1400" dirty="0" smtClean="0">
                <a:solidFill>
                  <a:schemeClr val="tx1"/>
                </a:solidFill>
              </a:rPr>
              <a:t>from </a:t>
            </a:r>
            <a:r>
              <a:rPr lang="en-US" sz="1400" b="1" dirty="0" smtClean="0">
                <a:solidFill>
                  <a:schemeClr val="tx1"/>
                </a:solidFill>
              </a:rPr>
              <a:t>same </a:t>
            </a:r>
            <a:r>
              <a:rPr lang="en-US" sz="1400" b="0" dirty="0" smtClean="0">
                <a:solidFill>
                  <a:schemeClr val="tx1"/>
                </a:solidFill>
              </a:rPr>
              <a:t>YBP </a:t>
            </a:r>
            <a:r>
              <a:rPr lang="en-US" sz="1400" b="1" dirty="0" smtClean="0">
                <a:solidFill>
                  <a:schemeClr val="tx1"/>
                </a:solidFill>
              </a:rPr>
              <a:t>subaccount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07234-45B5-4E59-9B15-EDD3E3F8F51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02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 smtClean="0"/>
              <a:t>finally</a:t>
            </a:r>
            <a:r>
              <a:rPr lang="en-US" sz="1400" dirty="0" smtClean="0"/>
              <a:t>, YBP </a:t>
            </a:r>
            <a:r>
              <a:rPr lang="en-US" sz="1400" dirty="0" smtClean="0">
                <a:sym typeface="Wingdings" panose="05000000000000000000" pitchFamily="2" charset="2"/>
              </a:rPr>
              <a:t> </a:t>
            </a:r>
            <a:r>
              <a:rPr lang="en-US" sz="1400" b="1" dirty="0" smtClean="0"/>
              <a:t>special tools </a:t>
            </a:r>
            <a:r>
              <a:rPr lang="en-US" sz="1400" dirty="0" smtClean="0"/>
              <a:t>thru </a:t>
            </a:r>
            <a:r>
              <a:rPr lang="en-US" sz="1400" b="1" dirty="0" smtClean="0"/>
              <a:t>GOBI </a:t>
            </a:r>
            <a:r>
              <a:rPr lang="en-US" sz="1400" dirty="0" smtClean="0"/>
              <a:t>online ordering system.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1.</a:t>
            </a:r>
            <a:br>
              <a:rPr lang="en-US" sz="1400" dirty="0" smtClean="0"/>
            </a:br>
            <a:r>
              <a:rPr lang="en-US" sz="1400" dirty="0" smtClean="0"/>
              <a:t> </a:t>
            </a:r>
            <a:r>
              <a:rPr lang="en-US" sz="1400" b="1" dirty="0" smtClean="0"/>
              <a:t>DDA data </a:t>
            </a:r>
            <a:r>
              <a:rPr lang="en-US" sz="1400" dirty="0" smtClean="0"/>
              <a:t>in </a:t>
            </a:r>
            <a:r>
              <a:rPr lang="en-US" sz="1400" b="1" dirty="0" err="1" smtClean="0"/>
              <a:t>GOBItween</a:t>
            </a:r>
            <a:r>
              <a:rPr lang="en-US" sz="1400" b="1" baseline="0" dirty="0" smtClean="0"/>
              <a:t> </a:t>
            </a:r>
            <a:r>
              <a:rPr lang="en-US" sz="1400" b="0" baseline="0" dirty="0" smtClean="0"/>
              <a:t>interface</a:t>
            </a:r>
            <a:br>
              <a:rPr lang="en-US" sz="1400" b="0" baseline="0" dirty="0" smtClean="0"/>
            </a:br>
            <a:endParaRPr lang="en-US" sz="1400" b="0" dirty="0" smtClean="0"/>
          </a:p>
          <a:p>
            <a:r>
              <a:rPr lang="en-US" sz="1400" dirty="0" smtClean="0"/>
              <a:t>When title added (discovery record)  </a:t>
            </a:r>
            <a:r>
              <a:rPr lang="en-US" sz="1400" dirty="0" smtClean="0">
                <a:sym typeface="Wingdings" panose="05000000000000000000" pitchFamily="2" charset="2"/>
              </a:rPr>
              <a:t></a:t>
            </a:r>
            <a:r>
              <a:rPr lang="en-US" sz="1400" b="1" u="sng" dirty="0" smtClean="0"/>
              <a:t>Library History</a:t>
            </a:r>
            <a:r>
              <a:rPr lang="en-US" sz="1400" dirty="0" smtClean="0"/>
              <a:t>: </a:t>
            </a:r>
            <a:r>
              <a:rPr lang="en-US" sz="1400" b="1" dirty="0" smtClean="0"/>
              <a:t> </a:t>
            </a:r>
            <a:r>
              <a:rPr lang="en-US" sz="1400" b="0" dirty="0" smtClean="0"/>
              <a:t>“EBL DDA Record Sent” </a:t>
            </a:r>
          </a:p>
          <a:p>
            <a:r>
              <a:rPr lang="en-US" sz="1400" dirty="0" smtClean="0"/>
              <a:t>--tells selectors </a:t>
            </a:r>
            <a:r>
              <a:rPr lang="en-US" sz="1400" b="1" dirty="0" smtClean="0"/>
              <a:t>record</a:t>
            </a:r>
            <a:r>
              <a:rPr lang="en-US" sz="1400" b="1" baseline="0" dirty="0" smtClean="0"/>
              <a:t> active </a:t>
            </a:r>
            <a:r>
              <a:rPr lang="en-US" sz="1400" baseline="0" dirty="0" smtClean="0"/>
              <a:t>in DDA pool.</a:t>
            </a:r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en-US" sz="1400" dirty="0" smtClean="0"/>
              <a:t>2. </a:t>
            </a:r>
            <a:br>
              <a:rPr lang="en-US" sz="1400" dirty="0" smtClean="0"/>
            </a:br>
            <a:r>
              <a:rPr lang="en-US" sz="1400" dirty="0" smtClean="0"/>
              <a:t>Provision</a:t>
            </a:r>
            <a:r>
              <a:rPr lang="en-US" sz="1400" baseline="0" dirty="0" smtClean="0"/>
              <a:t> for </a:t>
            </a:r>
            <a:r>
              <a:rPr lang="en-US" sz="1400" b="1" baseline="0" dirty="0" smtClean="0"/>
              <a:t>ordering outside of profile</a:t>
            </a:r>
            <a:endParaRPr lang="en-US" sz="14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07234-45B5-4E59-9B15-EDD3E3F8F51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425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Screenshot</a:t>
            </a:r>
            <a:r>
              <a:rPr lang="en-US" b="1" baseline="0" dirty="0" smtClean="0"/>
              <a:t> </a:t>
            </a:r>
            <a:r>
              <a:rPr lang="en-US" baseline="0" dirty="0" smtClean="0"/>
              <a:t>of GOBI ordering system, with </a:t>
            </a:r>
            <a:r>
              <a:rPr lang="en-US" b="1" baseline="0" dirty="0" err="1" smtClean="0"/>
              <a:t>GOBItween</a:t>
            </a:r>
            <a:r>
              <a:rPr lang="en-US" b="1" baseline="0" dirty="0" smtClean="0"/>
              <a:t> link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192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GOBItween</a:t>
            </a:r>
            <a:r>
              <a:rPr lang="en-US" dirty="0" smtClean="0"/>
              <a:t> detail screen, </a:t>
            </a:r>
            <a:r>
              <a:rPr lang="en-US" b="1" dirty="0" smtClean="0"/>
              <a:t>indicating</a:t>
            </a:r>
            <a:r>
              <a:rPr lang="en-US" b="1" baseline="0" dirty="0" smtClean="0"/>
              <a:t> DDA record sent.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61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89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97E81-A554-412F-9062-13862AA30C5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3181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933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14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463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345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2797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46CDF-244D-4A3B-8C01-842A8D5E34C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042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46CDF-244D-4A3B-8C01-842A8D5E34C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86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46CDF-244D-4A3B-8C01-842A8D5E34C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263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dirty="0" smtClean="0"/>
              <a:t>Strengths of the </a:t>
            </a:r>
            <a:r>
              <a:rPr lang="en-US" dirty="0" err="1" smtClean="0"/>
              <a:t>SerSol</a:t>
            </a:r>
            <a:r>
              <a:rPr lang="en-US" dirty="0" smtClean="0"/>
              <a:t> Platform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Creates a single stream of records from multiple collections/subscriptions.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Merges access points into one MARC record for title overlap across collections.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Library can set record customizations and distribution frequency.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Some collection updates are completely automated as providers feed updates into KB.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46CDF-244D-4A3B-8C01-842A8D5E34C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882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46CDF-244D-4A3B-8C01-842A8D5E34C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488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Selection profiles narrow the title access to a subset of the full collection on offer.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Discovery record pool is very fluid and constantly fluctuating in record count.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To date, there is no viable automation or direct feed from EBL database to </a:t>
            </a:r>
            <a:r>
              <a:rPr lang="en-US" dirty="0" err="1" smtClean="0"/>
              <a:t>SerSol</a:t>
            </a:r>
            <a:r>
              <a:rPr lang="en-US" dirty="0" smtClean="0"/>
              <a:t> platform. Partially due to our </a:t>
            </a:r>
            <a:r>
              <a:rPr lang="en-US" dirty="0" err="1" smtClean="0"/>
              <a:t>consortial</a:t>
            </a:r>
            <a:r>
              <a:rPr lang="en-US" dirty="0" smtClean="0"/>
              <a:t> setup.</a:t>
            </a:r>
          </a:p>
          <a:p>
            <a:pPr>
              <a:buFont typeface="Wingdings" panose="05000000000000000000" pitchFamily="2" charset="2"/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C8A9B-EC6B-F348-B5BC-EB262F7AA9B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983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46CDF-244D-4A3B-8C01-842A8D5E34C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296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46CDF-244D-4A3B-8C01-842A8D5E34C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42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Biweekly, check the EBL </a:t>
            </a:r>
            <a:r>
              <a:rPr lang="en-US" dirty="0" err="1" smtClean="0"/>
              <a:t>LibCentral</a:t>
            </a:r>
            <a:r>
              <a:rPr lang="en-US" dirty="0" smtClean="0"/>
              <a:t> </a:t>
            </a:r>
            <a:r>
              <a:rPr lang="en-US" dirty="0" err="1" smtClean="0"/>
              <a:t>databse</a:t>
            </a:r>
            <a:r>
              <a:rPr lang="en-US" dirty="0" smtClean="0"/>
              <a:t> to retrieve the most up-to-date title list of all “Visible” titles: discovery and purchased.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Download a CSV file populated with metadata.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direct URL for each eBook will become the match point in the </a:t>
            </a:r>
            <a:r>
              <a:rPr lang="en-US" dirty="0" err="1" smtClean="0"/>
              <a:t>SerSol</a:t>
            </a:r>
            <a:r>
              <a:rPr lang="en-US" dirty="0" smtClean="0"/>
              <a:t> KB since it contains a unique book ID #.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http://trincoll.eblib.com/patron/FullRecord.aspx?</a:t>
            </a:r>
            <a:r>
              <a:rPr lang="en-US" b="1" dirty="0" smtClean="0"/>
              <a:t>p=1118497</a:t>
            </a:r>
          </a:p>
          <a:p>
            <a:pPr marL="514350" marR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 smtClean="0"/>
              <a:t>Modify the URL into a syntax the Serials Solutions’ matching algorithms will recognize.</a:t>
            </a:r>
          </a:p>
          <a:p>
            <a:pPr marL="514350" indent="-514350">
              <a:buFont typeface="+mj-lt"/>
              <a:buAutoNum type="arabicPeriod"/>
            </a:pP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46CDF-244D-4A3B-8C01-842A8D5E34C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28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Modify the URL into a syntax the Serials Solutions’ matching algorithms will recognize.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Populate the </a:t>
            </a:r>
            <a:r>
              <a:rPr lang="en-US" dirty="0" err="1" smtClean="0"/>
              <a:t>SerSol</a:t>
            </a:r>
            <a:r>
              <a:rPr lang="en-US" dirty="0" smtClean="0"/>
              <a:t> ODSE template with the modified URLs and switch all other data elements (e.g. title, ISBN) to neutral values.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In the </a:t>
            </a:r>
            <a:r>
              <a:rPr lang="en-US" dirty="0" err="1" smtClean="0"/>
              <a:t>SerSol</a:t>
            </a:r>
            <a:r>
              <a:rPr lang="en-US" dirty="0" smtClean="0"/>
              <a:t> KB deselect all currently active titles then upload the ODSE file to the server for processing.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46CDF-244D-4A3B-8C01-842A8D5E34C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349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Will </a:t>
            </a:r>
            <a:r>
              <a:rPr lang="en-US" b="1" dirty="0" smtClean="0"/>
              <a:t>discuss </a:t>
            </a:r>
            <a:r>
              <a:rPr lang="en-US" b="1" baseline="0" dirty="0" smtClean="0"/>
              <a:t>CC’s</a:t>
            </a:r>
            <a:r>
              <a:rPr lang="en-US" b="0" baseline="0" dirty="0" smtClean="0"/>
              <a:t> approach to </a:t>
            </a:r>
            <a:r>
              <a:rPr lang="en-US" b="1" baseline="0" dirty="0" smtClean="0"/>
              <a:t>DDA management</a:t>
            </a:r>
            <a:r>
              <a:rPr lang="en-US" b="0" baseline="0" dirty="0" smtClean="0"/>
              <a:t>.  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notice workflows</a:t>
            </a:r>
            <a:r>
              <a:rPr lang="en-US" b="0" baseline="0" dirty="0" smtClean="0"/>
              <a:t> at each library have taken </a:t>
            </a:r>
            <a:r>
              <a:rPr lang="en-US" b="1" baseline="0" dirty="0" smtClean="0"/>
              <a:t>different turn</a:t>
            </a:r>
            <a:r>
              <a:rPr lang="en-US" b="0" baseline="0" dirty="0" smtClean="0"/>
              <a:t>.  -</a:t>
            </a:r>
            <a:r>
              <a:rPr lang="en-US" b="0" baseline="0" dirty="0" smtClean="0">
                <a:sym typeface="Wingdings" panose="05000000000000000000" pitchFamily="2" charset="2"/>
              </a:rPr>
              <a:t></a:t>
            </a:r>
            <a:endParaRPr lang="en-US" b="0" baseline="0" dirty="0" smtClean="0"/>
          </a:p>
          <a:p>
            <a:endParaRPr lang="en-US" b="0" baseline="0" dirty="0" smtClean="0"/>
          </a:p>
          <a:p>
            <a:r>
              <a:rPr lang="en-US" b="0" baseline="0" dirty="0" smtClean="0"/>
              <a:t>Because (reiterating)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-3 separate catalogs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-auto-purchases  not shared </a:t>
            </a:r>
            <a:r>
              <a:rPr lang="en-US" b="0" baseline="0" dirty="0" err="1" smtClean="0"/>
              <a:t>consortially</a:t>
            </a:r>
            <a:r>
              <a:rPr lang="en-US" b="0" baseline="0" dirty="0" smtClean="0"/>
              <a:t> - each school triggers its own purchases 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– means we are each free to develop our own procedures.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414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For </a:t>
            </a:r>
            <a:r>
              <a:rPr lang="en-US" b="1" dirty="0" smtClean="0"/>
              <a:t>discovery</a:t>
            </a:r>
            <a:r>
              <a:rPr lang="en-US" b="1" baseline="0" dirty="0" smtClean="0"/>
              <a:t> </a:t>
            </a:r>
            <a:r>
              <a:rPr lang="en-US" b="1" dirty="0" smtClean="0"/>
              <a:t>records</a:t>
            </a:r>
            <a:r>
              <a:rPr lang="en-US" b="0" baseline="0" dirty="0" smtClean="0"/>
              <a:t> </a:t>
            </a:r>
            <a:r>
              <a:rPr lang="en-US" b="0" baseline="0" dirty="0" smtClean="0">
                <a:sym typeface="Wingdings" panose="05000000000000000000" pitchFamily="2" charset="2"/>
              </a:rPr>
              <a:t>– </a:t>
            </a:r>
            <a:r>
              <a:rPr lang="en-US" b="0" dirty="0" smtClean="0">
                <a:sym typeface="Wingdings" panose="05000000000000000000" pitchFamily="2" charset="2"/>
              </a:rPr>
              <a:t>we had a few </a:t>
            </a:r>
            <a:r>
              <a:rPr lang="en-US" b="1" baseline="0" dirty="0" smtClean="0"/>
              <a:t>options</a:t>
            </a:r>
            <a:r>
              <a:rPr lang="en-US" b="0" baseline="0" dirty="0" smtClean="0"/>
              <a:t>:</a:t>
            </a:r>
            <a:endParaRPr lang="en-US" b="0" dirty="0" smtClean="0"/>
          </a:p>
          <a:p>
            <a:endParaRPr lang="en-US" b="0" dirty="0" smtClean="0"/>
          </a:p>
          <a:p>
            <a:pPr marL="228600" indent="-228600">
              <a:buAutoNum type="arabicParenR"/>
            </a:pPr>
            <a:r>
              <a:rPr lang="en-US" b="1" dirty="0" smtClean="0"/>
              <a:t>EBL</a:t>
            </a:r>
            <a:r>
              <a:rPr lang="en-US" b="1" baseline="0" dirty="0" smtClean="0"/>
              <a:t>  = unacceptable quality</a:t>
            </a:r>
          </a:p>
          <a:p>
            <a:pPr marL="0" indent="0">
              <a:buNone/>
            </a:pPr>
            <a:r>
              <a:rPr lang="en-US" b="0" baseline="0" dirty="0" smtClean="0"/>
              <a:t> examples</a:t>
            </a:r>
            <a:r>
              <a:rPr lang="en-US" b="0" dirty="0" smtClean="0"/>
              <a:t>: </a:t>
            </a:r>
            <a:br>
              <a:rPr lang="en-US" b="0" dirty="0" smtClean="0"/>
            </a:br>
            <a:r>
              <a:rPr lang="en-US" b="0" dirty="0" smtClean="0"/>
              <a:t>-improperly</a:t>
            </a:r>
            <a:r>
              <a:rPr lang="en-US" b="0" baseline="0" dirty="0" smtClean="0"/>
              <a:t> formatted </a:t>
            </a:r>
            <a:r>
              <a:rPr lang="en-US" b="1" baseline="0" dirty="0" smtClean="0"/>
              <a:t>content notes + subject fields</a:t>
            </a:r>
            <a:endParaRPr lang="en-US" b="0" baseline="0" dirty="0" smtClean="0"/>
          </a:p>
          <a:p>
            <a:pPr marL="0" indent="0">
              <a:buNone/>
            </a:pPr>
            <a:r>
              <a:rPr lang="en-US" b="0" baseline="0" dirty="0" smtClean="0"/>
              <a:t>-problems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w/ </a:t>
            </a:r>
            <a:r>
              <a:rPr lang="en-US" b="1" baseline="0" dirty="0" smtClean="0"/>
              <a:t>520 field </a:t>
            </a:r>
            <a:r>
              <a:rPr lang="en-US" b="1" baseline="0" dirty="0" smtClean="0">
                <a:sym typeface="Wingdings" panose="05000000000000000000" pitchFamily="2" charset="2"/>
              </a:rPr>
              <a:t> </a:t>
            </a:r>
            <a:r>
              <a:rPr lang="en-US" b="0" baseline="0" dirty="0" smtClean="0"/>
              <a:t>summaries often cut off mid-word/sentence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2) YBP  = “acceptable quality” </a:t>
            </a:r>
            <a:r>
              <a:rPr lang="en-US" b="0" baseline="0" dirty="0" smtClean="0"/>
              <a:t>--  have issues (mentioned prev.):</a:t>
            </a:r>
          </a:p>
          <a:p>
            <a:pPr marL="171450" indent="-171450">
              <a:buFontTx/>
              <a:buChar char="-"/>
            </a:pPr>
            <a:r>
              <a:rPr lang="en-US" b="0" baseline="0" dirty="0" smtClean="0"/>
              <a:t>they are </a:t>
            </a:r>
            <a:r>
              <a:rPr lang="en-US" b="1" baseline="0" dirty="0" smtClean="0"/>
              <a:t>converted print records </a:t>
            </a:r>
            <a:r>
              <a:rPr lang="en-US" b="0" baseline="0" dirty="0" smtClean="0"/>
              <a:t>with </a:t>
            </a:r>
            <a:r>
              <a:rPr lang="en-US" b="1" baseline="0" dirty="0" smtClean="0"/>
              <a:t>533 fields</a:t>
            </a:r>
          </a:p>
          <a:p>
            <a:pPr marL="171450" indent="-171450">
              <a:buFontTx/>
              <a:buChar char="-"/>
            </a:pPr>
            <a:r>
              <a:rPr lang="en-US" b="0" baseline="0" dirty="0" smtClean="0"/>
              <a:t>no OCLC #’s </a:t>
            </a:r>
          </a:p>
          <a:p>
            <a:pPr marL="0" indent="0">
              <a:buFontTx/>
              <a:buNone/>
            </a:pPr>
            <a:r>
              <a:rPr lang="en-US" b="0" baseline="0" dirty="0" smtClean="0"/>
              <a:t>-  require manual customization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3) Other options exist – Todd talked about one (360)</a:t>
            </a:r>
          </a:p>
          <a:p>
            <a:pPr marL="171450" indent="-171450">
              <a:buFontTx/>
              <a:buChar char="-"/>
            </a:pPr>
            <a:r>
              <a:rPr lang="en-US" b="0" baseline="0" dirty="0" smtClean="0"/>
              <a:t>We chose to channel records thru OCLC </a:t>
            </a:r>
            <a:r>
              <a:rPr lang="en-US" b="1" baseline="0" dirty="0" smtClean="0"/>
              <a:t>Collection Manager</a:t>
            </a:r>
          </a:p>
          <a:p>
            <a:pPr marL="171450" indent="-171450">
              <a:buFontTx/>
              <a:buChar char="-"/>
            </a:pPr>
            <a:r>
              <a:rPr lang="en-US" b="0" baseline="0" dirty="0" smtClean="0"/>
              <a:t>CM uses records from </a:t>
            </a:r>
            <a:r>
              <a:rPr lang="en-US" b="1" baseline="0" dirty="0" err="1" smtClean="0"/>
              <a:t>WorldCat</a:t>
            </a:r>
            <a:r>
              <a:rPr lang="en-US" b="0" baseline="0" dirty="0" smtClean="0"/>
              <a:t>  </a:t>
            </a:r>
          </a:p>
          <a:p>
            <a:pPr marL="171450" indent="-171450">
              <a:buFontTx/>
              <a:buChar char="-"/>
            </a:pPr>
            <a:r>
              <a:rPr lang="en-US" b="0" baseline="0" dirty="0" smtClean="0"/>
              <a:t>Recs </a:t>
            </a:r>
            <a:r>
              <a:rPr lang="en-US" b="1" baseline="0" dirty="0" smtClean="0"/>
              <a:t>generally  good quality </a:t>
            </a:r>
            <a:r>
              <a:rPr lang="en-US" b="0" baseline="0" dirty="0" smtClean="0"/>
              <a:t> + additional benefits which I will discuss next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147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 smtClean="0"/>
              <a:t>CM  free </a:t>
            </a:r>
            <a:r>
              <a:rPr lang="en-US" baseline="0" dirty="0" smtClean="0"/>
              <a:t>with cataloging subscription = easy to experiment with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To start </a:t>
            </a:r>
            <a:r>
              <a:rPr lang="en-US" baseline="0" dirty="0" smtClean="0">
                <a:sym typeface="Wingdings" panose="05000000000000000000" pitchFamily="2" charset="2"/>
              </a:rPr>
              <a:t> asked EBL deliver weekly feed to OCLC KB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After: KB now knows which titles= </a:t>
            </a:r>
            <a:r>
              <a:rPr lang="en-US" b="1" baseline="0" dirty="0" smtClean="0"/>
              <a:t>discovery pool </a:t>
            </a:r>
            <a:r>
              <a:rPr lang="en-US" baseline="0" dirty="0" smtClean="0"/>
              <a:t>and  =</a:t>
            </a:r>
            <a:r>
              <a:rPr lang="en-US" b="1" baseline="0" dirty="0" smtClean="0"/>
              <a:t>purchased collection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We are also using CM for </a:t>
            </a:r>
            <a:r>
              <a:rPr lang="en-US" b="1" baseline="0" dirty="0" err="1" smtClean="0"/>
              <a:t>Ebrary</a:t>
            </a:r>
            <a:r>
              <a:rPr lang="en-US" b="1" baseline="0" dirty="0" smtClean="0"/>
              <a:t> </a:t>
            </a:r>
            <a:r>
              <a:rPr lang="en-US" baseline="0" dirty="0" smtClean="0"/>
              <a:t>and </a:t>
            </a:r>
            <a:r>
              <a:rPr lang="en-US" b="1" baseline="0" dirty="0" smtClean="0"/>
              <a:t>EBSCO </a:t>
            </a:r>
            <a:r>
              <a:rPr lang="en-US" baseline="0" dirty="0" err="1" smtClean="0"/>
              <a:t>subscr</a:t>
            </a:r>
            <a:r>
              <a:rPr lang="en-US" baseline="0" dirty="0" smtClean="0"/>
              <a:t>. =  </a:t>
            </a:r>
            <a:r>
              <a:rPr lang="en-US" b="1" baseline="0" dirty="0" smtClean="0"/>
              <a:t>opens up a variety of benefits.</a:t>
            </a:r>
            <a:endParaRPr lang="en-US" b="1" dirty="0" smtClean="0"/>
          </a:p>
          <a:p>
            <a:pPr marL="285734" indent="-285734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34" marR="0" indent="-28573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 smtClean="0"/>
              <a:t>single workflow </a:t>
            </a:r>
            <a:r>
              <a:rPr lang="en-US" dirty="0" smtClean="0"/>
              <a:t>for DDA &amp; </a:t>
            </a:r>
            <a:r>
              <a:rPr lang="en-US" dirty="0" err="1" smtClean="0"/>
              <a:t>subscr</a:t>
            </a:r>
            <a:r>
              <a:rPr lang="en-US" dirty="0" smtClean="0"/>
              <a:t>. ebook collections - adds/updates/deletes processed</a:t>
            </a:r>
            <a:r>
              <a:rPr lang="en-US" baseline="0" dirty="0" smtClean="0"/>
              <a:t> together</a:t>
            </a:r>
            <a:br>
              <a:rPr lang="en-US" baseline="0" dirty="0" smtClean="0"/>
            </a:br>
            <a:endParaRPr lang="en-US" dirty="0" smtClean="0"/>
          </a:p>
          <a:p>
            <a:pPr marL="285734" indent="-285734">
              <a:buFont typeface="Arial" panose="020B0604020202020204" pitchFamily="34" charset="0"/>
              <a:buChar char="•"/>
            </a:pPr>
            <a:r>
              <a:rPr lang="en-US" b="1" dirty="0" smtClean="0"/>
              <a:t>Single record</a:t>
            </a:r>
            <a:r>
              <a:rPr lang="en-US" b="1" baseline="0" dirty="0" smtClean="0"/>
              <a:t> for title overlap </a:t>
            </a:r>
            <a:br>
              <a:rPr lang="en-US" b="1" baseline="0" dirty="0" smtClean="0"/>
            </a:br>
            <a:r>
              <a:rPr lang="en-US" dirty="0" smtClean="0"/>
              <a:t>where same in </a:t>
            </a:r>
            <a:r>
              <a:rPr lang="en-US" baseline="0" dirty="0" smtClean="0"/>
              <a:t>EBL,</a:t>
            </a:r>
            <a:r>
              <a:rPr lang="en-US" dirty="0" smtClean="0"/>
              <a:t> </a:t>
            </a:r>
            <a:r>
              <a:rPr lang="en-US" dirty="0" err="1" smtClean="0"/>
              <a:t>Ebrary</a:t>
            </a:r>
            <a:r>
              <a:rPr lang="en-US" dirty="0" smtClean="0"/>
              <a:t> &amp; EBSCO =</a:t>
            </a:r>
            <a:r>
              <a:rPr lang="en-US" b="1" dirty="0" smtClean="0"/>
              <a:t> single rec w/ multiple URLs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      This has </a:t>
            </a:r>
            <a:r>
              <a:rPr lang="en-US" b="1" dirty="0" smtClean="0"/>
              <a:t>reduced duplicate &amp; triplicate recs</a:t>
            </a:r>
            <a:r>
              <a:rPr lang="en-US" dirty="0" smtClean="0"/>
              <a:t>, which was</a:t>
            </a:r>
            <a:r>
              <a:rPr lang="en-US" baseline="0" dirty="0" smtClean="0"/>
              <a:t> a</a:t>
            </a:r>
            <a:r>
              <a:rPr lang="en-US" dirty="0" smtClean="0"/>
              <a:t> big concern for </a:t>
            </a:r>
            <a:r>
              <a:rPr lang="en-US" b="1" dirty="0" smtClean="0"/>
              <a:t>public services</a:t>
            </a:r>
            <a:br>
              <a:rPr lang="en-US" b="1" dirty="0" smtClean="0"/>
            </a:br>
            <a:endParaRPr lang="en-US" b="1" dirty="0" smtClean="0"/>
          </a:p>
          <a:p>
            <a:pPr marL="285734" indent="-285734">
              <a:buFont typeface="Arial" panose="020B0604020202020204" pitchFamily="34" charset="0"/>
              <a:buChar char="•"/>
            </a:pPr>
            <a:r>
              <a:rPr lang="en-US" dirty="0" smtClean="0"/>
              <a:t>We also reorder 856 fields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b="1" dirty="0" smtClean="0"/>
              <a:t>EBL displays</a:t>
            </a:r>
            <a:r>
              <a:rPr lang="en-US" b="1" baseline="0" dirty="0" smtClean="0"/>
              <a:t> below </a:t>
            </a:r>
            <a:r>
              <a:rPr lang="en-US" baseline="0" dirty="0" smtClean="0"/>
              <a:t>any others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       </a:t>
            </a:r>
            <a:r>
              <a:rPr lang="en-US" dirty="0" smtClean="0"/>
              <a:t>try</a:t>
            </a:r>
            <a:r>
              <a:rPr lang="en-US" baseline="0" dirty="0" smtClean="0"/>
              <a:t> to </a:t>
            </a:r>
            <a:r>
              <a:rPr lang="en-US" dirty="0" smtClean="0"/>
              <a:t>steer patrons away</a:t>
            </a:r>
            <a:r>
              <a:rPr lang="en-US" baseline="0" dirty="0" smtClean="0"/>
              <a:t> from </a:t>
            </a:r>
            <a:r>
              <a:rPr lang="en-US" dirty="0" smtClean="0"/>
              <a:t>DDA link  when in other collections</a:t>
            </a:r>
          </a:p>
          <a:p>
            <a:pPr marL="285734" indent="-285734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altLang="en-US" dirty="0" smtClean="0"/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09" indent="-2857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937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112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287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461" indent="-228587" defTabSz="4571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635" indent="-228587" defTabSz="4571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810" indent="-228587" defTabSz="4571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985" indent="-228587" defTabSz="4571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92A404C-62F6-4022-9A99-42BD591F0B3B}" type="slidenum">
              <a:rPr lang="en-US" altLang="en-US" smtClean="0">
                <a:solidFill>
                  <a:srgbClr val="000000"/>
                </a:solidFill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49</a:t>
            </a:fld>
            <a:endParaRPr lang="en-US" altLang="en-US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274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350">
              <a:defRPr/>
            </a:pPr>
            <a:r>
              <a:rPr lang="en-US" altLang="en-US" dirty="0" smtClean="0"/>
              <a:t>(mentioned) </a:t>
            </a:r>
            <a:r>
              <a:rPr lang="en-US" altLang="en-US" b="1" dirty="0" smtClean="0"/>
              <a:t>CC= two </a:t>
            </a:r>
            <a:r>
              <a:rPr lang="en-US" altLang="en-US" b="1" baseline="0" dirty="0" smtClean="0"/>
              <a:t>EBL collections </a:t>
            </a:r>
            <a:r>
              <a:rPr lang="en-US" altLang="en-US" baseline="0" dirty="0" smtClean="0"/>
              <a:t>in KB -- </a:t>
            </a:r>
            <a:r>
              <a:rPr lang="en-US" altLang="en-US" b="1" baseline="0" dirty="0" smtClean="0"/>
              <a:t>discovery recs </a:t>
            </a:r>
            <a:r>
              <a:rPr lang="en-US" altLang="en-US" b="0" baseline="0" dirty="0" smtClean="0"/>
              <a:t>and </a:t>
            </a:r>
            <a:r>
              <a:rPr lang="en-US" altLang="en-US" b="1" baseline="0" dirty="0" smtClean="0"/>
              <a:t>purchases</a:t>
            </a:r>
          </a:p>
          <a:p>
            <a:pPr defTabSz="914350">
              <a:defRPr/>
            </a:pPr>
            <a:endParaRPr lang="en-US" altLang="en-US" b="1" baseline="0" dirty="0" smtClean="0"/>
          </a:p>
          <a:p>
            <a:pPr defTabSz="914350">
              <a:defRPr/>
            </a:pPr>
            <a:r>
              <a:rPr lang="en-US" altLang="en-US" b="1" baseline="0" dirty="0" smtClean="0"/>
              <a:t>can see </a:t>
            </a:r>
            <a:r>
              <a:rPr lang="en-US" altLang="en-US" baseline="0" dirty="0" smtClean="0"/>
              <a:t>recs OCLC thinks we should have anytime. </a:t>
            </a:r>
          </a:p>
          <a:p>
            <a:pPr defTabSz="914350">
              <a:defRPr/>
            </a:pPr>
            <a:r>
              <a:rPr lang="en-US" altLang="en-US" b="1" baseline="0" dirty="0" smtClean="0"/>
              <a:t>also </a:t>
            </a:r>
            <a:r>
              <a:rPr lang="en-US" altLang="en-US" b="0" baseline="0" dirty="0" smtClean="0"/>
              <a:t>tools </a:t>
            </a:r>
            <a:r>
              <a:rPr lang="en-US" altLang="en-US" baseline="0" dirty="0" smtClean="0"/>
              <a:t>to </a:t>
            </a:r>
            <a:r>
              <a:rPr lang="en-US" altLang="en-US" b="1" baseline="0" dirty="0" smtClean="0"/>
              <a:t>manually add / remove </a:t>
            </a:r>
            <a:r>
              <a:rPr lang="en-US" altLang="en-US" baseline="0" dirty="0" smtClean="0"/>
              <a:t>titles from KB collections</a:t>
            </a:r>
            <a:endParaRPr lang="en-US" altLang="en-US" dirty="0" smtClean="0"/>
          </a:p>
          <a:p>
            <a:pPr defTabSz="914350">
              <a:defRPr/>
            </a:pPr>
            <a:endParaRPr lang="en-US" altLang="en-US" dirty="0" smtClean="0"/>
          </a:p>
          <a:p>
            <a:pPr defTabSz="914350">
              <a:defRPr/>
            </a:pPr>
            <a:r>
              <a:rPr lang="en-US" altLang="en-US" dirty="0" smtClean="0"/>
              <a:t>Our </a:t>
            </a:r>
            <a:r>
              <a:rPr lang="en-US" altLang="en-US" b="1" dirty="0" smtClean="0"/>
              <a:t>current configuration</a:t>
            </a:r>
            <a:r>
              <a:rPr lang="en-US" altLang="en-US" dirty="0" smtClean="0"/>
              <a:t>:</a:t>
            </a:r>
          </a:p>
          <a:p>
            <a:pPr defTabSz="914350">
              <a:defRPr/>
            </a:pP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Discovery recs monthly, merged file</a:t>
            </a:r>
            <a:endParaRPr lang="en-US" alt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Purchased recs:</a:t>
            </a:r>
            <a:r>
              <a:rPr lang="en-US" altLang="en-US" baseline="0" dirty="0" smtClean="0"/>
              <a:t> weekly</a:t>
            </a:r>
          </a:p>
          <a:p>
            <a:endParaRPr lang="en-US" altLang="en-US" baseline="0" dirty="0" smtClean="0"/>
          </a:p>
          <a:p>
            <a:r>
              <a:rPr lang="en-US" altLang="en-US" baseline="0" dirty="0" smtClean="0"/>
              <a:t>CC now uses CM for all DDA rec </a:t>
            </a:r>
            <a:r>
              <a:rPr lang="en-US" altLang="en-US" baseline="0" dirty="0" err="1" smtClean="0"/>
              <a:t>mgmnt</a:t>
            </a:r>
            <a:r>
              <a:rPr lang="en-US" altLang="en-US" baseline="0" dirty="0" smtClean="0"/>
              <a:t>, with </a:t>
            </a:r>
            <a:r>
              <a:rPr lang="en-US" altLang="en-US" b="1" baseline="0" dirty="0" smtClean="0"/>
              <a:t>one exception</a:t>
            </a:r>
            <a:r>
              <a:rPr lang="en-US" altLang="en-US" baseline="0" dirty="0" smtClean="0"/>
              <a:t>: </a:t>
            </a:r>
          </a:p>
          <a:p>
            <a:r>
              <a:rPr lang="en-US" altLang="en-US" baseline="0" dirty="0" smtClean="0"/>
              <a:t>large </a:t>
            </a:r>
            <a:r>
              <a:rPr lang="en-US" altLang="en-US" b="1" baseline="0" dirty="0" smtClean="0"/>
              <a:t>delete files </a:t>
            </a:r>
            <a:r>
              <a:rPr lang="en-US" altLang="en-US" baseline="0" dirty="0" smtClean="0"/>
              <a:t>issued by EBL </a:t>
            </a:r>
            <a:r>
              <a:rPr lang="en-US" altLang="en-US" b="1" baseline="0" dirty="0" smtClean="0"/>
              <a:t>manually processed </a:t>
            </a:r>
            <a:r>
              <a:rPr lang="en-US" altLang="en-US" b="0" baseline="0" dirty="0" smtClean="0"/>
              <a:t>ASAP </a:t>
            </a:r>
            <a:endParaRPr lang="en-US" altLang="en-US" b="0" dirty="0" smtClean="0"/>
          </a:p>
        </p:txBody>
      </p:sp>
      <p:sp>
        <p:nvSpPr>
          <p:cNvPr id="253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09" indent="-2857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937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112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287" indent="-22858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461" indent="-228587" defTabSz="4571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635" indent="-228587" defTabSz="4571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810" indent="-228587" defTabSz="4571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985" indent="-228587" defTabSz="4571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D45F3F5-DE77-4B40-8A29-776383E1836E}" type="slidenum">
              <a:rPr lang="en-US" altLang="en-US" smtClean="0">
                <a:solidFill>
                  <a:srgbClr val="000000"/>
                </a:solidFill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50</a:t>
            </a:fld>
            <a:endParaRPr lang="en-US" altLang="en-US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8725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u="sng" dirty="0" smtClean="0"/>
              <a:t>things</a:t>
            </a:r>
            <a:r>
              <a:rPr lang="en-US" altLang="en-US" u="sng" baseline="0" dirty="0" smtClean="0"/>
              <a:t> to be aware of  </a:t>
            </a:r>
            <a:r>
              <a:rPr lang="en-US" altLang="en-US" baseline="0" dirty="0" smtClean="0"/>
              <a:t>(pros outweigh the cons, but):</a:t>
            </a:r>
          </a:p>
          <a:p>
            <a:pPr eaLnBrk="1" hangingPunct="1"/>
            <a:endParaRPr lang="en-US" altLang="en-US" b="1" baseline="0" dirty="0" smtClean="0"/>
          </a:p>
          <a:p>
            <a:pPr eaLnBrk="1" hangingPunct="1"/>
            <a:r>
              <a:rPr lang="en-US" altLang="en-US" b="1" dirty="0" smtClean="0"/>
              <a:t>*Keep </a:t>
            </a:r>
            <a:r>
              <a:rPr lang="en-US" altLang="en-US" b="1" dirty="0"/>
              <a:t>the delay in record changes in </a:t>
            </a:r>
            <a:r>
              <a:rPr lang="en-US" altLang="en-US" b="1" dirty="0" smtClean="0"/>
              <a:t>mind</a:t>
            </a:r>
            <a:r>
              <a:rPr lang="en-US" altLang="en-US" dirty="0" smtClean="0"/>
              <a:t>:</a:t>
            </a:r>
            <a:br>
              <a:rPr lang="en-US" altLang="en-US" dirty="0" smtClean="0"/>
            </a:br>
            <a:r>
              <a:rPr lang="en-US" altLang="en-US" dirty="0" smtClean="0"/>
              <a:t>-slight l</a:t>
            </a:r>
            <a:r>
              <a:rPr lang="en-US" dirty="0" smtClean="0"/>
              <a:t>ag </a:t>
            </a:r>
            <a:r>
              <a:rPr lang="en-US" dirty="0"/>
              <a:t>time </a:t>
            </a:r>
            <a:r>
              <a:rPr lang="en-US" dirty="0" err="1" smtClean="0"/>
              <a:t>btwn</a:t>
            </a:r>
            <a:r>
              <a:rPr lang="en-US" dirty="0" smtClean="0"/>
              <a:t> EBL update   and    KB to process</a:t>
            </a:r>
          </a:p>
          <a:p>
            <a:pPr eaLnBrk="1" hangingPunct="1"/>
            <a:r>
              <a:rPr lang="en-US" dirty="0" smtClean="0"/>
              <a:t>  (may </a:t>
            </a:r>
            <a:r>
              <a:rPr lang="en-US" dirty="0"/>
              <a:t>be off by a few </a:t>
            </a:r>
            <a:r>
              <a:rPr lang="en-US" dirty="0" smtClean="0"/>
              <a:t>weeks)</a:t>
            </a:r>
          </a:p>
          <a:p>
            <a:pPr eaLnBrk="1" hangingPunct="1"/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*Recs</a:t>
            </a:r>
            <a:r>
              <a:rPr lang="en-US" baseline="0" dirty="0" smtClean="0"/>
              <a:t> </a:t>
            </a:r>
            <a:r>
              <a:rPr lang="en-US" dirty="0" smtClean="0"/>
              <a:t>susceptible to any problems in </a:t>
            </a:r>
            <a:r>
              <a:rPr lang="en-US" dirty="0" err="1" smtClean="0"/>
              <a:t>WorldCat</a:t>
            </a:r>
            <a:r>
              <a:rPr lang="en-US" dirty="0" smtClean="0"/>
              <a:t>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      </a:t>
            </a:r>
            <a:r>
              <a:rPr lang="en-US" dirty="0" err="1" smtClean="0"/>
              <a:t>e.g</a:t>
            </a:r>
            <a:r>
              <a:rPr lang="en-US" dirty="0" smtClean="0"/>
              <a:t>,  </a:t>
            </a:r>
            <a:r>
              <a:rPr lang="en-US" b="1" dirty="0" smtClean="0"/>
              <a:t>dups </a:t>
            </a:r>
            <a:r>
              <a:rPr lang="en-US" dirty="0" smtClean="0"/>
              <a:t>for same title, or </a:t>
            </a:r>
            <a:r>
              <a:rPr lang="en-US" b="1" dirty="0" smtClean="0"/>
              <a:t>other </a:t>
            </a:r>
            <a:r>
              <a:rPr lang="en-US" dirty="0" smtClean="0"/>
              <a:t>cataloging problems.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  -</a:t>
            </a:r>
            <a:r>
              <a:rPr lang="en-US" b="1" dirty="0" smtClean="0"/>
              <a:t>when corrected </a:t>
            </a:r>
            <a:r>
              <a:rPr lang="en-US" dirty="0" smtClean="0"/>
              <a:t>in, re-sent as in </a:t>
            </a:r>
            <a:r>
              <a:rPr lang="en-US" b="1" dirty="0" smtClean="0"/>
              <a:t>Update file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*</a:t>
            </a:r>
            <a:r>
              <a:rPr lang="en-US" b="1" dirty="0" smtClean="0"/>
              <a:t>Lastly</a:t>
            </a:r>
            <a:r>
              <a:rPr lang="en-US" dirty="0" smtClean="0"/>
              <a:t>, when </a:t>
            </a:r>
            <a:r>
              <a:rPr lang="en-US" b="1" dirty="0" smtClean="0"/>
              <a:t>dup recs</a:t>
            </a:r>
            <a:r>
              <a:rPr lang="en-US" b="1" baseline="0" dirty="0" smtClean="0"/>
              <a:t> </a:t>
            </a:r>
            <a:r>
              <a:rPr lang="en-US" b="1" dirty="0" smtClean="0"/>
              <a:t>merged in </a:t>
            </a:r>
            <a:r>
              <a:rPr lang="en-US" b="1" dirty="0" err="1" smtClean="0"/>
              <a:t>WorldCat</a:t>
            </a:r>
            <a:r>
              <a:rPr lang="en-US" baseline="0" dirty="0" smtClean="0"/>
              <a:t>, </a:t>
            </a:r>
            <a:r>
              <a:rPr lang="en-US" dirty="0" smtClean="0"/>
              <a:t>invalid records not sent in delete file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 need to run a separate process (</a:t>
            </a:r>
            <a:r>
              <a:rPr lang="en-US" dirty="0" err="1" smtClean="0"/>
              <a:t>MarcEdit</a:t>
            </a:r>
            <a:r>
              <a:rPr lang="en-US" dirty="0" smtClean="0"/>
              <a:t> &amp; Access)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b="1" dirty="0" smtClean="0"/>
              <a:t>find  035$z’s </a:t>
            </a:r>
            <a:r>
              <a:rPr lang="en-US" dirty="0" smtClean="0"/>
              <a:t>in merged recs &amp; batch delete</a:t>
            </a:r>
            <a:endParaRPr lang="en-US" altLang="en-US" baseline="0" dirty="0" smtClean="0"/>
          </a:p>
          <a:p>
            <a:pPr eaLnBrk="1" hangingPunct="1"/>
            <a:endParaRPr lang="en-US" dirty="0"/>
          </a:p>
          <a:p>
            <a:pPr marL="285734" indent="-285734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044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I’ll close this</a:t>
            </a:r>
            <a:r>
              <a:rPr lang="en-US" sz="1200" baseline="0" dirty="0" smtClean="0"/>
              <a:t> section with something of a workflow sequence for Connecticut College DDA.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lvl="0"/>
            <a:r>
              <a:rPr lang="en-US" sz="1200" dirty="0" smtClean="0"/>
              <a:t>1.</a:t>
            </a:r>
            <a:r>
              <a:rPr lang="en-US" sz="1200" baseline="0" dirty="0" smtClean="0"/>
              <a:t> </a:t>
            </a:r>
            <a:r>
              <a:rPr lang="en-US" sz="1200" dirty="0" smtClean="0"/>
              <a:t>Cataloger:  </a:t>
            </a:r>
            <a:r>
              <a:rPr lang="en-US" sz="1200" b="1" dirty="0" smtClean="0"/>
              <a:t>Loads</a:t>
            </a:r>
            <a:r>
              <a:rPr lang="en-US" sz="1200" dirty="0" smtClean="0"/>
              <a:t> discovery records via OCLC Collection Manager (monthly)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 </a:t>
            </a:r>
            <a:br>
              <a:rPr lang="en-US" sz="1200" dirty="0" smtClean="0"/>
            </a:br>
            <a:r>
              <a:rPr lang="en-US" sz="1200" dirty="0" smtClean="0"/>
              <a:t>2. Patron:  </a:t>
            </a:r>
            <a:r>
              <a:rPr lang="en-US" sz="1200" b="1" dirty="0" smtClean="0"/>
              <a:t>Discovers </a:t>
            </a:r>
            <a:r>
              <a:rPr lang="en-US" sz="1200" dirty="0" smtClean="0"/>
              <a:t>catalog record and </a:t>
            </a:r>
            <a:r>
              <a:rPr lang="en-US" sz="1200" b="1" dirty="0" smtClean="0"/>
              <a:t>interacts </a:t>
            </a:r>
            <a:r>
              <a:rPr lang="en-US" sz="1200" dirty="0" smtClean="0"/>
              <a:t>with ebook, triggering STL </a:t>
            </a:r>
            <a:br>
              <a:rPr lang="en-US" sz="1200" dirty="0" smtClean="0"/>
            </a:br>
            <a:r>
              <a:rPr lang="en-US" sz="1200" baseline="0" dirty="0" smtClean="0"/>
              <a:t>                </a:t>
            </a:r>
            <a:r>
              <a:rPr lang="en-US" sz="1200" dirty="0" smtClean="0"/>
              <a:t>Due to our price cap, if STL &gt;=35% list price, title is auto-purchased</a:t>
            </a:r>
          </a:p>
          <a:p>
            <a:endParaRPr lang="en-US" sz="1200" dirty="0" smtClean="0"/>
          </a:p>
          <a:p>
            <a:pPr lvl="0"/>
            <a:r>
              <a:rPr lang="en-US" sz="1200" dirty="0" smtClean="0"/>
              <a:t>3. EBL:  </a:t>
            </a:r>
            <a:r>
              <a:rPr lang="en-US" sz="1200" b="1" dirty="0" smtClean="0"/>
              <a:t>Emails </a:t>
            </a:r>
            <a:r>
              <a:rPr lang="en-US" sz="1200" dirty="0" smtClean="0"/>
              <a:t>“Short Term Loan alert” each</a:t>
            </a:r>
            <a:r>
              <a:rPr lang="en-US" sz="1200" baseline="0" dirty="0" smtClean="0"/>
              <a:t> time an STL is triggered</a:t>
            </a:r>
            <a:endParaRPr lang="en-US" sz="1200" dirty="0" smtClean="0"/>
          </a:p>
          <a:p>
            <a:r>
              <a:rPr lang="en-US" sz="1200" dirty="0" smtClean="0"/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4. YBP:  </a:t>
            </a:r>
            <a:r>
              <a:rPr lang="en-US" sz="1200" b="1" dirty="0" smtClean="0"/>
              <a:t>Sends </a:t>
            </a:r>
            <a:r>
              <a:rPr lang="en-US" sz="1200" b="0" dirty="0" smtClean="0"/>
              <a:t>paper </a:t>
            </a:r>
            <a:r>
              <a:rPr lang="en-US" sz="1200" b="1" dirty="0" smtClean="0"/>
              <a:t>invoice </a:t>
            </a:r>
            <a:r>
              <a:rPr lang="en-US" sz="1200" dirty="0" smtClean="0"/>
              <a:t>for STL charges (sent weekly)</a:t>
            </a:r>
            <a:br>
              <a:rPr lang="en-US" sz="1200" dirty="0" smtClean="0"/>
            </a:br>
            <a:endParaRPr lang="en-US" sz="1200" dirty="0" smtClean="0"/>
          </a:p>
          <a:p>
            <a:pPr lvl="0"/>
            <a:r>
              <a:rPr lang="en-US" sz="1200" dirty="0" smtClean="0"/>
              <a:t>5. </a:t>
            </a:r>
            <a:r>
              <a:rPr lang="en-US" sz="1200" dirty="0" err="1" smtClean="0"/>
              <a:t>Acq</a:t>
            </a:r>
            <a:r>
              <a:rPr lang="en-US" sz="1200" dirty="0" smtClean="0"/>
              <a:t>:  - </a:t>
            </a:r>
            <a:r>
              <a:rPr lang="en-US" sz="1200" b="1" dirty="0" smtClean="0"/>
              <a:t>Receives </a:t>
            </a:r>
            <a:r>
              <a:rPr lang="en-US" sz="1200" dirty="0" smtClean="0"/>
              <a:t>invoice &amp; </a:t>
            </a:r>
            <a:r>
              <a:rPr lang="en-US" sz="1200" b="1" dirty="0" smtClean="0"/>
              <a:t>processes </a:t>
            </a:r>
            <a:r>
              <a:rPr lang="en-US" sz="1200" dirty="0" smtClean="0"/>
              <a:t>for payment </a:t>
            </a:r>
            <a:r>
              <a:rPr lang="en-US" sz="1200" dirty="0" smtClean="0">
                <a:sym typeface="Wingdings" panose="05000000000000000000" pitchFamily="2" charset="2"/>
              </a:rPr>
              <a:t> </a:t>
            </a:r>
            <a:r>
              <a:rPr lang="en-US" sz="1200" dirty="0" smtClean="0"/>
              <a:t>YBP </a:t>
            </a:r>
            <a:r>
              <a:rPr lang="en-US" sz="1200" b="1" dirty="0" smtClean="0"/>
              <a:t>deposit</a:t>
            </a:r>
            <a:r>
              <a:rPr lang="en-US" sz="1200" b="1" baseline="0" dirty="0" smtClean="0"/>
              <a:t> </a:t>
            </a:r>
            <a:r>
              <a:rPr lang="en-US" sz="1200" b="1" dirty="0" smtClean="0"/>
              <a:t>account</a:t>
            </a:r>
          </a:p>
          <a:p>
            <a:pPr lvl="1"/>
            <a:r>
              <a:rPr lang="en-US" sz="1200" dirty="0" smtClean="0"/>
              <a:t>  - </a:t>
            </a:r>
            <a:r>
              <a:rPr lang="en-US" sz="1200" b="1" dirty="0" smtClean="0"/>
              <a:t>Creates PO </a:t>
            </a:r>
            <a:r>
              <a:rPr lang="en-US" sz="1200" dirty="0" smtClean="0"/>
              <a:t>in Voyager;   </a:t>
            </a:r>
            <a:r>
              <a:rPr lang="en-US" sz="1200" b="1" dirty="0" smtClean="0"/>
              <a:t>attaches </a:t>
            </a:r>
            <a:r>
              <a:rPr lang="en-US" sz="1200" dirty="0" smtClean="0"/>
              <a:t>invoice &amp; line item to the discovery record for each STL</a:t>
            </a:r>
            <a:br>
              <a:rPr lang="en-US" sz="1200" dirty="0" smtClean="0"/>
            </a:br>
            <a:r>
              <a:rPr lang="en-US" sz="1200" baseline="0" dirty="0" smtClean="0"/>
              <a:t>      </a:t>
            </a:r>
            <a:r>
              <a:rPr lang="en-US" sz="1200" dirty="0" smtClean="0"/>
              <a:t>(later we will create a separate P.O. once a</a:t>
            </a:r>
            <a:r>
              <a:rPr lang="en-US" sz="1200" baseline="0" dirty="0" smtClean="0"/>
              <a:t> title has been </a:t>
            </a:r>
            <a:r>
              <a:rPr lang="en-US" sz="1200" dirty="0" smtClean="0"/>
              <a:t>purchased)</a:t>
            </a:r>
          </a:p>
          <a:p>
            <a:pPr lvl="1"/>
            <a:endParaRPr lang="en-US" sz="1200" i="1" dirty="0" smtClean="0"/>
          </a:p>
          <a:p>
            <a:pPr lvl="1"/>
            <a:r>
              <a:rPr lang="en-US" sz="1200" b="1" i="1" smtClean="0"/>
              <a:t>--These</a:t>
            </a:r>
            <a:r>
              <a:rPr lang="en-US" sz="1200" b="1" i="1" baseline="0" smtClean="0"/>
              <a:t> </a:t>
            </a:r>
            <a:r>
              <a:rPr lang="en-US" sz="1200" b="1" i="1" baseline="0" dirty="0" smtClean="0"/>
              <a:t>steps r</a:t>
            </a:r>
            <a:r>
              <a:rPr lang="en-US" sz="1200" b="1" i="1" dirty="0" smtClean="0"/>
              <a:t>epeat until auto-purchase is </a:t>
            </a:r>
            <a:r>
              <a:rPr lang="en-US" sz="1200" b="1" i="1" smtClean="0"/>
              <a:t>triggered --</a:t>
            </a:r>
            <a:endParaRPr lang="en-US" sz="1200" b="1" baseline="0" dirty="0" smtClean="0"/>
          </a:p>
          <a:p>
            <a:pPr lvl="1"/>
            <a:endParaRPr lang="en-US" sz="1200" baseline="0" dirty="0" smtClean="0"/>
          </a:p>
          <a:p>
            <a:pPr lvl="1"/>
            <a:endParaRPr lang="en-US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201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dirty="0" smtClean="0"/>
              <a:t>6. Patron:  </a:t>
            </a:r>
            <a:r>
              <a:rPr lang="en-US" sz="1200" b="1" dirty="0" smtClean="0"/>
              <a:t>Interacts </a:t>
            </a:r>
            <a:r>
              <a:rPr lang="en-US" sz="1200" dirty="0" smtClean="0"/>
              <a:t>with ebook final time, triggering purchase</a:t>
            </a:r>
          </a:p>
          <a:p>
            <a:pPr lvl="0"/>
            <a:endParaRPr lang="en-US" sz="1200" dirty="0" smtClean="0"/>
          </a:p>
          <a:p>
            <a:pPr lvl="0"/>
            <a:r>
              <a:rPr lang="en-US" sz="1200" dirty="0" smtClean="0"/>
              <a:t>7. EBL:  Emails </a:t>
            </a:r>
            <a:r>
              <a:rPr lang="en-US" sz="1200" b="1" dirty="0" smtClean="0"/>
              <a:t>notification </a:t>
            </a:r>
            <a:r>
              <a:rPr lang="en-US" sz="1200" dirty="0" smtClean="0"/>
              <a:t>of purchase –"Autopurchase Alert" </a:t>
            </a:r>
          </a:p>
          <a:p>
            <a:r>
              <a:rPr lang="en-US" sz="1200" dirty="0" smtClean="0"/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8. Cataloger:  </a:t>
            </a:r>
            <a:r>
              <a:rPr lang="en-US" sz="1200" b="1" dirty="0" smtClean="0"/>
              <a:t>Retrieves a record </a:t>
            </a:r>
            <a:r>
              <a:rPr lang="en-US" sz="1200" dirty="0" smtClean="0"/>
              <a:t>from the EBL</a:t>
            </a:r>
            <a:r>
              <a:rPr lang="en-US" sz="1200" baseline="0" dirty="0" smtClean="0"/>
              <a:t> purchased collection in </a:t>
            </a:r>
            <a:r>
              <a:rPr lang="en-US" sz="1200" dirty="0" smtClean="0"/>
              <a:t>Collection Manager /  </a:t>
            </a:r>
            <a:r>
              <a:rPr lang="en-US" sz="1200" b="1" dirty="0" smtClean="0"/>
              <a:t>overlays</a:t>
            </a:r>
            <a:r>
              <a:rPr lang="en-US" sz="1200" dirty="0" smtClean="0"/>
              <a:t> the discovery record</a:t>
            </a:r>
            <a:endParaRPr lang="en-US" sz="1200" b="1" dirty="0" smtClean="0"/>
          </a:p>
          <a:p>
            <a:endParaRPr lang="en-US" sz="1200" dirty="0" smtClean="0"/>
          </a:p>
          <a:p>
            <a:pPr lvl="0"/>
            <a:r>
              <a:rPr lang="en-US" sz="1200" dirty="0" smtClean="0"/>
              <a:t>9. YBP:  </a:t>
            </a:r>
            <a:r>
              <a:rPr lang="en-US" sz="1200" b="1" dirty="0" smtClean="0"/>
              <a:t>Issues invoice </a:t>
            </a:r>
            <a:r>
              <a:rPr lang="en-US" sz="1200" dirty="0" smtClean="0"/>
              <a:t>for purchase price of item(s)</a:t>
            </a:r>
            <a:br>
              <a:rPr lang="en-US" sz="1200" dirty="0" smtClean="0"/>
            </a:br>
            <a:endParaRPr lang="en-US" sz="1200" dirty="0" smtClean="0"/>
          </a:p>
          <a:p>
            <a:pPr lvl="0"/>
            <a:r>
              <a:rPr lang="en-US" sz="1200" dirty="0" smtClean="0"/>
              <a:t>10. </a:t>
            </a:r>
            <a:r>
              <a:rPr lang="en-US" sz="1200" dirty="0" err="1" smtClean="0"/>
              <a:t>Acq</a:t>
            </a:r>
            <a:r>
              <a:rPr lang="en-US" sz="1200" dirty="0" smtClean="0"/>
              <a:t>:  -</a:t>
            </a:r>
            <a:r>
              <a:rPr lang="en-US" sz="1200" b="1" dirty="0" smtClean="0"/>
              <a:t>Processes invoice </a:t>
            </a:r>
            <a:r>
              <a:rPr lang="en-US" sz="1200" dirty="0" smtClean="0"/>
              <a:t>for payment </a:t>
            </a:r>
          </a:p>
          <a:p>
            <a:pPr lvl="1"/>
            <a:r>
              <a:rPr lang="en-US" sz="1200" dirty="0" smtClean="0"/>
              <a:t>   -</a:t>
            </a:r>
            <a:r>
              <a:rPr lang="en-US" sz="1200" b="1" dirty="0" smtClean="0"/>
              <a:t>Creates</a:t>
            </a:r>
            <a:r>
              <a:rPr lang="en-US" sz="1200" b="1" baseline="0" dirty="0" smtClean="0"/>
              <a:t>  new PO</a:t>
            </a:r>
            <a:r>
              <a:rPr lang="en-US" sz="1200" baseline="0" dirty="0" smtClean="0"/>
              <a:t>,</a:t>
            </a:r>
            <a:r>
              <a:rPr lang="en-US" sz="1200" dirty="0" smtClean="0"/>
              <a:t> and attaches </a:t>
            </a:r>
            <a:r>
              <a:rPr lang="en-US" sz="1200" smtClean="0"/>
              <a:t>to purchased record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308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This slide</a:t>
            </a:r>
            <a:r>
              <a:rPr lang="en-US" b="0" baseline="0" dirty="0" smtClean="0"/>
              <a:t> is provided if any of you want to learn more about Collection Manager and the OCLC </a:t>
            </a:r>
            <a:r>
              <a:rPr lang="en-US" b="0" baseline="0" dirty="0" err="1" smtClean="0"/>
              <a:t>Knowldege</a:t>
            </a:r>
            <a:r>
              <a:rPr lang="en-US" b="0" baseline="0" dirty="0" smtClean="0"/>
              <a:t> Base, and specifically how they can help with DDA.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733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0469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8141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>
                <a:solidFill>
                  <a:prstClr val="black"/>
                </a:solidFill>
              </a:rPr>
              <a:pPr/>
              <a:t>57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4761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33589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>
                <a:solidFill>
                  <a:prstClr val="black"/>
                </a:solidFill>
              </a:rPr>
              <a:pPr/>
              <a:t>59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0777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It is</a:t>
            </a:r>
            <a:r>
              <a:rPr lang="en-US" b="0" baseline="0" dirty="0" smtClean="0"/>
              <a:t> worth noting the considerable change in the vendor landscape, from the time of our DDA expansion profile arrangement, EBL merged with </a:t>
            </a:r>
            <a:r>
              <a:rPr lang="en-US" b="0" baseline="0" dirty="0" err="1" smtClean="0"/>
              <a:t>Ebrary</a:t>
            </a:r>
            <a:r>
              <a:rPr lang="en-US" b="0" baseline="0" dirty="0" smtClean="0"/>
              <a:t>, one of the other major </a:t>
            </a:r>
            <a:r>
              <a:rPr lang="en-US" b="0" baseline="0" dirty="0" err="1" smtClean="0"/>
              <a:t>ebook</a:t>
            </a:r>
            <a:r>
              <a:rPr lang="en-US" b="0" baseline="0" dirty="0" smtClean="0"/>
              <a:t> providers we considered for DDA plan. 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486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52A2F-9986-494E-ACA6-2824E37F74F6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638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68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31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9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4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56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8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053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38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84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20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474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E41AC-878F-AF44-B731-1B9F5ADF9BA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311C2-9BC8-F141-AFB3-C382E3D17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3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8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1BO9tzB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slidesha.re/1aennzf" TargetMode="External"/><Relationship Id="rId4" Type="http://schemas.openxmlformats.org/officeDocument/2006/relationships/hyperlink" Target="http://bit.ly/1GoY5cc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mailto:Todd.Falkowski@trincoll.edu" TargetMode="Externa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asandoval01@wesleyan.edu" TargetMode="External"/><Relationship Id="rId4" Type="http://schemas.openxmlformats.org/officeDocument/2006/relationships/hyperlink" Target="mailto:jfrawley@conncoll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79334" y="860583"/>
            <a:ext cx="7543800" cy="2384323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effectLst/>
              </a:rPr>
              <a:t>CTW’s Shared DDA Program</a:t>
            </a:r>
            <a:br>
              <a:rPr lang="en-US" sz="4800" b="1" dirty="0" smtClean="0">
                <a:effectLst/>
              </a:rPr>
            </a:br>
            <a:r>
              <a:rPr lang="en-US" sz="2800" dirty="0" smtClean="0"/>
              <a:t>Joe Frawley </a:t>
            </a:r>
            <a:r>
              <a:rPr lang="en-US" sz="2800" dirty="0" smtClean="0">
                <a:sym typeface="Symbol"/>
              </a:rPr>
              <a:t> Todd Falkowski  Aaron Sandoval</a:t>
            </a:r>
            <a:br>
              <a:rPr lang="en-US" sz="2800" dirty="0" smtClean="0">
                <a:sym typeface="Symbol"/>
              </a:rPr>
            </a:br>
            <a:r>
              <a:rPr lang="en-US" sz="2800" dirty="0" smtClean="0">
                <a:sym typeface="Symbol"/>
              </a:rPr>
              <a:t/>
            </a:r>
            <a:br>
              <a:rPr lang="en-US" sz="2800" dirty="0" smtClean="0">
                <a:sym typeface="Symbol"/>
              </a:rPr>
            </a:br>
            <a:r>
              <a:rPr lang="en-US" sz="2800" dirty="0" smtClean="0">
                <a:sym typeface="Symbol"/>
              </a:rPr>
              <a:t>NETSL Annual Conference 2015</a:t>
            </a:r>
            <a:endParaRPr lang="en-US" sz="2800" b="1" dirty="0">
              <a:effectLst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381000" y="3124200"/>
            <a:ext cx="7543800" cy="22098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r"/>
            <a:r>
              <a:rPr lang="en-US" sz="1100" dirty="0" smtClean="0"/>
              <a:t/>
            </a:r>
            <a:br>
              <a:rPr lang="en-US" sz="1100" dirty="0" smtClean="0"/>
            </a:b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3216607" y="3487666"/>
            <a:ext cx="2714855" cy="2467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41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u="sng" dirty="0" smtClean="0"/>
              <a:t>Todd</a:t>
            </a:r>
            <a:r>
              <a:rPr lang="en-US" dirty="0" smtClean="0"/>
              <a:t>: Intro. To CTW &amp; Background of DDA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u="sng" dirty="0" smtClean="0"/>
              <a:t>Joe</a:t>
            </a:r>
            <a:r>
              <a:rPr lang="en-US" dirty="0" smtClean="0"/>
              <a:t>: Current DDA Program Explanation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u="sng" dirty="0" smtClean="0"/>
              <a:t>Aaron</a:t>
            </a:r>
            <a:r>
              <a:rPr lang="en-US" dirty="0" smtClean="0"/>
              <a:t>: Wesleyan Workflow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u="sng" dirty="0" smtClean="0"/>
              <a:t>Todd</a:t>
            </a:r>
            <a:r>
              <a:rPr lang="en-US" dirty="0" smtClean="0"/>
              <a:t>: Trinity Workflow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u="sng" dirty="0" smtClean="0"/>
              <a:t>Joe</a:t>
            </a:r>
            <a:r>
              <a:rPr lang="en-US" dirty="0" smtClean="0"/>
              <a:t>: Conn. Workflow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u="sng" dirty="0" smtClean="0"/>
              <a:t>Aaron</a:t>
            </a:r>
            <a:r>
              <a:rPr lang="en-US" dirty="0" smtClean="0"/>
              <a:t>: Cautions &amp;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9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/>
          <p:nvPr/>
        </p:nvSpPr>
        <p:spPr>
          <a:xfrm>
            <a:off x="1981200" y="990600"/>
            <a:ext cx="4584700" cy="327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05" name="Shape 305"/>
          <p:cNvSpPr txBox="1">
            <a:spLocks noGrp="1"/>
          </p:cNvSpPr>
          <p:nvPr>
            <p:ph type="ctrTitle" idx="4294967295"/>
          </p:nvPr>
        </p:nvSpPr>
        <p:spPr>
          <a:xfrm>
            <a:off x="228600" y="228600"/>
            <a:ext cx="8686800" cy="1066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" sz="36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CTW Library Consortium</a:t>
            </a:r>
          </a:p>
        </p:txBody>
      </p:sp>
      <p:sp>
        <p:nvSpPr>
          <p:cNvPr id="306" name="Shape 306"/>
          <p:cNvSpPr/>
          <p:nvPr/>
        </p:nvSpPr>
        <p:spPr>
          <a:xfrm>
            <a:off x="5715000" y="4724400"/>
            <a:ext cx="3428999" cy="213359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307" name="Shape 307"/>
          <p:cNvSpPr/>
          <p:nvPr/>
        </p:nvSpPr>
        <p:spPr>
          <a:xfrm>
            <a:off x="0" y="4724400"/>
            <a:ext cx="3200400" cy="21336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308" name="Shape 308"/>
          <p:cNvSpPr txBox="1"/>
          <p:nvPr/>
        </p:nvSpPr>
        <p:spPr>
          <a:xfrm>
            <a:off x="0" y="4343400"/>
            <a:ext cx="3124199" cy="288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" sz="2000" b="1" i="0" u="none" strike="noStrike" cap="none" baseline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Connecticut College</a:t>
            </a:r>
          </a:p>
        </p:txBody>
      </p:sp>
      <p:sp>
        <p:nvSpPr>
          <p:cNvPr id="309" name="Shape 309"/>
          <p:cNvSpPr txBox="1"/>
          <p:nvPr/>
        </p:nvSpPr>
        <p:spPr>
          <a:xfrm>
            <a:off x="5638800" y="4343400"/>
            <a:ext cx="3505200" cy="288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" sz="2000" b="1" i="0" u="none" strike="noStrike" cap="none" baseline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Wesleyan University</a:t>
            </a:r>
          </a:p>
        </p:txBody>
      </p:sp>
      <p:sp>
        <p:nvSpPr>
          <p:cNvPr id="310" name="Shape 310"/>
          <p:cNvSpPr/>
          <p:nvPr/>
        </p:nvSpPr>
        <p:spPr>
          <a:xfrm>
            <a:off x="3352800" y="4114800"/>
            <a:ext cx="2209799" cy="27432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</p:sp>
      <p:sp>
        <p:nvSpPr>
          <p:cNvPr id="311" name="Shape 311"/>
          <p:cNvSpPr txBox="1"/>
          <p:nvPr/>
        </p:nvSpPr>
        <p:spPr>
          <a:xfrm>
            <a:off x="3200400" y="3810000"/>
            <a:ext cx="2438399" cy="288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" sz="2000" b="1" i="0" u="none" strike="noStrike" cap="none" baseline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 Trinity College</a:t>
            </a:r>
          </a:p>
        </p:txBody>
      </p:sp>
    </p:spTree>
    <p:extLst>
      <p:ext uri="{BB962C8B-B14F-4D97-AF65-F5344CB8AC3E}">
        <p14:creationId xmlns:p14="http://schemas.microsoft.com/office/powerpoint/2010/main" val="3511244989"/>
      </p:ext>
    </p:extLst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84" y="300247"/>
            <a:ext cx="2070167" cy="207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8600" y="2301390"/>
            <a:ext cx="26773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Connecticut College</a:t>
            </a:r>
          </a:p>
          <a:p>
            <a:pPr algn="ctr"/>
            <a:r>
              <a:rPr lang="en-US" sz="2000" dirty="0" smtClean="0"/>
              <a:t>FTE:  ~1875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495200" y="2276897"/>
            <a:ext cx="19976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Trinity College</a:t>
            </a:r>
          </a:p>
          <a:p>
            <a:pPr algn="ctr"/>
            <a:r>
              <a:rPr lang="en-US" sz="2000" dirty="0" smtClean="0"/>
              <a:t>FTE:  ~2200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6076950" y="2276897"/>
            <a:ext cx="26372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Wesleyan University</a:t>
            </a:r>
          </a:p>
          <a:p>
            <a:pPr algn="ctr"/>
            <a:r>
              <a:rPr lang="en-US" sz="2000" dirty="0" smtClean="0"/>
              <a:t>FTE: ~3000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3608439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Libraries have a history of sharing resources</a:t>
            </a:r>
            <a:endParaRPr lang="en-US" sz="10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Reciprocal lending system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Shared ILS and eResource purchases </a:t>
            </a:r>
            <a:endParaRPr lang="en-US" sz="10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9" name="Picture 5" descr="http://upload.wikimedia.org/wikipedia/en/thumb/4/4d/Trinity_College_Connecticut_Seal.svg/1024px-Trinity_College_Connecticut_Seal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200" y="300247"/>
            <a:ext cx="1926017" cy="192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218" y="535043"/>
            <a:ext cx="1480024" cy="164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83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90" y="768743"/>
            <a:ext cx="7768353" cy="51465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345348">
            <a:off x="4111274" y="1649236"/>
            <a:ext cx="3044424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Blackadder ITC" panose="04020505051007020D02" pitchFamily="82" charset="0"/>
              </a:rPr>
              <a:t>A Story About</a:t>
            </a:r>
          </a:p>
          <a:p>
            <a:pPr algn="ctr"/>
            <a:r>
              <a:rPr lang="en-US" sz="2800" dirty="0" smtClean="0">
                <a:latin typeface="Blackadder ITC" panose="04020505051007020D02" pitchFamily="82" charset="0"/>
              </a:rPr>
              <a:t>Budget Realities</a:t>
            </a:r>
          </a:p>
          <a:p>
            <a:pPr algn="ctr"/>
            <a:r>
              <a:rPr lang="en-US" sz="2800" dirty="0" smtClean="0">
                <a:latin typeface="Blackadder ITC" panose="04020505051007020D02" pitchFamily="82" charset="0"/>
              </a:rPr>
              <a:t>&amp; Vying Expenditures</a:t>
            </a:r>
          </a:p>
          <a:p>
            <a:pPr algn="ctr"/>
            <a:r>
              <a:rPr lang="en-US" sz="2800" dirty="0" smtClean="0">
                <a:latin typeface="Blackadder ITC" panose="04020505051007020D02" pitchFamily="82" charset="0"/>
              </a:rPr>
              <a:t>Leading to </a:t>
            </a:r>
          </a:p>
          <a:p>
            <a:pPr algn="ctr"/>
            <a:r>
              <a:rPr lang="en-US" sz="2800" dirty="0" smtClean="0">
                <a:latin typeface="Blackadder ITC" panose="04020505051007020D02" pitchFamily="82" charset="0"/>
              </a:rPr>
              <a:t>A New </a:t>
            </a:r>
          </a:p>
          <a:p>
            <a:pPr algn="ctr"/>
            <a:r>
              <a:rPr lang="en-US" sz="2800" dirty="0" smtClean="0">
                <a:latin typeface="Blackadder ITC" panose="04020505051007020D02" pitchFamily="82" charset="0"/>
              </a:rPr>
              <a:t>Collection Development</a:t>
            </a:r>
          </a:p>
          <a:p>
            <a:pPr algn="ctr"/>
            <a:r>
              <a:rPr lang="en-US" sz="2800" dirty="0" smtClean="0">
                <a:latin typeface="Blackadder ITC" panose="04020505051007020D02" pitchFamily="82" charset="0"/>
              </a:rPr>
              <a:t>Model</a:t>
            </a:r>
          </a:p>
          <a:p>
            <a:pPr algn="ctr"/>
            <a:endParaRPr lang="en-US" dirty="0" smtClean="0">
              <a:latin typeface="Old English Text MT" panose="03040902040508030806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99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" y="1295400"/>
            <a:ext cx="8991600" cy="5181600"/>
          </a:xfrm>
        </p:spPr>
        <p:txBody>
          <a:bodyPr>
            <a:normAutofit/>
          </a:bodyPr>
          <a:lstStyle/>
          <a:p>
            <a:endParaRPr lang="en-US" sz="1000" dirty="0" smtClean="0"/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 smtClean="0"/>
              <a:t>Assessment of Library within Institution 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 smtClean="0"/>
              <a:t>Budget &amp; Staffing Issues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 smtClean="0"/>
              <a:t>Research &amp; Teaching more Multi-Disciplinary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 smtClean="0"/>
              <a:t>Collection Development &gt;&gt; Collection Services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 smtClean="0"/>
              <a:t>Unique Content vs. Format Preferences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600" dirty="0" smtClean="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 smtClean="0"/>
              <a:t>Vying Expenditures:     Monographs  vs.               </a:t>
            </a:r>
          </a:p>
          <a:p>
            <a:pPr marL="109728" indent="0">
              <a:spcBef>
                <a:spcPts val="0"/>
              </a:spcBef>
              <a:buNone/>
            </a:pPr>
            <a:r>
              <a:rPr lang="en-US" sz="2800" dirty="0" smtClean="0"/>
              <a:t>				   Serials &amp; eResources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Why DDA &amp; STLs are Important to CTW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8127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6" t="46" r="2485" b="-1323"/>
          <a:stretch/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28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4" t="12228" r="12691" b="18003"/>
          <a:stretch/>
        </p:blipFill>
        <p:spPr bwMode="auto">
          <a:xfrm>
            <a:off x="4724400" y="2057400"/>
            <a:ext cx="41910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Autofit/>
          </a:bodyPr>
          <a:lstStyle/>
          <a:p>
            <a:r>
              <a:rPr lang="en-US" sz="3600" dirty="0" smtClean="0"/>
              <a:t>  </a:t>
            </a:r>
            <a:r>
              <a:rPr lang="en-US" sz="3600" dirty="0" smtClean="0">
                <a:solidFill>
                  <a:schemeClr val="bg2"/>
                </a:solidFill>
              </a:rPr>
              <a:t>CTW’s Acquisition Budgets: </a:t>
            </a:r>
            <a:br>
              <a:rPr lang="en-US" sz="3600" dirty="0" smtClean="0">
                <a:solidFill>
                  <a:schemeClr val="bg2"/>
                </a:solidFill>
              </a:rPr>
            </a:br>
            <a:r>
              <a:rPr lang="en-US" sz="2800" dirty="0" smtClean="0">
                <a:solidFill>
                  <a:schemeClr val="bg2"/>
                </a:solidFill>
              </a:rPr>
              <a:t>   	</a:t>
            </a:r>
            <a:r>
              <a:rPr lang="en-US" sz="3200" dirty="0" smtClean="0">
                <a:solidFill>
                  <a:schemeClr val="bg2"/>
                </a:solidFill>
              </a:rPr>
              <a:t>Monographs vs. Serials/eResources </a:t>
            </a:r>
            <a:endParaRPr lang="en-US" sz="3200" b="1" dirty="0">
              <a:solidFill>
                <a:schemeClr val="bg2"/>
              </a:solidFill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4" t="9783" r="7693" b="9783"/>
          <a:stretch/>
        </p:blipFill>
        <p:spPr bwMode="auto">
          <a:xfrm>
            <a:off x="152400" y="2057400"/>
            <a:ext cx="4419600" cy="4337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63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029200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 smtClean="0"/>
              <a:t>Sept 2012 – Feb 2014:  Pilot project, testing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 smtClean="0"/>
              <a:t>Mar 2014 – Official start date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 smtClean="0"/>
              <a:t>Collection:  15,000+ titles;  $200 price cap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 smtClean="0"/>
              <a:t>Deletions:  publisher withdrawals,  overlap w/ EBSCO and ebrary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Shared Pool of Titles </a:t>
            </a:r>
            <a:r>
              <a:rPr lang="en-US" sz="2800" b="1" dirty="0" smtClean="0"/>
              <a:t>but</a:t>
            </a:r>
            <a:r>
              <a:rPr lang="en-US" sz="2800" dirty="0" smtClean="0"/>
              <a:t> Individual </a:t>
            </a:r>
            <a:r>
              <a:rPr lang="en-US" sz="2800" dirty="0"/>
              <a:t>Purchases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 smtClean="0"/>
              <a:t>Individual </a:t>
            </a:r>
            <a:r>
              <a:rPr lang="en-US" sz="2800" dirty="0" err="1" smtClean="0"/>
              <a:t>LibCentral</a:t>
            </a:r>
            <a:r>
              <a:rPr lang="en-US" sz="2800" dirty="0" smtClean="0"/>
              <a:t> admin accounts &amp; STL settings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CTW’s DDA Program </a:t>
            </a:r>
            <a:b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 YBP /EBL</a:t>
            </a:r>
            <a:endParaRPr lang="en-U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057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What is DDA?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7200" y="1278541"/>
            <a:ext cx="1347324" cy="48714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EBL’s Complete Database: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~600,000</a:t>
            </a:r>
          </a:p>
          <a:p>
            <a:pPr algn="ctr"/>
            <a:r>
              <a:rPr lang="en-US" dirty="0" smtClean="0"/>
              <a:t>Titles </a:t>
            </a:r>
          </a:p>
          <a:p>
            <a:pPr algn="ctr"/>
            <a:r>
              <a:rPr lang="en-US" dirty="0" smtClean="0"/>
              <a:t>Available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023009" y="1417638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023009" y="2225676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047285" y="3153380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047285" y="4011136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023009" y="4835174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014917" y="5552669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350102" y="1278541"/>
            <a:ext cx="1327094" cy="4871407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CTW’s </a:t>
            </a:r>
          </a:p>
          <a:p>
            <a:pPr algn="ctr"/>
            <a:r>
              <a:rPr lang="en-US" dirty="0" smtClean="0"/>
              <a:t>Profile: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Pub. Date</a:t>
            </a:r>
          </a:p>
          <a:p>
            <a:pPr algn="ctr"/>
            <a:r>
              <a:rPr lang="en-US" dirty="0" smtClean="0"/>
              <a:t>Price</a:t>
            </a:r>
          </a:p>
          <a:p>
            <a:pPr algn="ctr"/>
            <a:r>
              <a:rPr lang="en-US" dirty="0" smtClean="0"/>
              <a:t>Publisher</a:t>
            </a:r>
          </a:p>
          <a:p>
            <a:pPr algn="ctr"/>
            <a:r>
              <a:rPr lang="en-US" dirty="0" smtClean="0"/>
              <a:t>Limits</a:t>
            </a:r>
            <a:endParaRPr lang="en-US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3457333" y="1698211"/>
            <a:ext cx="1112632" cy="1011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4875452" y="4253131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4875452" y="2225676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4875452" y="3230253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Multidocument 16"/>
          <p:cNvSpPr/>
          <p:nvPr/>
        </p:nvSpPr>
        <p:spPr>
          <a:xfrm>
            <a:off x="6028566" y="1278540"/>
            <a:ext cx="1901629" cy="4871407"/>
          </a:xfrm>
          <a:prstGeom prst="flowChartMultidocumen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Pool of Discovery Records: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~15,000 for CTW</a:t>
            </a:r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>
            <a:off x="8062365" y="3247203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823" y="2557082"/>
            <a:ext cx="1227569" cy="89858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94" y="1427261"/>
            <a:ext cx="1011936" cy="10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95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What is DDA?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Flowchart: Magnetic Disk 2"/>
          <p:cNvSpPr/>
          <p:nvPr/>
        </p:nvSpPr>
        <p:spPr>
          <a:xfrm>
            <a:off x="918447" y="1238081"/>
            <a:ext cx="2006824" cy="1675050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9975203">
            <a:off x="3237" y="2999189"/>
            <a:ext cx="841572" cy="30075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14088" y="3782768"/>
            <a:ext cx="627882" cy="30075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442984">
            <a:off x="5666" y="4614483"/>
            <a:ext cx="841572" cy="30075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381" y="1826097"/>
            <a:ext cx="998021" cy="998021"/>
          </a:xfrm>
          <a:prstGeom prst="rect">
            <a:avLst/>
          </a:prstGeom>
        </p:spPr>
      </p:pic>
      <p:sp>
        <p:nvSpPr>
          <p:cNvPr id="12" name="Flowchart: Magnetic Disk 11"/>
          <p:cNvSpPr/>
          <p:nvPr/>
        </p:nvSpPr>
        <p:spPr>
          <a:xfrm>
            <a:off x="918447" y="3089810"/>
            <a:ext cx="2006824" cy="1675050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Magnetic Disk 12"/>
          <p:cNvSpPr/>
          <p:nvPr/>
        </p:nvSpPr>
        <p:spPr>
          <a:xfrm>
            <a:off x="873878" y="4942885"/>
            <a:ext cx="2006824" cy="1675050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37" y="3716936"/>
            <a:ext cx="1011507" cy="10115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30381" y="5584335"/>
            <a:ext cx="880331" cy="982092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3138362" y="1826097"/>
            <a:ext cx="922492" cy="501706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056094" y="5544004"/>
            <a:ext cx="922492" cy="501706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3056094" y="3734632"/>
            <a:ext cx="922492" cy="501706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693" y="1570982"/>
            <a:ext cx="1524000" cy="101193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693" y="5274442"/>
            <a:ext cx="1524000" cy="101193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693" y="3421367"/>
            <a:ext cx="1524000" cy="1011936"/>
          </a:xfrm>
          <a:prstGeom prst="rect">
            <a:avLst/>
          </a:prstGeom>
        </p:spPr>
      </p:pic>
      <p:sp>
        <p:nvSpPr>
          <p:cNvPr id="24" name="Equal 23"/>
          <p:cNvSpPr/>
          <p:nvPr/>
        </p:nvSpPr>
        <p:spPr>
          <a:xfrm>
            <a:off x="6121624" y="1799121"/>
            <a:ext cx="752560" cy="525986"/>
          </a:xfrm>
          <a:prstGeom prst="mathEqual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Equal 24"/>
          <p:cNvSpPr/>
          <p:nvPr/>
        </p:nvSpPr>
        <p:spPr>
          <a:xfrm>
            <a:off x="6185011" y="5519724"/>
            <a:ext cx="752560" cy="525986"/>
          </a:xfrm>
          <a:prstGeom prst="mathEqual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Equal 25"/>
          <p:cNvSpPr/>
          <p:nvPr/>
        </p:nvSpPr>
        <p:spPr>
          <a:xfrm>
            <a:off x="6185011" y="3664342"/>
            <a:ext cx="752560" cy="525986"/>
          </a:xfrm>
          <a:prstGeom prst="mathEqual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690" y="1349281"/>
            <a:ext cx="1030043" cy="142566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691" y="3149566"/>
            <a:ext cx="1030043" cy="142566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693" y="4942885"/>
            <a:ext cx="1030043" cy="142566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412223" y="2128615"/>
            <a:ext cx="822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STL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412220" y="3867162"/>
            <a:ext cx="822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STL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12223" y="5661521"/>
            <a:ext cx="822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STL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981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35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For Each Library: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04" y="1075509"/>
            <a:ext cx="1543858" cy="11578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52" y="2819402"/>
            <a:ext cx="1610315" cy="8876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74" y="4320285"/>
            <a:ext cx="1679572" cy="1117562"/>
          </a:xfrm>
          <a:prstGeom prst="rect">
            <a:avLst/>
          </a:prstGeom>
        </p:spPr>
      </p:pic>
      <p:sp>
        <p:nvSpPr>
          <p:cNvPr id="6" name="Plus 5"/>
          <p:cNvSpPr/>
          <p:nvPr/>
        </p:nvSpPr>
        <p:spPr>
          <a:xfrm>
            <a:off x="1403108" y="2263411"/>
            <a:ext cx="436970" cy="448436"/>
          </a:xfrm>
          <a:prstGeom prst="mathPlus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lus 6"/>
          <p:cNvSpPr/>
          <p:nvPr/>
        </p:nvSpPr>
        <p:spPr>
          <a:xfrm>
            <a:off x="1403108" y="3791457"/>
            <a:ext cx="436970" cy="448436"/>
          </a:xfrm>
          <a:prstGeom prst="mathPlus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qual 8"/>
          <p:cNvSpPr/>
          <p:nvPr/>
        </p:nvSpPr>
        <p:spPr>
          <a:xfrm>
            <a:off x="2718924" y="2880765"/>
            <a:ext cx="833480" cy="639270"/>
          </a:xfrm>
          <a:prstGeom prst="mathEqual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762" y="1654455"/>
            <a:ext cx="2477453" cy="3429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66697" y="3991469"/>
            <a:ext cx="2261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Autopurchase</a:t>
            </a:r>
            <a:endParaRPr lang="en-US" sz="28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7104807" y="1211918"/>
            <a:ext cx="1877352" cy="410266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Purchased Titles </a:t>
            </a:r>
          </a:p>
          <a:p>
            <a:pPr algn="ctr"/>
            <a:r>
              <a:rPr lang="en-US" dirty="0" smtClean="0"/>
              <a:t>=</a:t>
            </a:r>
          </a:p>
          <a:p>
            <a:pPr algn="ctr"/>
            <a:r>
              <a:rPr lang="en-US" b="1" dirty="0" err="1" smtClean="0"/>
              <a:t>NonLinear</a:t>
            </a:r>
            <a:r>
              <a:rPr lang="en-US" b="1" dirty="0" smtClean="0"/>
              <a:t> </a:t>
            </a:r>
          </a:p>
          <a:p>
            <a:pPr algn="ctr"/>
            <a:r>
              <a:rPr lang="en-US" b="1" dirty="0" smtClean="0"/>
              <a:t>Lending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Unlimited </a:t>
            </a:r>
            <a:r>
              <a:rPr lang="en-US" dirty="0"/>
              <a:t>simultaneous users, up to 325 loans per year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6376525" y="2900322"/>
            <a:ext cx="647362" cy="61971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44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9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7772400" cy="147002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Subtitle 20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5536223" y="3733800"/>
            <a:ext cx="3074377" cy="2794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3902"/>
            <a:ext cx="5804387" cy="1451097"/>
          </a:xfrm>
          <a:prstGeom prst="rect">
            <a:avLst/>
          </a:prstGeom>
        </p:spPr>
      </p:pic>
      <p:pic>
        <p:nvPicPr>
          <p:cNvPr id="14" name="Picture 9" descr="C:\Users\jfrawley\AppData\Local\Microsoft\Windows\Temporary Internet Files\Content.IE5\8JD0DRTX\large-Two-Gears-One-Yellow-and-One-Grey-0-4730[1]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1238"/>
            <a:ext cx="4133756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905000"/>
            <a:ext cx="4703105" cy="171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8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7772400" cy="147002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1313889" y="3835357"/>
            <a:ext cx="6400800" cy="17526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5" name="Picture 2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6711293" y="4646510"/>
            <a:ext cx="2432707" cy="221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4419600" cy="11049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1457980"/>
            <a:ext cx="4696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EBL-DDA Program Parameters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146280"/>
            <a:ext cx="80665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/>
              <a:t>Short Term Loan Triggers  </a:t>
            </a:r>
            <a:r>
              <a:rPr lang="en-US" sz="2400" b="1" i="1" dirty="0"/>
              <a:t> </a:t>
            </a:r>
            <a:r>
              <a:rPr lang="en-US" sz="2400" i="1" u="sng" dirty="0" smtClean="0"/>
              <a:t>same </a:t>
            </a:r>
            <a:r>
              <a:rPr lang="en-US" sz="2400" i="1" u="sng" dirty="0"/>
              <a:t>across </a:t>
            </a:r>
            <a:r>
              <a:rPr lang="en-US" sz="2400" i="1" u="sng" dirty="0" smtClean="0"/>
              <a:t>CTW</a:t>
            </a:r>
            <a:br>
              <a:rPr lang="en-US" sz="2400" i="1" u="sng" dirty="0" smtClean="0"/>
            </a:br>
            <a:endParaRPr lang="en-US" sz="2400" i="1" u="sng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5 min. </a:t>
            </a:r>
            <a:r>
              <a:rPr lang="en-US" sz="2400" dirty="0"/>
              <a:t>free browse time in unpurchased title, continued use triggers </a:t>
            </a:r>
            <a:r>
              <a:rPr lang="en-US" sz="2400" dirty="0" smtClean="0"/>
              <a:t>STL</a:t>
            </a:r>
            <a:br>
              <a:rPr lang="en-US" sz="2400" dirty="0" smtClean="0"/>
            </a:br>
            <a:endParaRPr lang="en-US" sz="24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Print/download/copy  will also trigger</a:t>
            </a:r>
          </a:p>
          <a:p>
            <a:pPr lvl="0"/>
            <a:endParaRPr lang="en-US" sz="2400" dirty="0" smtClean="0"/>
          </a:p>
          <a:p>
            <a:pPr lvl="0"/>
            <a:r>
              <a:rPr lang="en-US" sz="2400" b="1" dirty="0" smtClean="0"/>
              <a:t>Auto-Purchase </a:t>
            </a:r>
            <a:r>
              <a:rPr lang="en-US" sz="2400" b="1" dirty="0"/>
              <a:t>Triggers </a:t>
            </a:r>
            <a:r>
              <a:rPr lang="en-US" sz="2400" b="1" i="1" dirty="0" smtClean="0"/>
              <a:t> </a:t>
            </a:r>
            <a:r>
              <a:rPr lang="en-US" sz="2400" i="1" dirty="0" smtClean="0"/>
              <a:t> </a:t>
            </a:r>
            <a:r>
              <a:rPr lang="en-US" sz="2400" i="1" u="sng" dirty="0"/>
              <a:t>individually </a:t>
            </a:r>
            <a:r>
              <a:rPr lang="en-US" sz="2400" i="1" u="sng" dirty="0" smtClean="0"/>
              <a:t>determined</a:t>
            </a:r>
            <a:r>
              <a:rPr lang="en-US" sz="2400" i="1" dirty="0" smtClean="0"/>
              <a:t/>
            </a:r>
            <a:br>
              <a:rPr lang="en-US" sz="2400" i="1" dirty="0" smtClean="0"/>
            </a:br>
            <a:endParaRPr lang="en-US" sz="2400" b="1" i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Trinity 2 </a:t>
            </a:r>
            <a:r>
              <a:rPr lang="en-US" sz="2400" dirty="0"/>
              <a:t>STLs, </a:t>
            </a:r>
            <a:r>
              <a:rPr lang="en-US" sz="2400" dirty="0" smtClean="0"/>
              <a:t>auto-purchase </a:t>
            </a:r>
            <a:r>
              <a:rPr lang="en-US" sz="2400" dirty="0"/>
              <a:t>on 3</a:t>
            </a:r>
            <a:r>
              <a:rPr lang="en-US" sz="2400" baseline="30000" dirty="0"/>
              <a:t>rd</a:t>
            </a:r>
            <a:r>
              <a:rPr lang="en-US" sz="2400" dirty="0"/>
              <a:t> use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Conn </a:t>
            </a:r>
            <a:r>
              <a:rPr lang="en-US" sz="2400" dirty="0"/>
              <a:t>&amp; </a:t>
            </a:r>
            <a:r>
              <a:rPr lang="en-US" sz="2400" dirty="0" smtClean="0"/>
              <a:t>Wesleyan: 3 STLs, auto-purchase </a:t>
            </a:r>
            <a:r>
              <a:rPr lang="en-US" sz="2400" dirty="0"/>
              <a:t>on 4</a:t>
            </a:r>
            <a:r>
              <a:rPr lang="en-US" sz="2400" baseline="30000" dirty="0"/>
              <a:t>th</a:t>
            </a:r>
            <a:r>
              <a:rPr lang="en-US" sz="2400" dirty="0"/>
              <a:t> use</a:t>
            </a:r>
          </a:p>
        </p:txBody>
      </p:sp>
    </p:spTree>
    <p:extLst>
      <p:ext uri="{BB962C8B-B14F-4D97-AF65-F5344CB8AC3E}">
        <p14:creationId xmlns:p14="http://schemas.microsoft.com/office/powerpoint/2010/main" val="142372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7772400" cy="147002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1338813" y="3999655"/>
            <a:ext cx="6400800" cy="17526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5" name="Picture 2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6858000" y="4781566"/>
            <a:ext cx="2286000" cy="207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4419600" cy="1104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1371600"/>
            <a:ext cx="875237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STL price caps </a:t>
            </a:r>
            <a:r>
              <a:rPr lang="en-US" sz="2400" i="1" dirty="0" smtClean="0"/>
              <a:t> </a:t>
            </a:r>
            <a:r>
              <a:rPr lang="en-US" sz="2400" i="1" u="sng" dirty="0"/>
              <a:t>individually </a:t>
            </a:r>
            <a:r>
              <a:rPr lang="en-US" sz="2400" i="1" u="sng" dirty="0" smtClean="0"/>
              <a:t>determined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 smtClean="0"/>
              <a:t> </a:t>
            </a:r>
            <a:r>
              <a:rPr lang="en-US" sz="2400" dirty="0" smtClean="0"/>
              <a:t>by percentage OR price</a:t>
            </a:r>
          </a:p>
          <a:p>
            <a:pPr lvl="0"/>
            <a:endParaRPr lang="en-US" sz="2400" b="1" dirty="0" smtClean="0"/>
          </a:p>
          <a:p>
            <a:pPr lvl="0"/>
            <a:r>
              <a:rPr lang="en-US" sz="2400" b="1" dirty="0" smtClean="0"/>
              <a:t>Mediated option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Email sent to library staff when STL is above threshold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Patron must wait until STL approved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Trinity at $40</a:t>
            </a:r>
            <a:r>
              <a:rPr lang="en-US" sz="2400" dirty="0"/>
              <a:t>;  </a:t>
            </a:r>
            <a:r>
              <a:rPr lang="en-US" sz="2400" dirty="0" smtClean="0"/>
              <a:t>Wesleyan at $</a:t>
            </a:r>
            <a:r>
              <a:rPr lang="en-US" sz="2400" dirty="0"/>
              <a:t>50</a:t>
            </a:r>
            <a:endParaRPr lang="en-US" sz="2400" dirty="0" smtClean="0"/>
          </a:p>
          <a:p>
            <a:pPr lvl="0"/>
            <a:endParaRPr lang="en-US" sz="2400" b="1" dirty="0"/>
          </a:p>
          <a:p>
            <a:pPr lvl="0"/>
            <a:r>
              <a:rPr lang="en-US" sz="2400" b="1" dirty="0" smtClean="0"/>
              <a:t>STL Bypass Option </a:t>
            </a:r>
            <a:r>
              <a:rPr lang="en-US" sz="2400" b="1" i="1" dirty="0" smtClean="0"/>
              <a:t>– </a:t>
            </a:r>
            <a:r>
              <a:rPr lang="en-US" sz="2400" dirty="0" smtClean="0"/>
              <a:t>Conn College only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STL above threshold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err="1" smtClean="0">
                <a:sym typeface="Wingdings" panose="05000000000000000000" pitchFamily="2" charset="2"/>
              </a:rPr>
              <a:t>autopurchase</a:t>
            </a:r>
            <a:r>
              <a:rPr lang="en-US" sz="2400" dirty="0" smtClean="0">
                <a:sym typeface="Wingdings" panose="05000000000000000000" pitchFamily="2" charset="2"/>
              </a:rPr>
              <a:t> / no mediation</a:t>
            </a:r>
            <a:endParaRPr lang="en-US" sz="2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 for Conn, 35% of list price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Bypasses STL, title is purchased immediately</a:t>
            </a:r>
          </a:p>
        </p:txBody>
      </p:sp>
    </p:spTree>
    <p:extLst>
      <p:ext uri="{BB962C8B-B14F-4D97-AF65-F5344CB8AC3E}">
        <p14:creationId xmlns:p14="http://schemas.microsoft.com/office/powerpoint/2010/main" val="345218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133600"/>
            <a:ext cx="8534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EBL de-duplicates against </a:t>
            </a:r>
            <a:r>
              <a:rPr lang="en-US" sz="2400" dirty="0"/>
              <a:t> </a:t>
            </a:r>
            <a:r>
              <a:rPr lang="en-US" sz="2400" i="1" dirty="0" err="1" smtClean="0"/>
              <a:t>Ebrary</a:t>
            </a:r>
            <a:r>
              <a:rPr lang="en-US" sz="2400" i="1" dirty="0" smtClean="0"/>
              <a:t> Academic Complete</a:t>
            </a:r>
            <a:r>
              <a:rPr lang="en-US" sz="2400" dirty="0" smtClean="0"/>
              <a:t> &amp; </a:t>
            </a:r>
            <a:br>
              <a:rPr lang="en-US" sz="2400" dirty="0" smtClean="0"/>
            </a:br>
            <a:r>
              <a:rPr lang="en-US" sz="2400" i="1" dirty="0" smtClean="0"/>
              <a:t>EBSCO eBook Academic Collection - North America</a:t>
            </a:r>
            <a:br>
              <a:rPr lang="en-US" sz="2400" i="1" dirty="0" smtClean="0"/>
            </a:br>
            <a:endParaRPr lang="en-US" sz="2400" i="1" dirty="0" smtClean="0"/>
          </a:p>
          <a:p>
            <a:pPr lvl="0" algn="ctr"/>
            <a:r>
              <a:rPr lang="en-US" sz="2400" dirty="0" smtClean="0"/>
              <a:t>CTW uploads holdings list 2 or 3 times per year</a:t>
            </a:r>
          </a:p>
          <a:p>
            <a:pPr lvl="0"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 lvl="0" algn="ctr"/>
            <a:r>
              <a:rPr lang="en-US" sz="2400" dirty="0" smtClean="0"/>
              <a:t>EBL generates delete file for catalogers</a:t>
            </a: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No </a:t>
            </a:r>
            <a:r>
              <a:rPr lang="en-US" sz="2400" dirty="0"/>
              <a:t>charge for </a:t>
            </a:r>
            <a:r>
              <a:rPr lang="en-US" sz="2400" dirty="0" smtClean="0"/>
              <a:t>loans or purchases  of titles duplicated in </a:t>
            </a:r>
            <a:r>
              <a:rPr lang="en-US" sz="2400" dirty="0" err="1" smtClean="0"/>
              <a:t>Ebrary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(</a:t>
            </a:r>
            <a:r>
              <a:rPr lang="en-US" sz="2400" dirty="0" err="1" smtClean="0"/>
              <a:t>Ebrary</a:t>
            </a:r>
            <a:r>
              <a:rPr lang="en-US" sz="2400" dirty="0" smtClean="0"/>
              <a:t> </a:t>
            </a:r>
            <a:r>
              <a:rPr lang="en-US" sz="2400" dirty="0"/>
              <a:t>&amp; EBL </a:t>
            </a:r>
            <a:r>
              <a:rPr lang="en-US" sz="2400" dirty="0" smtClean="0"/>
              <a:t>both owned by </a:t>
            </a:r>
            <a:r>
              <a:rPr lang="en-US" sz="2400" dirty="0" err="1" smtClean="0"/>
              <a:t>Proquest</a:t>
            </a:r>
            <a:r>
              <a:rPr lang="en-US" sz="2400" dirty="0" smtClean="0"/>
              <a:t>)</a:t>
            </a:r>
            <a:endParaRPr lang="en-US" sz="2400" dirty="0"/>
          </a:p>
          <a:p>
            <a:pPr lvl="0"/>
            <a:r>
              <a:rPr lang="en-US" altLang="en-US" sz="2400" dirty="0" smtClean="0"/>
              <a:t/>
            </a:r>
            <a:br>
              <a:rPr lang="en-US" altLang="en-US" sz="2400" dirty="0" smtClean="0"/>
            </a:br>
            <a:endParaRPr lang="en-US" alt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1534180"/>
            <a:ext cx="3609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ea typeface="Ryo Gothic PlusN H"/>
                <a:cs typeface="Arial" pitchFamily="34" charset="0"/>
              </a:rPr>
              <a:t>Record De-Duplication 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4419600" cy="1104900"/>
          </a:xfrm>
          <a:prstGeom prst="rect">
            <a:avLst/>
          </a:prstGeom>
        </p:spPr>
      </p:pic>
      <p:cxnSp>
        <p:nvCxnSpPr>
          <p:cNvPr id="7" name="Elbow Connector 6"/>
          <p:cNvCxnSpPr/>
          <p:nvPr/>
        </p:nvCxnSpPr>
        <p:spPr>
          <a:xfrm rot="16200000" flipH="1">
            <a:off x="4117464" y="3807337"/>
            <a:ext cx="642372" cy="495300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092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228600" y="762000"/>
            <a:ext cx="6400800" cy="10445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en-US" sz="4000" b="1" dirty="0" smtClean="0">
                <a:ea typeface="Ryo Gothic PlusN H"/>
                <a:cs typeface="Arial" pitchFamily="34" charset="0"/>
              </a:rPr>
              <a:t>Discovery Records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073545"/>
            <a:ext cx="4419600" cy="11049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157368"/>
            <a:ext cx="4376737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2"/>
          <p:cNvSpPr txBox="1">
            <a:spLocks/>
          </p:cNvSpPr>
          <p:nvPr/>
        </p:nvSpPr>
        <p:spPr bwMode="auto">
          <a:xfrm>
            <a:off x="2209800" y="5127625"/>
            <a:ext cx="6705600" cy="10445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en-US" sz="3600" b="1" dirty="0" smtClean="0">
                <a:ea typeface="Ryo Gothic PlusN H"/>
                <a:cs typeface="Arial" pitchFamily="34" charset="0"/>
              </a:rPr>
              <a:t>         (other options .  .  . )</a:t>
            </a:r>
          </a:p>
        </p:txBody>
      </p:sp>
      <p:pic>
        <p:nvPicPr>
          <p:cNvPr id="3" name="Picture 4" descr="C:\Users\jfrawley\AppData\Local\Microsoft\Windows\Temporary Internet Files\Content.IE5\GGNR5C0J\check_mark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719137" cy="68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jfrawley\AppData\Local\Microsoft\Windows\Temporary Internet Files\Content.IE5\GGNR5C0J\check_mark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511924"/>
            <a:ext cx="838200" cy="79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60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7772400" cy="147002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5" name="Picture 2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6635093" y="4646510"/>
            <a:ext cx="2432707" cy="221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4377407" cy="1600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1600200"/>
            <a:ext cx="61722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/>
              <a:t>Discovery records </a:t>
            </a:r>
            <a:r>
              <a:rPr lang="en-US" sz="2800" dirty="0" smtClean="0"/>
              <a:t>		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Profile management   </a:t>
            </a:r>
            <a:br>
              <a:rPr lang="en-US" sz="2800" dirty="0" smtClean="0"/>
            </a:br>
            <a:r>
              <a:rPr lang="en-US" sz="2800" dirty="0" smtClean="0"/>
              <a:t>         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GOBI ordering system</a:t>
            </a:r>
            <a:br>
              <a:rPr lang="en-US" sz="2800" dirty="0" smtClean="0"/>
            </a:b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Invoices</a:t>
            </a:r>
            <a:r>
              <a:rPr lang="en-US" sz="2800" u="sng" dirty="0" smtClean="0"/>
              <a:t> 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87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9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7772400" cy="147002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ubtitle 20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6635093" y="4646510"/>
            <a:ext cx="2432707" cy="221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3152775" cy="11525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" y="1381125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YBP </a:t>
            </a:r>
            <a:r>
              <a:rPr lang="en-US" sz="2800" b="1" dirty="0" smtClean="0"/>
              <a:t>DDA Content Profile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2025908"/>
            <a:ext cx="84582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Subject Parameters</a:t>
            </a:r>
            <a:r>
              <a:rPr lang="en-US" sz="2400" dirty="0"/>
              <a:t> </a:t>
            </a:r>
          </a:p>
          <a:p>
            <a:pPr lvl="0"/>
            <a:r>
              <a:rPr lang="en-US" sz="2400" dirty="0" smtClean="0"/>
              <a:t>LC classes/subclasses supporting CTW curricula </a:t>
            </a:r>
            <a:r>
              <a:rPr lang="en-US" sz="2400" dirty="0"/>
              <a:t>at </a:t>
            </a:r>
            <a:r>
              <a:rPr lang="en-US" sz="2400" dirty="0" smtClean="0"/>
              <a:t>including</a:t>
            </a:r>
            <a:endParaRPr lang="en-US" sz="2400" dirty="0"/>
          </a:p>
          <a:p>
            <a:r>
              <a:rPr lang="en-US" sz="2400" dirty="0"/>
              <a:t/>
            </a:r>
            <a:br>
              <a:rPr lang="en-US" sz="2400" dirty="0"/>
            </a:br>
            <a:r>
              <a:rPr lang="en-US" sz="2400" u="sng" dirty="0"/>
              <a:t>Non-Subject </a:t>
            </a:r>
            <a:r>
              <a:rPr lang="en-US" sz="2400" u="sng" dirty="0" smtClean="0"/>
              <a:t>Parameters</a:t>
            </a:r>
            <a:endParaRPr lang="en-US" sz="2400" u="sng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University presses </a:t>
            </a:r>
            <a:r>
              <a:rPr lang="en-US" sz="2400" dirty="0" smtClean="0"/>
              <a:t>&amp; a </a:t>
            </a:r>
            <a:r>
              <a:rPr lang="en-US" sz="2400" dirty="0"/>
              <a:t>select list of academic </a:t>
            </a:r>
            <a:r>
              <a:rPr lang="en-US" sz="2400" dirty="0" smtClean="0"/>
              <a:t>publishers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Published 2008 or later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English language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Exclude certain types of materials:</a:t>
            </a:r>
            <a:br>
              <a:rPr lang="en-US" sz="2400" dirty="0" smtClean="0"/>
            </a:br>
            <a:r>
              <a:rPr lang="en-US" sz="2400" dirty="0" smtClean="0"/>
              <a:t>	Textbooks</a:t>
            </a:r>
            <a:r>
              <a:rPr lang="en-US" sz="2400" dirty="0"/>
              <a:t>, </a:t>
            </a:r>
            <a:r>
              <a:rPr lang="en-US" sz="2400" dirty="0" smtClean="0"/>
              <a:t> manuals</a:t>
            </a:r>
            <a:r>
              <a:rPr lang="en-US" sz="2400" dirty="0"/>
              <a:t>, reprints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	abridgements</a:t>
            </a:r>
            <a:r>
              <a:rPr lang="en-US" sz="2400" dirty="0"/>
              <a:t>, </a:t>
            </a:r>
            <a:r>
              <a:rPr lang="en-US" sz="2400" dirty="0" smtClean="0"/>
              <a:t>numbered </a:t>
            </a:r>
            <a:r>
              <a:rPr lang="en-US" sz="2400" dirty="0"/>
              <a:t>series,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professional materials</a:t>
            </a:r>
            <a:r>
              <a:rPr lang="en-US" sz="2400" dirty="0"/>
              <a:t>, etc</a:t>
            </a:r>
            <a:r>
              <a:rPr lang="en-US" sz="2400" dirty="0" smtClean="0"/>
              <a:t>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$200 price cap</a:t>
            </a:r>
          </a:p>
          <a:p>
            <a:pPr lvl="1"/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90691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7772400" cy="147002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381000" y="2438400"/>
            <a:ext cx="8229600" cy="3048000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YBP invoices individual libraries directly for STLs </a:t>
            </a:r>
            <a:r>
              <a:rPr lang="en-US" sz="2600" dirty="0" smtClean="0">
                <a:solidFill>
                  <a:schemeClr val="tx1"/>
                </a:solidFill>
              </a:rPr>
              <a:t>and auto-purchases</a:t>
            </a:r>
            <a:br>
              <a:rPr lang="en-US" sz="2600" dirty="0" smtClean="0">
                <a:solidFill>
                  <a:schemeClr val="tx1"/>
                </a:solidFill>
              </a:rPr>
            </a:br>
            <a:endParaRPr lang="en-US" sz="26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</a:rPr>
              <a:t>Invoices paid </a:t>
            </a:r>
            <a:r>
              <a:rPr lang="en-US" sz="2600" dirty="0">
                <a:solidFill>
                  <a:schemeClr val="tx1"/>
                </a:solidFill>
              </a:rPr>
              <a:t>out of individual libraries’ budgets /</a:t>
            </a:r>
            <a:r>
              <a:rPr lang="en-US" sz="2600" dirty="0" smtClean="0">
                <a:solidFill>
                  <a:schemeClr val="tx1"/>
                </a:solidFill>
              </a:rPr>
              <a:t> accounts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</a:rPr>
              <a:t>Separate invoices for STLs  &amp; purchases;</a:t>
            </a:r>
            <a:br>
              <a:rPr lang="en-US" sz="2600" dirty="0" smtClean="0">
                <a:solidFill>
                  <a:schemeClr val="tx1"/>
                </a:solidFill>
              </a:rPr>
            </a:br>
            <a:r>
              <a:rPr lang="en-US" sz="2600" dirty="0" smtClean="0">
                <a:solidFill>
                  <a:schemeClr val="tx1"/>
                </a:solidFill>
              </a:rPr>
              <a:t>both paid from same </a:t>
            </a:r>
            <a:r>
              <a:rPr lang="en-US" sz="2600" dirty="0">
                <a:solidFill>
                  <a:schemeClr val="tx1"/>
                </a:solidFill>
              </a:rPr>
              <a:t>YBP </a:t>
            </a:r>
            <a:r>
              <a:rPr lang="en-US" sz="2600" dirty="0" smtClean="0">
                <a:solidFill>
                  <a:schemeClr val="tx1"/>
                </a:solidFill>
              </a:rPr>
              <a:t>subaccount</a:t>
            </a:r>
            <a:endParaRPr lang="en-US" sz="2600" dirty="0">
              <a:solidFill>
                <a:schemeClr val="tx1"/>
              </a:solidFill>
            </a:endParaRPr>
          </a:p>
          <a:p>
            <a:pPr algn="l"/>
            <a:r>
              <a:rPr lang="en-US" sz="2600" dirty="0" smtClean="0">
                <a:solidFill>
                  <a:schemeClr val="tx1"/>
                </a:solidFill>
              </a:rPr>
              <a:t> 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6635093" y="4646510"/>
            <a:ext cx="2432707" cy="221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56413"/>
            <a:ext cx="3152775" cy="11525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3400" y="1642735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YBP </a:t>
            </a:r>
            <a:r>
              <a:rPr lang="en-US" sz="2800" b="1" dirty="0" smtClean="0"/>
              <a:t>Invoices</a:t>
            </a:r>
          </a:p>
        </p:txBody>
      </p:sp>
    </p:spTree>
    <p:extLst>
      <p:ext uri="{BB962C8B-B14F-4D97-AF65-F5344CB8AC3E}">
        <p14:creationId xmlns:p14="http://schemas.microsoft.com/office/powerpoint/2010/main" val="4069186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9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7772400" cy="147002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ubtitle 20"/>
          <p:cNvSpPr>
            <a:spLocks noGrp="1"/>
          </p:cNvSpPr>
          <p:nvPr>
            <p:ph type="subTitle" idx="1"/>
          </p:nvPr>
        </p:nvSpPr>
        <p:spPr>
          <a:xfrm>
            <a:off x="381000" y="2335232"/>
            <a:ext cx="7772400" cy="2895600"/>
          </a:xfrm>
        </p:spPr>
        <p:txBody>
          <a:bodyPr>
            <a:noAutofit/>
          </a:bodyPr>
          <a:lstStyle/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GOBI is the ordering platform for </a:t>
            </a:r>
            <a:r>
              <a:rPr lang="en-US" sz="2800" dirty="0" smtClean="0">
                <a:solidFill>
                  <a:schemeClr val="tx1"/>
                </a:solidFill>
              </a:rPr>
              <a:t>YBP</a:t>
            </a:r>
            <a:br>
              <a:rPr lang="en-US" sz="2800" dirty="0" smtClean="0">
                <a:solidFill>
                  <a:schemeClr val="tx1"/>
                </a:solidFill>
              </a:rPr>
            </a:br>
            <a:endParaRPr lang="en-US" sz="2800" dirty="0" smtClean="0">
              <a:solidFill>
                <a:schemeClr val="tx1"/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Allows </a:t>
            </a:r>
            <a:r>
              <a:rPr lang="en-US" sz="2800" dirty="0">
                <a:solidFill>
                  <a:schemeClr val="tx1"/>
                </a:solidFill>
              </a:rPr>
              <a:t>selectors to see if a title is in </a:t>
            </a:r>
            <a:r>
              <a:rPr lang="en-US" sz="2800" dirty="0" smtClean="0">
                <a:solidFill>
                  <a:schemeClr val="tx1"/>
                </a:solidFill>
              </a:rPr>
              <a:t>the CTW  </a:t>
            </a:r>
            <a:r>
              <a:rPr lang="en-US" sz="2800" dirty="0">
                <a:solidFill>
                  <a:schemeClr val="tx1"/>
                </a:solidFill>
              </a:rPr>
              <a:t>DDA pool, via </a:t>
            </a:r>
            <a:r>
              <a:rPr lang="en-US" sz="2800" i="1" dirty="0" err="1">
                <a:solidFill>
                  <a:schemeClr val="tx1"/>
                </a:solidFill>
              </a:rPr>
              <a:t>GOBItween</a:t>
            </a:r>
            <a:r>
              <a:rPr lang="en-US" sz="2800" dirty="0">
                <a:solidFill>
                  <a:schemeClr val="tx1"/>
                </a:solidFill>
              </a:rPr>
              <a:t> link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endParaRPr lang="en-US" sz="28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Provides option </a:t>
            </a:r>
            <a:r>
              <a:rPr lang="en-US" sz="2800" dirty="0">
                <a:solidFill>
                  <a:schemeClr val="tx1"/>
                </a:solidFill>
              </a:rPr>
              <a:t>to manually add </a:t>
            </a:r>
            <a:r>
              <a:rPr lang="en-US" sz="2800" dirty="0" smtClean="0">
                <a:solidFill>
                  <a:schemeClr val="tx1"/>
                </a:solidFill>
              </a:rPr>
              <a:t>to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DDA </a:t>
            </a:r>
            <a:r>
              <a:rPr lang="en-US" sz="2800" dirty="0">
                <a:solidFill>
                  <a:schemeClr val="tx1"/>
                </a:solidFill>
              </a:rPr>
              <a:t>pool </a:t>
            </a:r>
            <a:r>
              <a:rPr lang="en-US" sz="2800" dirty="0" smtClean="0">
                <a:solidFill>
                  <a:schemeClr val="tx1"/>
                </a:solidFill>
              </a:rPr>
              <a:t>- for titles outside </a:t>
            </a:r>
            <a:r>
              <a:rPr lang="en-US" sz="2800" dirty="0">
                <a:solidFill>
                  <a:schemeClr val="tx1"/>
                </a:solidFill>
              </a:rPr>
              <a:t>our </a:t>
            </a:r>
            <a:r>
              <a:rPr lang="en-US" sz="2800" dirty="0" smtClean="0">
                <a:solidFill>
                  <a:schemeClr val="tx1"/>
                </a:solidFill>
              </a:rPr>
              <a:t>profile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6635093" y="4646510"/>
            <a:ext cx="2432707" cy="221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56413"/>
            <a:ext cx="3152775" cy="11525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1642735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GOBI </a:t>
            </a:r>
            <a:r>
              <a:rPr lang="en-US" sz="2800" b="1" dirty="0"/>
              <a:t>Ordering System - Special Tools for </a:t>
            </a:r>
            <a:r>
              <a:rPr lang="en-US" sz="2800" b="1" dirty="0" err="1"/>
              <a:t>Consortial</a:t>
            </a:r>
            <a:r>
              <a:rPr lang="en-US" sz="2800" b="1" dirty="0"/>
              <a:t> DDA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5230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13" y="1219200"/>
            <a:ext cx="8847887" cy="411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40579" y="381000"/>
            <a:ext cx="3243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GobiTween</a:t>
            </a:r>
            <a:r>
              <a:rPr lang="en-US" sz="3600" b="1" dirty="0" smtClean="0"/>
              <a:t> Link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06917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66800"/>
            <a:ext cx="9047164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381000"/>
            <a:ext cx="4770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GobiTween</a:t>
            </a:r>
            <a:r>
              <a:rPr lang="en-US" sz="3600" b="1" dirty="0" smtClean="0"/>
              <a:t> Item Details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20362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2976"/>
            <a:ext cx="8819088" cy="57164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28600"/>
            <a:ext cx="11028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Titles outside profile may be added manually.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11052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62000" y="3732839"/>
            <a:ext cx="7543800" cy="1829761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effectLst/>
              </a:rPr>
              <a:t>Discussion of  Workflows</a:t>
            </a:r>
            <a:endParaRPr lang="en-US" sz="3600" b="1" dirty="0">
              <a:effectLst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381000" y="3124200"/>
            <a:ext cx="7543800" cy="22098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r"/>
            <a:r>
              <a:rPr lang="en-US" sz="1100" dirty="0" smtClean="0"/>
              <a:t/>
            </a:r>
            <a:br>
              <a:rPr lang="en-US" sz="1100" dirty="0" smtClean="0"/>
            </a:br>
            <a:endParaRPr lang="en-US" sz="24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2301128" y="609600"/>
            <a:ext cx="4023472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614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7584" y="4191000"/>
            <a:ext cx="7319055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</a:rPr>
              <a:t>DDA Plan (</a:t>
            </a:r>
            <a:r>
              <a:rPr lang="en-US" sz="3200" dirty="0" smtClean="0">
                <a:solidFill>
                  <a:prstClr val="black"/>
                </a:solidFill>
              </a:rPr>
              <a:t>Evolving) Workflow</a:t>
            </a:r>
          </a:p>
          <a:p>
            <a:pPr algn="ctr"/>
            <a:endParaRPr lang="en-US" sz="3200" dirty="0" smtClean="0">
              <a:solidFill>
                <a:prstClr val="black"/>
              </a:solidFill>
            </a:endParaRPr>
          </a:p>
          <a:p>
            <a:pPr algn="ctr"/>
            <a:r>
              <a:rPr lang="en-US" sz="3200" dirty="0" smtClean="0">
                <a:solidFill>
                  <a:prstClr val="black"/>
                </a:solidFill>
              </a:rPr>
              <a:t>Searching for the path of least resistance…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079" y="1031965"/>
            <a:ext cx="5072063" cy="225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8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9600"/>
            <a:ext cx="2143125" cy="2143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0" y="457200"/>
            <a:ext cx="487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Expanded DDA Plan in place for approximately a year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r>
              <a:rPr lang="en-US" sz="2800" dirty="0" smtClean="0">
                <a:solidFill>
                  <a:prstClr val="black"/>
                </a:solidFill>
              </a:rPr>
              <a:t>DDA Plan a misnomer?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r>
              <a:rPr lang="en-US" sz="2800" dirty="0" smtClean="0">
                <a:solidFill>
                  <a:prstClr val="black"/>
                </a:solidFill>
              </a:rPr>
              <a:t>Really functions as a STL </a:t>
            </a:r>
          </a:p>
          <a:p>
            <a:r>
              <a:rPr lang="en-US" sz="2800" dirty="0" smtClean="0">
                <a:solidFill>
                  <a:prstClr val="black"/>
                </a:solidFill>
              </a:rPr>
              <a:t>(Short-term loan) plan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996630"/>
            <a:ext cx="7696200" cy="255454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Majority of activity &amp; costs for Wesleyan</a:t>
            </a:r>
          </a:p>
          <a:p>
            <a:endParaRPr lang="en-US" sz="3200" dirty="0" smtClean="0">
              <a:solidFill>
                <a:prstClr val="black"/>
              </a:solidFill>
            </a:endParaRPr>
          </a:p>
          <a:p>
            <a:r>
              <a:rPr lang="en-US" sz="3200" dirty="0">
                <a:solidFill>
                  <a:prstClr val="black"/>
                </a:solidFill>
              </a:rPr>
              <a:t>DDA purchases:	26	Costs: $1,793</a:t>
            </a:r>
          </a:p>
          <a:p>
            <a:endParaRPr lang="en-US" sz="3200" dirty="0">
              <a:solidFill>
                <a:prstClr val="black"/>
              </a:solidFill>
            </a:endParaRPr>
          </a:p>
          <a:p>
            <a:r>
              <a:rPr lang="en-US" sz="3200" dirty="0" smtClean="0">
                <a:solidFill>
                  <a:prstClr val="black"/>
                </a:solidFill>
              </a:rPr>
              <a:t>STL instances:   514	Costs: $8,721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91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0"/>
            <a:ext cx="8991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prstClr val="black"/>
              </a:solidFill>
            </a:endParaRPr>
          </a:p>
          <a:p>
            <a:r>
              <a:rPr lang="en-US" sz="2400" dirty="0" smtClean="0">
                <a:solidFill>
                  <a:prstClr val="black"/>
                </a:solidFill>
              </a:rPr>
              <a:t>Wesleyan currently utilizes YBP for: 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 smtClean="0">
                <a:solidFill>
                  <a:prstClr val="black"/>
                </a:solidFill>
              </a:rPr>
              <a:t>1) primary selection tool (Gobi), representing our local holdings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2) large majority of our print orders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3) bibliographic records for print material (</a:t>
            </a:r>
            <a:r>
              <a:rPr lang="en-US" sz="2400" dirty="0" err="1" smtClean="0">
                <a:solidFill>
                  <a:prstClr val="black"/>
                </a:solidFill>
              </a:rPr>
              <a:t>PromptCat</a:t>
            </a:r>
            <a:r>
              <a:rPr lang="en-US" sz="2400" dirty="0" smtClean="0">
                <a:solidFill>
                  <a:prstClr val="black"/>
                </a:solidFill>
              </a:rPr>
              <a:t>)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4) marking / stamping / security-stripping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5) our </a:t>
            </a:r>
            <a:r>
              <a:rPr lang="en-US" sz="2400" dirty="0" err="1" smtClean="0">
                <a:solidFill>
                  <a:prstClr val="black"/>
                </a:solidFill>
              </a:rPr>
              <a:t>consortial</a:t>
            </a:r>
            <a:r>
              <a:rPr lang="en-US" sz="2400" dirty="0" smtClean="0">
                <a:solidFill>
                  <a:prstClr val="black"/>
                </a:solidFill>
              </a:rPr>
              <a:t> purchasing data (including DDA plan)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 smtClean="0">
                <a:solidFill>
                  <a:prstClr val="black"/>
                </a:solidFill>
              </a:rPr>
              <a:t>Straightforward decision to also utilize YBP for supplied </a:t>
            </a:r>
            <a:r>
              <a:rPr lang="en-US" sz="2400" dirty="0" err="1" smtClean="0">
                <a:solidFill>
                  <a:prstClr val="black"/>
                </a:solidFill>
              </a:rPr>
              <a:t>ebooks</a:t>
            </a:r>
            <a:r>
              <a:rPr lang="en-US" sz="2400" dirty="0" smtClean="0">
                <a:solidFill>
                  <a:prstClr val="black"/>
                </a:solidFill>
              </a:rPr>
              <a:t>: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6) Discovery DDA records 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7) DDA purchase bibliographic records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8) Firm order </a:t>
            </a:r>
            <a:r>
              <a:rPr lang="en-US" sz="2400" dirty="0" err="1" smtClean="0">
                <a:solidFill>
                  <a:prstClr val="black"/>
                </a:solidFill>
              </a:rPr>
              <a:t>ebook</a:t>
            </a:r>
            <a:r>
              <a:rPr lang="en-US" sz="2400" dirty="0" smtClean="0">
                <a:solidFill>
                  <a:prstClr val="black"/>
                </a:solidFill>
              </a:rPr>
              <a:t> bibliographic records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220200" cy="160043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</a:rPr>
              <a:t>DDA Bibliographic Record </a:t>
            </a:r>
            <a:r>
              <a:rPr lang="en-US" sz="4000" dirty="0" smtClean="0">
                <a:solidFill>
                  <a:prstClr val="black"/>
                </a:solidFill>
              </a:rPr>
              <a:t>Management</a:t>
            </a:r>
          </a:p>
          <a:p>
            <a:pPr algn="ctr"/>
            <a:endParaRPr lang="en-US" sz="40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22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" y="2"/>
            <a:ext cx="15827426" cy="69915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5200" y="2057400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DDA Discovery records from YBP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manually loaded into Voyager ILS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Weekly files, minimal edits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796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" y="28"/>
            <a:ext cx="16733520" cy="85798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0" y="275844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Wesleyan utilizes Summon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from Serials Solutions for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a discovery layer, </a:t>
            </a:r>
            <a:r>
              <a:rPr lang="en-US" sz="2000" dirty="0" err="1" smtClean="0"/>
              <a:t>OneSearch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Library still acclimating,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continued reliance on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traditional ILS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259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0" y="1828800"/>
            <a:ext cx="8964277" cy="5611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860" y="218818"/>
            <a:ext cx="8901740" cy="1384995"/>
          </a:xfrm>
          <a:prstGeom prst="rect">
            <a:avLst/>
          </a:prstGeom>
          <a:gradFill>
            <a:gsLst>
              <a:gs pos="0">
                <a:srgbClr val="5E9EFF"/>
              </a:gs>
              <a:gs pos="0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Patron triggers STL</a:t>
            </a:r>
          </a:p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EBL sends notification the same day</a:t>
            </a:r>
          </a:p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Helpful for keeping tabs on overall DDA plan activity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5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5" y="0"/>
            <a:ext cx="6505575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" y="457200"/>
            <a:ext cx="263842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STL invoices billed weekly by YBP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Already paid via our deposit account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Manually entered into ILS (Voyager)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Entered only as invoices with service charges (no purchase orders created)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One fund for both STLs &amp; DDA purchases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ISBNs are noted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99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1207240"/>
            <a:ext cx="9144000" cy="5429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6911"/>
            <a:ext cx="9144000" cy="1200329"/>
          </a:xfrm>
          <a:prstGeom prst="rect">
            <a:avLst/>
          </a:prstGeom>
          <a:gradFill>
            <a:gsLst>
              <a:gs pos="0">
                <a:srgbClr val="5E9EFF"/>
              </a:gs>
              <a:gs pos="0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</a:rPr>
              <a:t>Short Term Loans vs. DDA </a:t>
            </a:r>
            <a:r>
              <a:rPr lang="en-US" sz="3600" dirty="0" err="1" smtClean="0">
                <a:solidFill>
                  <a:prstClr val="black"/>
                </a:solidFill>
              </a:rPr>
              <a:t>Autopurchases</a:t>
            </a:r>
            <a:endParaRPr lang="en-US" sz="3600" dirty="0">
              <a:solidFill>
                <a:prstClr val="black"/>
              </a:solidFill>
            </a:endParaRPr>
          </a:p>
          <a:p>
            <a:pPr algn="ctr"/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85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9144000" cy="37819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14300" y="381000"/>
            <a:ext cx="8915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New bibliographic record available within a week from YBP, containing local data</a:t>
            </a:r>
          </a:p>
          <a:p>
            <a:endParaRPr lang="en-US" sz="20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Discovery DDA record still functions in the interim</a:t>
            </a:r>
          </a:p>
          <a:p>
            <a:endParaRPr lang="en-US" sz="20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Notice of availability from YBP, manually pick up via FTP</a:t>
            </a:r>
          </a:p>
          <a:p>
            <a:endParaRPr lang="en-US" sz="20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Manually import, overlaying Discovery record</a:t>
            </a:r>
          </a:p>
          <a:p>
            <a:endParaRPr lang="en-US" sz="20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Manually create purchase order(s) &amp; invoice for payment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95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76200"/>
            <a:ext cx="3152775" cy="1152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7329" y="1247775"/>
            <a:ext cx="8153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Possible </a:t>
            </a:r>
            <a:r>
              <a:rPr lang="en-US" sz="3200" u="sng" dirty="0" smtClean="0">
                <a:solidFill>
                  <a:prstClr val="black"/>
                </a:solidFill>
              </a:rPr>
              <a:t>improvements</a:t>
            </a:r>
            <a:r>
              <a:rPr lang="en-US" sz="3200" dirty="0" smtClean="0">
                <a:solidFill>
                  <a:prstClr val="black"/>
                </a:solidFill>
              </a:rPr>
              <a:t> from YBP…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sz="2400" dirty="0" smtClean="0">
                <a:solidFill>
                  <a:prstClr val="black"/>
                </a:solidFill>
              </a:rPr>
              <a:t>1. EDI for STL invoices &amp; DDA Purchases….Please!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2. More transparent DDA data in Gobi</a:t>
            </a:r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7" y="3044615"/>
            <a:ext cx="9110186" cy="378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2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514" y="1981200"/>
            <a:ext cx="88392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prstClr val="black"/>
              </a:solidFill>
            </a:endParaRPr>
          </a:p>
          <a:p>
            <a:r>
              <a:rPr lang="en-US" sz="2000" dirty="0" smtClean="0">
                <a:solidFill>
                  <a:prstClr val="black"/>
                </a:solidFill>
              </a:rPr>
              <a:t>Changes in Wesleyan’s DDA workflow over the past year:</a:t>
            </a:r>
          </a:p>
          <a:p>
            <a:endParaRPr lang="en-US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000" dirty="0" smtClean="0">
                <a:solidFill>
                  <a:prstClr val="black"/>
                </a:solidFill>
              </a:rPr>
              <a:t>Are locally edited Discovery records more efficient for DDA purchases?  Do we really need 2</a:t>
            </a:r>
            <a:r>
              <a:rPr lang="en-US" sz="2000" baseline="30000" dirty="0" smtClean="0">
                <a:solidFill>
                  <a:prstClr val="black"/>
                </a:solidFill>
              </a:rPr>
              <a:t>nd</a:t>
            </a:r>
            <a:r>
              <a:rPr lang="en-US" sz="2000" dirty="0" smtClean="0">
                <a:solidFill>
                  <a:prstClr val="black"/>
                </a:solidFill>
              </a:rPr>
              <a:t> new bib records from YBP?</a:t>
            </a:r>
          </a:p>
          <a:p>
            <a:pPr marL="342900" indent="-342900">
              <a:buFontTx/>
              <a:buAutoNum type="arabicPeriod"/>
            </a:pPr>
            <a:r>
              <a:rPr lang="en-US" sz="2000" dirty="0" smtClean="0">
                <a:solidFill>
                  <a:prstClr val="black"/>
                </a:solidFill>
              </a:rPr>
              <a:t>Automate cataloging loads for DDA purchases </a:t>
            </a:r>
          </a:p>
          <a:p>
            <a:pPr marL="342900" indent="-342900">
              <a:buFontTx/>
              <a:buAutoNum type="arabicPeriod"/>
            </a:pPr>
            <a:r>
              <a:rPr lang="en-US" sz="2000" dirty="0" smtClean="0">
                <a:solidFill>
                  <a:prstClr val="black"/>
                </a:solidFill>
              </a:rPr>
              <a:t>Automate purchase order creation for DDA purchases </a:t>
            </a:r>
          </a:p>
          <a:p>
            <a:pPr marL="342900" indent="-342900">
              <a:buFontTx/>
              <a:buAutoNum type="arabicPeriod"/>
            </a:pPr>
            <a:r>
              <a:rPr lang="en-US" sz="2000" dirty="0" smtClean="0">
                <a:solidFill>
                  <a:prstClr val="black"/>
                </a:solidFill>
              </a:rPr>
              <a:t>Still manually enter invoice records for both DDA purchases &amp; STLs, also delete original DDA Discovery records</a:t>
            </a:r>
          </a:p>
          <a:p>
            <a:pPr marL="342900" indent="-342900">
              <a:buFontTx/>
              <a:buAutoNum type="arabicPeriod"/>
            </a:pPr>
            <a:endParaRPr lang="en-US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000" dirty="0" smtClean="0">
                <a:solidFill>
                  <a:prstClr val="black"/>
                </a:solidFill>
              </a:rPr>
              <a:t>Currently exploring EBL metadata uploads directly into our </a:t>
            </a:r>
            <a:r>
              <a:rPr lang="en-US" sz="2000" dirty="0" err="1" smtClean="0">
                <a:solidFill>
                  <a:prstClr val="black"/>
                </a:solidFill>
              </a:rPr>
              <a:t>OneSearch</a:t>
            </a:r>
            <a:r>
              <a:rPr lang="en-US" sz="2000" dirty="0" smtClean="0">
                <a:solidFill>
                  <a:prstClr val="black"/>
                </a:solidFill>
              </a:rPr>
              <a:t> discovery layer (Serials Solutions’ Summon)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Not currently a viable substitute for bibliographic records in our ILS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Would </a:t>
            </a:r>
            <a:r>
              <a:rPr lang="en-US" sz="2000" dirty="0" smtClean="0">
                <a:solidFill>
                  <a:prstClr val="black"/>
                </a:solidFill>
              </a:rPr>
              <a:t>enhance discoverability by patrons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Our future workflow?</a:t>
            </a:r>
            <a:endParaRPr lang="en-US" dirty="0" smtClean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81000"/>
            <a:ext cx="3381375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3077005" cy="81926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DDA Tech Services Workflow managed with: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733800"/>
            <a:ext cx="3334120" cy="25785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4419600"/>
            <a:ext cx="3620005" cy="1047896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Logos Source:  http://www.proquest.com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12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21" y="206523"/>
            <a:ext cx="1904999" cy="5072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13736"/>
            <a:ext cx="7835312" cy="589088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9456" y="6324600"/>
            <a:ext cx="8153400" cy="365125"/>
          </a:xfrm>
        </p:spPr>
        <p:txBody>
          <a:bodyPr/>
          <a:lstStyle/>
          <a:p>
            <a:r>
              <a:rPr lang="en-US" dirty="0" smtClean="0"/>
              <a:t>Source: http://media2.proquest.com/documents/Brochure-Serials-Solutions-360-MARC-Updates.pdf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87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21" y="206523"/>
            <a:ext cx="1904999" cy="5072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9200"/>
            <a:ext cx="8700919" cy="465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9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21" y="206523"/>
            <a:ext cx="1904999" cy="5072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38200"/>
            <a:ext cx="8017380" cy="584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4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82206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Example of an Ideal Scenario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Ebrary Academic Complete Subscription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library has access to the </a:t>
            </a:r>
            <a:r>
              <a:rPr lang="en-US" i="1" dirty="0" smtClean="0"/>
              <a:t>complete</a:t>
            </a:r>
            <a:r>
              <a:rPr lang="en-US" dirty="0" smtClean="0"/>
              <a:t> list of titles in the collection.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Firm order/Perpetual Access titles are also fully automated in a parallel track.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21" y="206523"/>
            <a:ext cx="1904999" cy="5072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1" y="4343400"/>
            <a:ext cx="8763000" cy="195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30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Reality of the EBL Collection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04800" y="1420214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04800" y="2234232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04800" y="3143513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66054" y="4011136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66054" y="4800600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78631" y="5552669"/>
            <a:ext cx="1003412" cy="48399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447800" y="1301407"/>
            <a:ext cx="1327094" cy="4871407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CTW’s </a:t>
            </a:r>
          </a:p>
          <a:p>
            <a:pPr algn="ctr"/>
            <a:r>
              <a:rPr lang="en-US" dirty="0" smtClean="0"/>
              <a:t>Profile: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Pub. Date</a:t>
            </a:r>
          </a:p>
          <a:p>
            <a:pPr algn="ctr"/>
            <a:r>
              <a:rPr lang="en-US" dirty="0" smtClean="0"/>
              <a:t>Price</a:t>
            </a:r>
          </a:p>
          <a:p>
            <a:pPr algn="ctr"/>
            <a:r>
              <a:rPr lang="en-US" dirty="0" smtClean="0"/>
              <a:t>Publisher</a:t>
            </a:r>
          </a:p>
          <a:p>
            <a:pPr algn="ctr"/>
            <a:r>
              <a:rPr lang="en-US" dirty="0" smtClean="0"/>
              <a:t>Limits</a:t>
            </a:r>
            <a:endParaRPr lang="en-US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1555031" y="1662209"/>
            <a:ext cx="1112632" cy="1011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2812624" y="3252168"/>
            <a:ext cx="609600" cy="361687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Multidocument 4"/>
          <p:cNvSpPr/>
          <p:nvPr/>
        </p:nvSpPr>
        <p:spPr>
          <a:xfrm>
            <a:off x="3422224" y="2057400"/>
            <a:ext cx="2140376" cy="2175711"/>
          </a:xfrm>
          <a:prstGeom prst="flowChartMulti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Subset of Collection</a:t>
            </a:r>
            <a:endParaRPr lang="en-US" sz="2400" dirty="0"/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2884503" y="1173206"/>
            <a:ext cx="5791200" cy="5029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78575" y="2971346"/>
            <a:ext cx="1993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AUTOMATION</a:t>
            </a:r>
          </a:p>
        </p:txBody>
      </p:sp>
      <p:sp>
        <p:nvSpPr>
          <p:cNvPr id="20" name="&quot;No&quot; Symbol 19"/>
          <p:cNvSpPr/>
          <p:nvPr/>
        </p:nvSpPr>
        <p:spPr>
          <a:xfrm>
            <a:off x="7099151" y="2363716"/>
            <a:ext cx="1752600" cy="1776904"/>
          </a:xfrm>
          <a:prstGeom prst="noSmoking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5029200" y="4343400"/>
            <a:ext cx="394312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494386"/>
            <a:ext cx="2717800" cy="20383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2" y="42879"/>
            <a:ext cx="1904999" cy="5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6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Wiping the Slate Clean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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Biweekly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" y="1716881"/>
            <a:ext cx="6438900" cy="4292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1904999" cy="5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3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Trinity’s Solution for EBL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Developed a manual strategy that utilizes the </a:t>
            </a:r>
            <a:r>
              <a:rPr lang="en-US" dirty="0" err="1" smtClean="0"/>
              <a:t>SerSol</a:t>
            </a:r>
            <a:r>
              <a:rPr lang="en-US" dirty="0" smtClean="0"/>
              <a:t> Offline Date and Status Editor (ODSE).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CSV template files are populated then uploaded to </a:t>
            </a:r>
            <a:r>
              <a:rPr lang="en-US" dirty="0" err="1" smtClean="0"/>
              <a:t>SerSol</a:t>
            </a:r>
            <a:r>
              <a:rPr lang="en-US" dirty="0" smtClean="0"/>
              <a:t> KB for bulk operations.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21" y="206523"/>
            <a:ext cx="1904999" cy="5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4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EBL through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SerSol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KB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4931"/>
            <a:ext cx="1904999" cy="507213"/>
          </a:xfrm>
          <a:prstGeom prst="rect">
            <a:avLst/>
          </a:prstGeom>
        </p:spPr>
      </p:pic>
      <p:sp>
        <p:nvSpPr>
          <p:cNvPr id="6" name="Flowchart: Magnetic Disk 5"/>
          <p:cNvSpPr/>
          <p:nvPr/>
        </p:nvSpPr>
        <p:spPr>
          <a:xfrm>
            <a:off x="609600" y="1676400"/>
            <a:ext cx="3124200" cy="1676400"/>
          </a:xfrm>
          <a:prstGeom prst="flowChartMagneticDis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07" y="2362200"/>
            <a:ext cx="2818585" cy="609600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571703" y="3486150"/>
            <a:ext cx="3276600" cy="19050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 smtClean="0"/>
              <a:t>Visible Titles</a:t>
            </a:r>
          </a:p>
          <a:p>
            <a:pPr algn="ctr"/>
            <a:r>
              <a:rPr lang="en-US" dirty="0" smtClean="0"/>
              <a:t>Discovery &amp;</a:t>
            </a:r>
          </a:p>
          <a:p>
            <a:pPr algn="ctr"/>
            <a:r>
              <a:rPr lang="en-US" dirty="0" smtClean="0"/>
              <a:t>Purchased</a:t>
            </a:r>
            <a:endParaRPr lang="en-US" dirty="0"/>
          </a:p>
        </p:txBody>
      </p:sp>
      <p:sp>
        <p:nvSpPr>
          <p:cNvPr id="9" name="Folded Corner 8"/>
          <p:cNvSpPr/>
          <p:nvPr/>
        </p:nvSpPr>
        <p:spPr>
          <a:xfrm>
            <a:off x="762407" y="5524500"/>
            <a:ext cx="2895193" cy="1295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CSV File w/ Title Metadata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823" y="4613312"/>
            <a:ext cx="2287365" cy="1520788"/>
          </a:xfrm>
          <a:prstGeom prst="rect">
            <a:avLst/>
          </a:prstGeom>
        </p:spPr>
      </p:pic>
      <p:sp>
        <p:nvSpPr>
          <p:cNvPr id="22" name="Curved Up Arrow 21"/>
          <p:cNvSpPr/>
          <p:nvPr/>
        </p:nvSpPr>
        <p:spPr>
          <a:xfrm>
            <a:off x="3810203" y="6248400"/>
            <a:ext cx="1295197" cy="457200"/>
          </a:xfrm>
          <a:prstGeom prst="curvedUp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Bent Arrow 22"/>
          <p:cNvSpPr/>
          <p:nvPr/>
        </p:nvSpPr>
        <p:spPr>
          <a:xfrm>
            <a:off x="4953000" y="1981200"/>
            <a:ext cx="1066800" cy="2438400"/>
          </a:xfrm>
          <a:prstGeom prst="ben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Down Arrow Callout 23"/>
          <p:cNvSpPr/>
          <p:nvPr/>
        </p:nvSpPr>
        <p:spPr>
          <a:xfrm>
            <a:off x="6172200" y="1828800"/>
            <a:ext cx="2895600" cy="3200400"/>
          </a:xfrm>
          <a:prstGeom prst="down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http://trincoll.eblib.com/patron/FullRecord.aspx?</a:t>
            </a:r>
            <a:r>
              <a:rPr lang="en-US" sz="3200" b="1" dirty="0">
                <a:solidFill>
                  <a:srgbClr val="C00000"/>
                </a:solidFill>
              </a:rPr>
              <a:t>p=1118497</a:t>
            </a:r>
          </a:p>
          <a:p>
            <a:pPr algn="ctr"/>
            <a:endParaRPr lang="en-US" dirty="0"/>
          </a:p>
        </p:txBody>
      </p:sp>
      <p:sp>
        <p:nvSpPr>
          <p:cNvPr id="25" name="Wave 24"/>
          <p:cNvSpPr/>
          <p:nvPr/>
        </p:nvSpPr>
        <p:spPr>
          <a:xfrm>
            <a:off x="6461760" y="5036820"/>
            <a:ext cx="2590800" cy="14478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OCR A Extended" panose="02010509020102010303" pitchFamily="50" charset="0"/>
              </a:rPr>
              <a:t>Modify Syntax</a:t>
            </a:r>
            <a:endParaRPr lang="en-US" sz="2400" dirty="0">
              <a:latin typeface="OCR A Extended" panose="020105090201020103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2109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EBL through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SerSol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KB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1904999" cy="507213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57200" y="1453198"/>
          <a:ext cx="4495801" cy="45666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38200"/>
                <a:gridCol w="914400"/>
                <a:gridCol w="1295400"/>
                <a:gridCol w="1447801"/>
              </a:tblGrid>
              <a:tr h="65237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Title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ISBN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Status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URL</a:t>
                      </a:r>
                      <a:endParaRPr lang="en-US" b="1" dirty="0"/>
                    </a:p>
                  </a:txBody>
                  <a:tcPr/>
                </a:tc>
              </a:tr>
              <a:tr h="65237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Subscribed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…p=1118497</a:t>
                      </a:r>
                      <a:endParaRPr lang="en-US" dirty="0"/>
                    </a:p>
                  </a:txBody>
                  <a:tcPr/>
                </a:tc>
              </a:tr>
              <a:tr h="65237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Subscribed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…p=1134566</a:t>
                      </a:r>
                      <a:endParaRPr lang="en-US" dirty="0"/>
                    </a:p>
                  </a:txBody>
                  <a:tcPr/>
                </a:tc>
              </a:tr>
              <a:tr h="65237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Subscribed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…p=1246884</a:t>
                      </a:r>
                      <a:endParaRPr lang="en-US" dirty="0"/>
                    </a:p>
                  </a:txBody>
                  <a:tcPr/>
                </a:tc>
              </a:tr>
              <a:tr h="65237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Subscribed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…p=1798233</a:t>
                      </a:r>
                      <a:endParaRPr lang="en-US" dirty="0"/>
                    </a:p>
                  </a:txBody>
                  <a:tcPr/>
                </a:tc>
              </a:tr>
              <a:tr h="65237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Subscribed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…p=1658797</a:t>
                      </a:r>
                      <a:endParaRPr lang="en-US" dirty="0"/>
                    </a:p>
                  </a:txBody>
                  <a:tcPr/>
                </a:tc>
              </a:tr>
              <a:tr h="65237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Subscribed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…p=7899543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895600"/>
            <a:ext cx="3350184" cy="2209800"/>
          </a:xfrm>
          <a:prstGeom prst="rect">
            <a:avLst/>
          </a:prstGeom>
        </p:spPr>
      </p:pic>
      <p:sp>
        <p:nvSpPr>
          <p:cNvPr id="9" name="Curved Up Arrow 8"/>
          <p:cNvSpPr/>
          <p:nvPr/>
        </p:nvSpPr>
        <p:spPr>
          <a:xfrm>
            <a:off x="5257800" y="5410200"/>
            <a:ext cx="1676400" cy="914400"/>
          </a:xfrm>
          <a:prstGeom prst="curvedUp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lowchart: Magnetic Disk 9"/>
          <p:cNvSpPr/>
          <p:nvPr/>
        </p:nvSpPr>
        <p:spPr>
          <a:xfrm>
            <a:off x="5715000" y="1295400"/>
            <a:ext cx="2667000" cy="1401762"/>
          </a:xfrm>
          <a:prstGeom prst="flowChartMagneticDisk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00" y="1886952"/>
            <a:ext cx="1905001" cy="5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3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36890" y="1274937"/>
            <a:ext cx="8654710" cy="8586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800" b="1" dirty="0" smtClean="0"/>
              <a:t>DDA Tech Services Workflow</a:t>
            </a:r>
            <a:endParaRPr lang="en-US" sz="3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7551"/>
            <a:ext cx="6019800" cy="592373"/>
          </a:xfrm>
          <a:prstGeom prst="rect">
            <a:avLst/>
          </a:prstGeom>
        </p:spPr>
      </p:pic>
      <p:pic>
        <p:nvPicPr>
          <p:cNvPr id="2050" name="Picture 2" descr="C:\Users\jfrawley\Desktop\k24699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514600"/>
            <a:ext cx="3505200" cy="325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7997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25109" y="1122537"/>
            <a:ext cx="8229601" cy="8586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3800" b="1" dirty="0" smtClean="0"/>
              <a:t>DDA Record Management</a:t>
            </a:r>
            <a:endParaRPr lang="en-US" sz="3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7551"/>
            <a:ext cx="6019800" cy="5923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1594" y="2286000"/>
            <a:ext cx="864269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u="sng" dirty="0" smtClean="0"/>
              <a:t>Options For Discovery </a:t>
            </a:r>
            <a:r>
              <a:rPr lang="en-US" sz="2600" u="sng" dirty="0"/>
              <a:t>R</a:t>
            </a:r>
            <a:r>
              <a:rPr lang="en-US" sz="2600" u="sng" dirty="0" smtClean="0"/>
              <a:t>ecords</a:t>
            </a:r>
          </a:p>
          <a:p>
            <a:endParaRPr lang="en-US" sz="2600" dirty="0"/>
          </a:p>
          <a:p>
            <a:pPr marL="342900" indent="-342900">
              <a:buFont typeface="+mj-lt"/>
              <a:buAutoNum type="arabicPeriod"/>
            </a:pPr>
            <a:r>
              <a:rPr lang="en-US" sz="2600" dirty="0" smtClean="0"/>
              <a:t>EBL records  </a:t>
            </a:r>
            <a:r>
              <a:rPr lang="en-US" sz="2600" dirty="0" smtClean="0">
                <a:sym typeface="Wingdings" panose="05000000000000000000" pitchFamily="2" charset="2"/>
              </a:rPr>
              <a:t> Poor quality</a:t>
            </a:r>
            <a:br>
              <a:rPr lang="en-US" sz="2600" dirty="0" smtClean="0">
                <a:sym typeface="Wingdings" panose="05000000000000000000" pitchFamily="2" charset="2"/>
              </a:rPr>
            </a:br>
            <a:endParaRPr lang="en-US" sz="2600" dirty="0" smtClean="0"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600" dirty="0" smtClean="0">
                <a:sym typeface="Wingdings" panose="05000000000000000000" pitchFamily="2" charset="2"/>
              </a:rPr>
              <a:t>YBP records   Better </a:t>
            </a:r>
            <a:br>
              <a:rPr lang="en-US" sz="2600" dirty="0" smtClean="0">
                <a:sym typeface="Wingdings" panose="05000000000000000000" pitchFamily="2" charset="2"/>
              </a:rPr>
            </a:br>
            <a:endParaRPr lang="en-US" sz="2600" dirty="0" smtClean="0"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600" dirty="0" smtClean="0">
                <a:sym typeface="Wingdings" panose="05000000000000000000" pitchFamily="2" charset="2"/>
              </a:rPr>
              <a:t>OCLC Collection Manager records  Generally good quality                      </a:t>
            </a:r>
            <a:br>
              <a:rPr lang="en-US" sz="2600" dirty="0" smtClean="0">
                <a:sym typeface="Wingdings" panose="05000000000000000000" pitchFamily="2" charset="2"/>
              </a:rPr>
            </a:br>
            <a:r>
              <a:rPr lang="en-US" sz="2600" dirty="0" smtClean="0">
                <a:sym typeface="Wingdings" panose="05000000000000000000" pitchFamily="2" charset="2"/>
              </a:rPr>
              <a:t>                                                                  + additional benefits</a:t>
            </a:r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1913270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1676400"/>
            <a:ext cx="13716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</a:rPr>
              <a:t>EBL</a:t>
            </a:r>
          </a:p>
        </p:txBody>
      </p:sp>
      <p:sp>
        <p:nvSpPr>
          <p:cNvPr id="6" name="Rectangle 5"/>
          <p:cNvSpPr/>
          <p:nvPr/>
        </p:nvSpPr>
        <p:spPr>
          <a:xfrm>
            <a:off x="3886198" y="1676400"/>
            <a:ext cx="13716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</a:rPr>
              <a:t>OCLC</a:t>
            </a:r>
          </a:p>
        </p:txBody>
      </p:sp>
      <p:sp>
        <p:nvSpPr>
          <p:cNvPr id="7" name="Rectangle 6"/>
          <p:cNvSpPr/>
          <p:nvPr/>
        </p:nvSpPr>
        <p:spPr>
          <a:xfrm>
            <a:off x="6631577" y="1676400"/>
            <a:ext cx="13716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FFFF"/>
                </a:solidFill>
              </a:rPr>
              <a:t>Conn College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781300" y="2133600"/>
            <a:ext cx="685800" cy="36195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5551714" y="2057400"/>
            <a:ext cx="609600" cy="36195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3" descr="C:\Users\jfrawley\Desktop\worldshare-collection-manager-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23" y="446268"/>
            <a:ext cx="7687677" cy="84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3048000"/>
            <a:ext cx="8915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b="1" u="sng" dirty="0" smtClean="0"/>
              <a:t>Benefits of Collection Manager</a:t>
            </a:r>
          </a:p>
          <a:p>
            <a:pPr lvl="1"/>
            <a:endParaRPr lang="en-US" sz="16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Free with OCLC Cataloging subscription</a:t>
            </a:r>
            <a:br>
              <a:rPr lang="en-US" sz="2400" dirty="0" smtClean="0"/>
            </a:br>
            <a:endParaRPr lang="en-US" sz="2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Single </a:t>
            </a:r>
            <a:r>
              <a:rPr lang="en-US" sz="2400" dirty="0" smtClean="0"/>
              <a:t>source and workflow </a:t>
            </a:r>
            <a:r>
              <a:rPr lang="en-US" sz="2400" dirty="0"/>
              <a:t>for </a:t>
            </a:r>
            <a:r>
              <a:rPr lang="en-US" sz="2400" dirty="0" smtClean="0"/>
              <a:t>records</a:t>
            </a:r>
          </a:p>
          <a:p>
            <a:pPr marL="1257300" lvl="2" indent="-342900">
              <a:buFontTx/>
              <a:buChar char="-"/>
            </a:pPr>
            <a:r>
              <a:rPr lang="en-US" sz="2400" dirty="0" smtClean="0"/>
              <a:t>Single </a:t>
            </a:r>
            <a:r>
              <a:rPr lang="en-US" sz="2400" dirty="0"/>
              <a:t>workflow </a:t>
            </a:r>
            <a:r>
              <a:rPr lang="en-US" sz="2400" dirty="0" smtClean="0"/>
              <a:t>for DDA &amp; subscription record management            </a:t>
            </a:r>
          </a:p>
          <a:p>
            <a:pPr marL="1257300" lvl="2" indent="-342900">
              <a:buFontTx/>
              <a:buChar char="-"/>
            </a:pPr>
            <a:r>
              <a:rPr lang="en-US" sz="2400" dirty="0" smtClean="0"/>
              <a:t>Can </a:t>
            </a:r>
            <a:r>
              <a:rPr lang="en-US" sz="2400" dirty="0"/>
              <a:t>set the same customizations and delivery </a:t>
            </a:r>
            <a:r>
              <a:rPr lang="en-US" sz="2400" dirty="0" smtClean="0"/>
              <a:t>frequency </a:t>
            </a:r>
            <a:br>
              <a:rPr lang="en-US" sz="2400" dirty="0" smtClean="0"/>
            </a:br>
            <a:endParaRPr lang="en-US" sz="2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Merges duplicates with subscription collections (</a:t>
            </a:r>
            <a:r>
              <a:rPr lang="en-US" sz="2400" dirty="0" err="1"/>
              <a:t>Ebrary</a:t>
            </a:r>
            <a:r>
              <a:rPr lang="en-US" sz="2400" dirty="0"/>
              <a:t>, EBSCO)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4678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9" name="Content Placeholder 2"/>
          <p:cNvSpPr>
            <a:spLocks noGrp="1"/>
          </p:cNvSpPr>
          <p:nvPr>
            <p:ph idx="1"/>
          </p:nvPr>
        </p:nvSpPr>
        <p:spPr>
          <a:xfrm>
            <a:off x="685800" y="1722437"/>
            <a:ext cx="8229600" cy="4525963"/>
          </a:xfrm>
        </p:spPr>
        <p:txBody>
          <a:bodyPr/>
          <a:lstStyle/>
          <a:p>
            <a:endParaRPr lang="en-US" sz="2800" dirty="0"/>
          </a:p>
          <a:p>
            <a:pPr marL="0" indent="0" eaLnBrk="1" hangingPunct="1">
              <a:buNone/>
            </a:pPr>
            <a:r>
              <a:rPr lang="en-US" altLang="en-US" sz="2800" dirty="0" smtClean="0"/>
              <a:t>Two collections in the Knowledge Base:</a:t>
            </a:r>
            <a:br>
              <a:rPr lang="en-US" altLang="en-US" sz="2800" dirty="0" smtClean="0"/>
            </a:br>
            <a:r>
              <a:rPr lang="en-US" altLang="en-US" sz="2800" dirty="0" smtClean="0"/>
              <a:t/>
            </a:r>
            <a:br>
              <a:rPr lang="en-US" altLang="en-US" sz="2800" dirty="0" smtClean="0"/>
            </a:br>
            <a:r>
              <a:rPr lang="en-US" altLang="en-US" sz="2800" dirty="0" smtClean="0"/>
              <a:t>1. Unpurchased books (discovery records)</a:t>
            </a:r>
          </a:p>
          <a:p>
            <a:pPr marL="0" indent="0" eaLnBrk="1" hangingPunct="1">
              <a:buNone/>
            </a:pPr>
            <a:r>
              <a:rPr lang="en-US" altLang="en-US" sz="2800" dirty="0" smtClean="0"/>
              <a:t>2. EBL purchases</a:t>
            </a:r>
            <a:endParaRPr lang="en-US" altLang="en-US" dirty="0" smtClean="0"/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  <p:pic>
        <p:nvPicPr>
          <p:cNvPr id="327683" name="Picture 3" descr="C:\Users\jfrawley\Desktop\TWO DDA COLLECTION IN C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48" y="4419600"/>
            <a:ext cx="8910552" cy="158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7343361" y="5406480"/>
            <a:ext cx="533400" cy="41054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376491" y="4843534"/>
            <a:ext cx="533400" cy="41054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3" descr="C:\Users\jfrawley\Desktop\worldshare-collection-manager-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8810"/>
            <a:ext cx="8229600" cy="90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29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55" y="1219200"/>
            <a:ext cx="8229600" cy="1254813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3200" b="1" dirty="0" smtClean="0"/>
              <a:t>Things to be aware of</a:t>
            </a:r>
            <a:endParaRPr lang="en-US" sz="3200" b="1" dirty="0"/>
          </a:p>
        </p:txBody>
      </p:sp>
      <p:sp>
        <p:nvSpPr>
          <p:cNvPr id="208899" name="Content Placeholder 2"/>
          <p:cNvSpPr>
            <a:spLocks noGrp="1"/>
          </p:cNvSpPr>
          <p:nvPr>
            <p:ph idx="1"/>
          </p:nvPr>
        </p:nvSpPr>
        <p:spPr>
          <a:xfrm>
            <a:off x="486955" y="2362200"/>
            <a:ext cx="8229600" cy="3733800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altLang="en-US" sz="2400" dirty="0" smtClean="0"/>
              <a:t>Pros outweigh cons… but,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 smtClean="0"/>
              <a:t>Slightly delayed updates</a:t>
            </a:r>
            <a:br>
              <a:rPr lang="en-US" altLang="en-US" sz="2400" dirty="0" smtClean="0"/>
            </a:br>
            <a:endParaRPr lang="en-US" altLang="en-US" sz="2400" dirty="0" smtClean="0"/>
          </a:p>
          <a:p>
            <a:pPr marL="285750" lvl="0" indent="-285750"/>
            <a:r>
              <a:rPr lang="en-US" sz="2400" dirty="0" err="1" smtClean="0"/>
              <a:t>Worldcat</a:t>
            </a:r>
            <a:r>
              <a:rPr lang="en-US" sz="2400" dirty="0" smtClean="0"/>
              <a:t> problems = Your problems (though most often found and corrected)</a:t>
            </a:r>
            <a:br>
              <a:rPr lang="en-US" sz="2400" dirty="0" smtClean="0"/>
            </a:br>
            <a:endParaRPr lang="en-US" sz="2400" dirty="0" smtClean="0"/>
          </a:p>
          <a:p>
            <a:pPr marL="285750" lvl="0" indent="-285750"/>
            <a:r>
              <a:rPr lang="en-US" sz="2400" dirty="0" smtClean="0"/>
              <a:t>No separate delete file for merged OCLC #’s</a:t>
            </a:r>
          </a:p>
          <a:p>
            <a:pPr marL="685800" lvl="1"/>
            <a:r>
              <a:rPr lang="en-US" altLang="en-US" sz="2400" dirty="0" smtClean="0"/>
              <a:t>Need a process to handle merges</a:t>
            </a:r>
          </a:p>
          <a:p>
            <a:pPr marL="685800" lvl="1"/>
            <a:endParaRPr lang="en-US" altLang="en-US" sz="2400" dirty="0"/>
          </a:p>
          <a:p>
            <a:pPr marL="400050" lvl="1" indent="0">
              <a:buNone/>
            </a:pPr>
            <a:endParaRPr lang="en-US" altLang="en-US" sz="2400" dirty="0" smtClean="0"/>
          </a:p>
        </p:txBody>
      </p:sp>
      <p:pic>
        <p:nvPicPr>
          <p:cNvPr id="5" name="Picture 3" descr="C:\Users\jfrawley\Desktop\worldshare-collection-manager-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33399"/>
            <a:ext cx="6096000" cy="67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15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981764"/>
            <a:ext cx="891540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500" dirty="0" smtClean="0"/>
              <a:t>1. </a:t>
            </a:r>
            <a:r>
              <a:rPr lang="en-US" sz="2500" b="1" dirty="0" smtClean="0"/>
              <a:t>Cataloger</a:t>
            </a:r>
            <a:r>
              <a:rPr lang="en-US" sz="2500" dirty="0" smtClean="0"/>
              <a:t>:  Loads discovery records via Collection </a:t>
            </a:r>
            <a:r>
              <a:rPr lang="en-US" sz="2500" dirty="0" err="1" smtClean="0"/>
              <a:t>Mgr</a:t>
            </a:r>
            <a:r>
              <a:rPr lang="en-US" sz="2500" dirty="0" smtClean="0"/>
              <a:t> (monthly)</a:t>
            </a:r>
          </a:p>
          <a:p>
            <a:r>
              <a:rPr lang="en-US" sz="2500" dirty="0" smtClean="0"/>
              <a:t> </a:t>
            </a:r>
            <a:br>
              <a:rPr lang="en-US" sz="2500" dirty="0" smtClean="0"/>
            </a:br>
            <a:r>
              <a:rPr lang="en-US" sz="2500" dirty="0" smtClean="0"/>
              <a:t>2. </a:t>
            </a:r>
            <a:r>
              <a:rPr lang="en-US" sz="2500" b="1" dirty="0" smtClean="0"/>
              <a:t>Patron</a:t>
            </a:r>
            <a:r>
              <a:rPr lang="en-US" sz="2500" dirty="0" smtClean="0"/>
              <a:t>:  Discovers and interacts with ebook, triggers STL </a:t>
            </a:r>
            <a:br>
              <a:rPr lang="en-US" sz="2500" dirty="0" smtClean="0"/>
            </a:br>
            <a:endParaRPr lang="en-US" sz="2500" dirty="0" smtClean="0"/>
          </a:p>
          <a:p>
            <a:pPr lvl="0"/>
            <a:r>
              <a:rPr lang="en-US" sz="2500" dirty="0" smtClean="0"/>
              <a:t>3. </a:t>
            </a:r>
            <a:r>
              <a:rPr lang="en-US" sz="2500" b="1" dirty="0" smtClean="0"/>
              <a:t>EBL</a:t>
            </a:r>
            <a:r>
              <a:rPr lang="en-US" sz="2500" dirty="0" smtClean="0"/>
              <a:t>:  Emails “Short Term Loan alert”</a:t>
            </a:r>
          </a:p>
          <a:p>
            <a:r>
              <a:rPr lang="en-US" sz="2500" dirty="0" smtClean="0"/>
              <a:t> </a:t>
            </a:r>
          </a:p>
          <a:p>
            <a:pPr lvl="0"/>
            <a:r>
              <a:rPr lang="en-US" sz="2500" dirty="0" smtClean="0"/>
              <a:t>4. </a:t>
            </a:r>
            <a:r>
              <a:rPr lang="en-US" sz="2500" b="1" dirty="0" smtClean="0"/>
              <a:t>YBP</a:t>
            </a:r>
            <a:r>
              <a:rPr lang="en-US" sz="2500" dirty="0" smtClean="0"/>
              <a:t>:  Sends paper invoice for STLs (weekly)</a:t>
            </a:r>
            <a:br>
              <a:rPr lang="en-US" sz="2500" dirty="0" smtClean="0"/>
            </a:br>
            <a:endParaRPr lang="en-US" sz="2500" dirty="0" smtClean="0"/>
          </a:p>
          <a:p>
            <a:pPr lvl="0"/>
            <a:r>
              <a:rPr lang="en-US" sz="2500" dirty="0" smtClean="0"/>
              <a:t>5. </a:t>
            </a:r>
            <a:r>
              <a:rPr lang="en-US" sz="2500" b="1" dirty="0" err="1" smtClean="0"/>
              <a:t>Acq</a:t>
            </a:r>
            <a:r>
              <a:rPr lang="en-US" sz="2500" dirty="0" smtClean="0"/>
              <a:t>:  - Receives invoice &amp; processes (YBP deposit account)</a:t>
            </a:r>
          </a:p>
          <a:p>
            <a:pPr lvl="1"/>
            <a:r>
              <a:rPr lang="en-US" sz="2500" dirty="0" smtClean="0"/>
              <a:t>        - Creates Voyager P.O.,  attaches Voyager invoice/line item     </a:t>
            </a:r>
            <a:br>
              <a:rPr lang="en-US" sz="2500" dirty="0" smtClean="0"/>
            </a:br>
            <a:r>
              <a:rPr lang="en-US" sz="2500" dirty="0" smtClean="0"/>
              <a:t>           to  discovery  record</a:t>
            </a:r>
            <a:br>
              <a:rPr lang="en-US" sz="2500" dirty="0" smtClean="0"/>
            </a:br>
            <a:endParaRPr lang="en-US" sz="2500" dirty="0" smtClean="0"/>
          </a:p>
          <a:p>
            <a:pPr lvl="1"/>
            <a:r>
              <a:rPr lang="en-US" sz="2500" b="1" i="1" dirty="0" smtClean="0"/>
              <a:t>                 [Repeat above until purchase is triggered] </a:t>
            </a:r>
            <a:br>
              <a:rPr lang="en-US" sz="2500" b="1" i="1" dirty="0" smtClean="0"/>
            </a:br>
            <a:endParaRPr lang="en-US" sz="2500" b="1" i="1" dirty="0" smtClean="0"/>
          </a:p>
          <a:p>
            <a:pPr lvl="0"/>
            <a:r>
              <a:rPr lang="en-US" sz="2500" dirty="0" smtClean="0"/>
              <a:t> </a:t>
            </a:r>
            <a:endParaRPr lang="en-US" sz="25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3999" y="274638"/>
            <a:ext cx="6248401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3200" b="1" u="sng" dirty="0" smtClean="0"/>
              <a:t>Connecticut College DDA Workflow</a:t>
            </a:r>
          </a:p>
          <a:p>
            <a:pPr>
              <a:defRPr/>
            </a:pP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27875481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295400"/>
            <a:ext cx="86106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500" dirty="0" smtClean="0"/>
              <a:t>6. </a:t>
            </a:r>
            <a:r>
              <a:rPr lang="en-US" sz="2500" b="1" dirty="0" smtClean="0"/>
              <a:t>Patron</a:t>
            </a:r>
            <a:r>
              <a:rPr lang="en-US" sz="2500" dirty="0"/>
              <a:t>:  Interacts with ebook final time, triggering </a:t>
            </a:r>
            <a:r>
              <a:rPr lang="en-US" sz="2500" dirty="0" smtClean="0"/>
              <a:t>purchase</a:t>
            </a:r>
            <a:endParaRPr lang="en-US" sz="2500" dirty="0"/>
          </a:p>
          <a:p>
            <a:pPr lvl="0"/>
            <a:endParaRPr lang="en-US" sz="2500" dirty="0"/>
          </a:p>
          <a:p>
            <a:pPr lvl="0"/>
            <a:r>
              <a:rPr lang="en-US" sz="2500" dirty="0" smtClean="0"/>
              <a:t>7. </a:t>
            </a:r>
            <a:r>
              <a:rPr lang="en-US" sz="2500" b="1" dirty="0" smtClean="0"/>
              <a:t>EBL</a:t>
            </a:r>
            <a:r>
              <a:rPr lang="en-US" sz="2500" dirty="0" smtClean="0"/>
              <a:t>:  -Emails </a:t>
            </a:r>
            <a:r>
              <a:rPr lang="en-US" sz="2500" dirty="0"/>
              <a:t>notification of </a:t>
            </a:r>
            <a:r>
              <a:rPr lang="en-US" sz="2500" dirty="0" smtClean="0"/>
              <a:t>purchase </a:t>
            </a:r>
            <a:r>
              <a:rPr lang="en-US" sz="2500" dirty="0"/>
              <a:t>–"Autopurchase </a:t>
            </a:r>
            <a:r>
              <a:rPr lang="en-US" sz="2500" dirty="0" smtClean="0"/>
              <a:t>Alert“</a:t>
            </a:r>
          </a:p>
          <a:p>
            <a:pPr lvl="0"/>
            <a:r>
              <a:rPr lang="en-US" sz="2500" dirty="0"/>
              <a:t>	</a:t>
            </a:r>
            <a:r>
              <a:rPr lang="en-US" sz="2500" dirty="0" smtClean="0"/>
              <a:t> -Sends update to  OCLC KB for purchased record</a:t>
            </a:r>
            <a:endParaRPr lang="en-US" sz="2500" dirty="0"/>
          </a:p>
          <a:p>
            <a:r>
              <a:rPr lang="en-US" sz="2500" dirty="0"/>
              <a:t> </a:t>
            </a:r>
          </a:p>
          <a:p>
            <a:pPr lvl="0"/>
            <a:r>
              <a:rPr lang="en-US" sz="2500" dirty="0" smtClean="0"/>
              <a:t>8. </a:t>
            </a:r>
            <a:r>
              <a:rPr lang="en-US" sz="2500" b="1" dirty="0"/>
              <a:t>Cataloger</a:t>
            </a:r>
            <a:r>
              <a:rPr lang="en-US" sz="2500" dirty="0"/>
              <a:t>:  -Retrieves purchased record from Collection </a:t>
            </a:r>
            <a:r>
              <a:rPr lang="en-US" sz="2500" dirty="0" err="1"/>
              <a:t>Mgr</a:t>
            </a:r>
            <a:r>
              <a:rPr lang="en-US" sz="2500" dirty="0"/>
              <a:t> </a:t>
            </a:r>
          </a:p>
          <a:p>
            <a:pPr lvl="0"/>
            <a:r>
              <a:rPr lang="en-US" sz="2500" dirty="0"/>
              <a:t>       </a:t>
            </a:r>
            <a:r>
              <a:rPr lang="en-US" sz="2500" dirty="0" smtClean="0"/>
              <a:t>                  -Overlays </a:t>
            </a:r>
            <a:r>
              <a:rPr lang="en-US" sz="2500" dirty="0"/>
              <a:t>discovery </a:t>
            </a:r>
            <a:r>
              <a:rPr lang="en-US" sz="2500" dirty="0" smtClean="0"/>
              <a:t>record</a:t>
            </a:r>
            <a:r>
              <a:rPr lang="en-US" sz="2500" dirty="0"/>
              <a:t/>
            </a:r>
            <a:br>
              <a:rPr lang="en-US" sz="2500" dirty="0"/>
            </a:br>
            <a:endParaRPr lang="en-US" sz="2500" dirty="0"/>
          </a:p>
          <a:p>
            <a:pPr lvl="0"/>
            <a:r>
              <a:rPr lang="en-US" sz="2500" dirty="0" smtClean="0"/>
              <a:t>9. </a:t>
            </a:r>
            <a:r>
              <a:rPr lang="en-US" sz="2500" b="1" dirty="0"/>
              <a:t>YBP</a:t>
            </a:r>
            <a:r>
              <a:rPr lang="en-US" sz="2500" dirty="0"/>
              <a:t>:  Issues invoice for purchase price of item(s</a:t>
            </a:r>
            <a:r>
              <a:rPr lang="en-US" sz="2500" dirty="0" smtClean="0"/>
              <a:t>) </a:t>
            </a:r>
          </a:p>
          <a:p>
            <a:pPr lvl="0"/>
            <a:endParaRPr lang="en-US" sz="2500" dirty="0"/>
          </a:p>
          <a:p>
            <a:pPr lvl="0"/>
            <a:r>
              <a:rPr lang="en-US" sz="2500" dirty="0" smtClean="0"/>
              <a:t>10. </a:t>
            </a:r>
            <a:r>
              <a:rPr lang="en-US" sz="2500" b="1" dirty="0" err="1"/>
              <a:t>Acq</a:t>
            </a:r>
            <a:r>
              <a:rPr lang="en-US" sz="2500" dirty="0"/>
              <a:t>:  -Processes invoice for payment </a:t>
            </a:r>
          </a:p>
          <a:p>
            <a:pPr lvl="1"/>
            <a:r>
              <a:rPr lang="en-US" sz="2500" dirty="0" smtClean="0"/>
              <a:t>          </a:t>
            </a:r>
            <a:r>
              <a:rPr lang="en-US" sz="2500" dirty="0"/>
              <a:t>-Locates Bib record and </a:t>
            </a:r>
            <a:r>
              <a:rPr lang="en-US" sz="2500" dirty="0" smtClean="0"/>
              <a:t>attaches P.O</a:t>
            </a:r>
            <a:r>
              <a:rPr lang="en-US" sz="2500" dirty="0"/>
              <a:t>. with invoice(s)</a:t>
            </a:r>
            <a:br>
              <a:rPr lang="en-US" sz="2500" dirty="0"/>
            </a:br>
            <a:r>
              <a:rPr lang="en-US" sz="2500" dirty="0"/>
              <a:t/>
            </a:r>
            <a:br>
              <a:rPr lang="en-US" sz="2500" dirty="0"/>
            </a:br>
            <a:endParaRPr lang="en-US" sz="25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1000" y="274638"/>
            <a:ext cx="8762999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3200" b="1" dirty="0" smtClean="0"/>
              <a:t>    </a:t>
            </a:r>
            <a:r>
              <a:rPr lang="en-US" sz="3200" b="1" u="sng" dirty="0" smtClean="0"/>
              <a:t>Connecticut </a:t>
            </a:r>
            <a:r>
              <a:rPr lang="en-US" sz="3200" b="1" u="sng" dirty="0"/>
              <a:t>College DDA </a:t>
            </a:r>
            <a:r>
              <a:rPr lang="en-US" sz="3200" b="1" u="sng" dirty="0" smtClean="0"/>
              <a:t>Workflow  (cont.)</a:t>
            </a:r>
          </a:p>
          <a:p>
            <a:pPr>
              <a:defRPr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175551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4683" y="1524000"/>
            <a:ext cx="7795917" cy="557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r>
              <a:rPr lang="en-US" sz="2400" i="1" dirty="0" smtClean="0"/>
              <a:t>“Options </a:t>
            </a:r>
            <a:r>
              <a:rPr lang="en-US" sz="2400" i="1" dirty="0"/>
              <a:t>for implementing your </a:t>
            </a:r>
            <a:r>
              <a:rPr lang="en-US" sz="2400" i="1" dirty="0" smtClean="0"/>
              <a:t>Demand </a:t>
            </a:r>
            <a:r>
              <a:rPr lang="en-US" sz="2400" i="1" dirty="0"/>
              <a:t>Driven Acquisitions </a:t>
            </a:r>
            <a:endParaRPr lang="en-US" sz="2400" i="1" dirty="0" smtClean="0"/>
          </a:p>
          <a:p>
            <a:r>
              <a:rPr lang="en-US" sz="2400" i="1" dirty="0" smtClean="0"/>
              <a:t>program using </a:t>
            </a:r>
            <a:r>
              <a:rPr lang="en-US" sz="2400" i="1" dirty="0"/>
              <a:t>the </a:t>
            </a:r>
            <a:r>
              <a:rPr lang="en-US" sz="2400" i="1" dirty="0" err="1" smtClean="0"/>
              <a:t>WorldCat</a:t>
            </a:r>
            <a:r>
              <a:rPr lang="en-US" sz="2400" i="1" dirty="0" smtClean="0"/>
              <a:t> </a:t>
            </a:r>
            <a:r>
              <a:rPr lang="en-US" sz="2400" i="1" dirty="0"/>
              <a:t>knowledge </a:t>
            </a:r>
            <a:r>
              <a:rPr lang="en-US" sz="2400" i="1" dirty="0" smtClean="0"/>
              <a:t>base”</a:t>
            </a:r>
            <a:br>
              <a:rPr lang="en-US" sz="2400" i="1" dirty="0" smtClean="0"/>
            </a:br>
            <a:r>
              <a:rPr lang="en-US" sz="2200" dirty="0"/>
              <a:t>OCLC Documentation</a:t>
            </a:r>
            <a:endParaRPr lang="en-US" sz="2200" i="1" dirty="0"/>
          </a:p>
          <a:p>
            <a:r>
              <a:rPr lang="en-US" sz="2400" dirty="0" smtClean="0">
                <a:hlinkClick r:id="rId3"/>
              </a:rPr>
              <a:t>http</a:t>
            </a:r>
            <a:r>
              <a:rPr lang="en-US" sz="2400" dirty="0">
                <a:hlinkClick r:id="rId3"/>
              </a:rPr>
              <a:t>://</a:t>
            </a:r>
            <a:r>
              <a:rPr lang="en-US" sz="2400" dirty="0" smtClean="0">
                <a:hlinkClick r:id="rId3"/>
              </a:rPr>
              <a:t>bit.ly/1BO9tzB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i="1" dirty="0" smtClean="0"/>
              <a:t>“OCLC's </a:t>
            </a:r>
            <a:r>
              <a:rPr lang="en-US" sz="2400" i="1" dirty="0"/>
              <a:t>Next-Generation Metadata </a:t>
            </a:r>
            <a:r>
              <a:rPr lang="en-US" sz="2400" i="1" dirty="0" smtClean="0"/>
              <a:t>Management”</a:t>
            </a:r>
            <a:br>
              <a:rPr lang="en-US" sz="2400" i="1" dirty="0" smtClean="0"/>
            </a:br>
            <a:r>
              <a:rPr lang="en-US" sz="2200" dirty="0" smtClean="0"/>
              <a:t>Presentation @ ALA Annual, Chicago, 2013</a:t>
            </a:r>
            <a:br>
              <a:rPr lang="en-US" sz="2200" dirty="0" smtClean="0"/>
            </a:br>
            <a:r>
              <a:rPr lang="en-US" sz="2400" dirty="0" smtClean="0">
                <a:hlinkClick r:id="rId4"/>
              </a:rPr>
              <a:t>http</a:t>
            </a:r>
            <a:r>
              <a:rPr lang="en-US" sz="2400" dirty="0">
                <a:hlinkClick r:id="rId4"/>
              </a:rPr>
              <a:t>://bit.ly/1GoY5cc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 smtClean="0"/>
          </a:p>
          <a:p>
            <a:r>
              <a:rPr lang="en-US" sz="2400" i="1" dirty="0" smtClean="0"/>
              <a:t>“You </a:t>
            </a:r>
            <a:r>
              <a:rPr lang="en-US" sz="2400" i="1" dirty="0"/>
              <a:t>Have a DDA E-book Plan, Now How Do You Manage It</a:t>
            </a:r>
            <a:r>
              <a:rPr lang="en-US" sz="2400" i="1" dirty="0" smtClean="0"/>
              <a:t>?”</a:t>
            </a:r>
            <a:br>
              <a:rPr lang="en-US" sz="2400" i="1" dirty="0" smtClean="0"/>
            </a:br>
            <a:r>
              <a:rPr lang="en-US" sz="2200" dirty="0"/>
              <a:t>Presentation @ </a:t>
            </a:r>
            <a:r>
              <a:rPr lang="en-US" sz="2200" dirty="0" smtClean="0"/>
              <a:t>Charleston Conference, </a:t>
            </a:r>
            <a:r>
              <a:rPr lang="en-US" sz="2200" dirty="0"/>
              <a:t>2013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400" dirty="0">
                <a:hlinkClick r:id="rId5"/>
              </a:rPr>
              <a:t>http://slidesha.re/1aennzf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33666" y="493693"/>
            <a:ext cx="83007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For more information on DDA record management via </a:t>
            </a:r>
            <a:br>
              <a:rPr lang="en-US" sz="2800" b="1" dirty="0" smtClean="0"/>
            </a:br>
            <a:r>
              <a:rPr lang="en-US" sz="2800" b="1" dirty="0" smtClean="0"/>
              <a:t>OCLC Collection Manager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413494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4683" y="1524000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/>
            </a:r>
            <a:br>
              <a:rPr lang="en-US" sz="2400" dirty="0">
                <a:solidFill>
                  <a:prstClr val="black"/>
                </a:solidFill>
              </a:rPr>
            </a:b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43742" y="256191"/>
            <a:ext cx="4650119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prstClr val="black"/>
                </a:solidFill>
              </a:rPr>
              <a:t>CTW’s DDA plan</a:t>
            </a:r>
          </a:p>
          <a:p>
            <a:pPr algn="ctr"/>
            <a:r>
              <a:rPr lang="en-US" sz="3600" b="1" dirty="0" smtClean="0">
                <a:solidFill>
                  <a:prstClr val="black"/>
                </a:solidFill>
              </a:rPr>
              <a:t>first year</a:t>
            </a:r>
          </a:p>
          <a:p>
            <a:pPr algn="ctr"/>
            <a:r>
              <a:rPr lang="en-US" sz="3600" b="1" dirty="0" smtClean="0">
                <a:solidFill>
                  <a:prstClr val="black"/>
                </a:solidFill>
              </a:rPr>
              <a:t>challenges &amp; responses</a:t>
            </a:r>
          </a:p>
          <a:p>
            <a:pPr algn="ctr"/>
            <a:endParaRPr lang="en-US" sz="2800" b="1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6635093" y="4646510"/>
            <a:ext cx="2432707" cy="221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0011" y="2441405"/>
            <a:ext cx="7458786" cy="221599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Changing publisher </a:t>
            </a:r>
            <a:r>
              <a:rPr lang="en-US" sz="2400" b="1" dirty="0" smtClean="0">
                <a:solidFill>
                  <a:prstClr val="black"/>
                </a:solidFill>
              </a:rPr>
              <a:t>policies</a:t>
            </a:r>
            <a:endParaRPr lang="en-US" sz="2400" b="1" dirty="0">
              <a:solidFill>
                <a:prstClr val="black"/>
              </a:solidFill>
            </a:endParaRPr>
          </a:p>
          <a:p>
            <a:pPr algn="ctr"/>
            <a:r>
              <a:rPr lang="en-US" sz="2400" b="1" dirty="0">
                <a:solidFill>
                  <a:prstClr val="black"/>
                </a:solidFill>
              </a:rPr>
              <a:t>Changing vendor </a:t>
            </a:r>
            <a:r>
              <a:rPr lang="en-US" sz="2400" b="1" dirty="0" smtClean="0">
                <a:solidFill>
                  <a:prstClr val="black"/>
                </a:solidFill>
              </a:rPr>
              <a:t>landscape</a:t>
            </a:r>
          </a:p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New tools</a:t>
            </a:r>
            <a:endParaRPr lang="en-US" sz="2400" b="1" dirty="0">
              <a:solidFill>
                <a:prstClr val="black"/>
              </a:solidFill>
            </a:endParaRPr>
          </a:p>
          <a:p>
            <a:pPr algn="ctr"/>
            <a:r>
              <a:rPr lang="en-US" sz="2400" b="1" dirty="0">
                <a:solidFill>
                  <a:prstClr val="black"/>
                </a:solidFill>
              </a:rPr>
              <a:t>Need for thorough </a:t>
            </a:r>
            <a:r>
              <a:rPr lang="en-US" sz="2400" b="1" dirty="0" smtClean="0">
                <a:solidFill>
                  <a:prstClr val="black"/>
                </a:solidFill>
              </a:rPr>
              <a:t>review &amp; analysis</a:t>
            </a:r>
            <a:endParaRPr lang="en-US" sz="2400" b="1" dirty="0">
              <a:solidFill>
                <a:prstClr val="black"/>
              </a:solidFill>
            </a:endParaRPr>
          </a:p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Options </a:t>
            </a:r>
            <a:r>
              <a:rPr lang="en-US" sz="2400" b="1" dirty="0">
                <a:solidFill>
                  <a:prstClr val="black"/>
                </a:solidFill>
              </a:rPr>
              <a:t>for expansion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1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4683" y="1524000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/>
            </a:r>
            <a:br>
              <a:rPr lang="en-US" sz="2400" dirty="0">
                <a:solidFill>
                  <a:prstClr val="black"/>
                </a:solidFill>
              </a:rPr>
            </a:b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0751" y="642610"/>
            <a:ext cx="65558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STL price increases from various publishers</a:t>
            </a:r>
          </a:p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June 2014 - ongoing</a:t>
            </a:r>
            <a:endParaRPr lang="en-US" sz="28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814683" y="2199641"/>
          <a:ext cx="7422832" cy="356235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29067"/>
                <a:gridCol w="749935"/>
                <a:gridCol w="748030"/>
                <a:gridCol w="749935"/>
                <a:gridCol w="749935"/>
                <a:gridCol w="748030"/>
                <a:gridCol w="749935"/>
                <a:gridCol w="749935"/>
                <a:gridCol w="748030"/>
              </a:tblGrid>
              <a:tr h="471170">
                <a:tc gridSpan="9">
                  <a:txBody>
                    <a:bodyPr/>
                    <a:lstStyle/>
                    <a:p>
                      <a:pPr marL="2285365" marR="2284730" algn="ctr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Pu</a:t>
                      </a:r>
                      <a:r>
                        <a:rPr lang="en-US" sz="1600" b="1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b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600" b="1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1600" b="1" spc="-6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B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1600" b="1" spc="-25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Shor</a:t>
                      </a:r>
                      <a:r>
                        <a:rPr lang="en-US" sz="14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1400" b="1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4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400" b="1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 L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400" b="1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n Ch</a:t>
                      </a:r>
                      <a:r>
                        <a:rPr lang="en-US" sz="1400" b="1" spc="-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nges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847975" marR="284734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9910">
                <a:tc>
                  <a:txBody>
                    <a:bodyPr/>
                    <a:lstStyle/>
                    <a:p>
                      <a:pPr marL="0" marR="0">
                        <a:lnSpc>
                          <a:spcPts val="1400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477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 b="1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me </a:t>
                      </a:r>
                      <a:r>
                        <a:rPr lang="en-US" sz="1100" b="1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f p</a:t>
                      </a:r>
                      <a:r>
                        <a:rPr lang="en-US" sz="1100" b="1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ub</a:t>
                      </a:r>
                      <a:r>
                        <a:rPr lang="en-US" sz="11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r>
                        <a:rPr lang="en-US" sz="1100" b="1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100" b="1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he</a:t>
                      </a: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4135" marR="64135" algn="ctr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rr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en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 b="1" spc="-1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- 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day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50190" marR="25146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66065" marR="136525" indent="-10033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- 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day S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4135" marR="64135" algn="ctr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rr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en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 b="1" spc="-1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- 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day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50190" marR="2508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66065" marR="138430" indent="-10033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- 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da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y 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125730" marR="125730" algn="ctr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rr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en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47320" marR="14668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14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da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50190" marR="2495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66065" marR="104775" indent="-13716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b="1" spc="-10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- 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da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y 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125730" marR="127635" algn="ctr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rr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en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47320" marR="1485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28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da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50190" marR="25146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66065" marR="102870" indent="-13716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b="1" spc="-10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8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- 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da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y </a:t>
                      </a:r>
                      <a:r>
                        <a:rPr lang="en-US" sz="1100" b="1" spc="-5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100" b="1" spc="5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6477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Oxf</a:t>
                      </a:r>
                      <a:r>
                        <a:rPr lang="en-US" sz="11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rd</a:t>
                      </a:r>
                      <a:r>
                        <a:rPr lang="en-US" sz="1100" spc="-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UP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40%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1325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&amp;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6477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1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100" spc="-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ald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algn="r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30%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6477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oy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al</a:t>
                      </a:r>
                      <a:r>
                        <a:rPr lang="en-US" sz="1100" spc="-15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1100" spc="-15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100" spc="-5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r>
                        <a:rPr lang="en-US" sz="1100" spc="-5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f Ch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ist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y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algn="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45%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 spc="-5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6477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Lo</a:t>
                      </a:r>
                      <a:r>
                        <a:rPr lang="en-US" sz="1100" spc="-5">
                          <a:effectLst/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isia</a:t>
                      </a:r>
                      <a:r>
                        <a:rPr lang="en-US" sz="1100" spc="-5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100" spc="-15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ate</a:t>
                      </a:r>
                      <a:r>
                        <a:rPr lang="en-US" sz="1100" spc="-5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Un</a:t>
                      </a:r>
                      <a:r>
                        <a:rPr lang="en-US" sz="1100" spc="-5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v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rsity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-1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15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40%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6477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-5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YU</a:t>
                      </a: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 P</a:t>
                      </a:r>
                      <a:r>
                        <a:rPr lang="en-US" sz="1100" spc="-15">
                          <a:effectLst/>
                          <a:latin typeface="Calibri"/>
                          <a:ea typeface="Calibri"/>
                          <a:cs typeface="Calibri"/>
                        </a:rPr>
                        <a:t>r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ess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algn="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45%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6477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Ca</a:t>
                      </a: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100" spc="-5">
                          <a:effectLst/>
                          <a:latin typeface="Calibri"/>
                          <a:ea typeface="Calibri"/>
                          <a:cs typeface="Calibri"/>
                        </a:rPr>
                        <a:t>b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ri</a:t>
                      </a:r>
                      <a:r>
                        <a:rPr lang="en-US" sz="1100" spc="-5">
                          <a:effectLst/>
                          <a:latin typeface="Calibri"/>
                          <a:ea typeface="Calibri"/>
                          <a:cs typeface="Calibri"/>
                        </a:rPr>
                        <a:t>dg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spc="-15">
                          <a:effectLst/>
                          <a:latin typeface="Calibri"/>
                          <a:ea typeface="Calibri"/>
                          <a:cs typeface="Calibri"/>
                        </a:rPr>
                        <a:t>U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60%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6477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rld</a:t>
                      </a:r>
                      <a:r>
                        <a:rPr lang="en-US" sz="1100" spc="-5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Sc</a:t>
                      </a:r>
                      <a:r>
                        <a:rPr lang="en-US" sz="1100" spc="-15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entific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algn="r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50%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290">
                <a:tc>
                  <a:txBody>
                    <a:bodyPr/>
                    <a:lstStyle/>
                    <a:p>
                      <a:pPr marL="6477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J</a:t>
                      </a:r>
                      <a:r>
                        <a:rPr lang="en-US" sz="11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100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h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B</a:t>
                      </a:r>
                      <a:r>
                        <a:rPr lang="en-US" sz="1100" spc="5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r>
                        <a:rPr lang="en-US" sz="1100" spc="-5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j</a:t>
                      </a:r>
                      <a:r>
                        <a:rPr lang="en-US" sz="1100" spc="-10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100" spc="5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100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100" spc="-5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35%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717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en</a:t>
                      </a:r>
                      <a:r>
                        <a:rPr lang="en-US" sz="1100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100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g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7170" marR="0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100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en</a:t>
                      </a:r>
                      <a:r>
                        <a:rPr lang="en-US" sz="1100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100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g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6477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K</a:t>
                      </a:r>
                      <a:r>
                        <a:rPr lang="en-US" sz="1100" spc="5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o</a:t>
                      </a:r>
                      <a:r>
                        <a:rPr lang="en-US" sz="1100" spc="-5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g</a:t>
                      </a:r>
                      <a:r>
                        <a:rPr lang="en-US" sz="1100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an</a:t>
                      </a:r>
                      <a:r>
                        <a:rPr lang="en-US" sz="1100" spc="-15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100" spc="-5" dirty="0">
                          <a:effectLst/>
                          <a:latin typeface="Calibri"/>
                          <a:ea typeface="Calibri"/>
                          <a:cs typeface="Calibri"/>
                        </a:rPr>
                        <a:t>g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algn="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5%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45%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8</a:t>
                      </a:r>
                      <a:r>
                        <a:rPr lang="en-US" sz="1100" spc="-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lang="en-US" sz="1100" spc="-1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8</a:t>
                      </a:r>
                      <a:r>
                        <a:rPr lang="en-US" sz="1100" spc="-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6477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McFarland</a:t>
                      </a:r>
                      <a:r>
                        <a:rPr lang="en-US" sz="1100" baseline="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 &amp; Co.</a:t>
                      </a:r>
                      <a:endParaRPr lang="en-US" sz="1100" dirty="0" smtClean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spc="5" dirty="0" smtClean="0">
                          <a:effectLst/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5%</a:t>
                      </a:r>
                      <a:endParaRPr lang="en-US" sz="1100" dirty="0" smtClean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50%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10%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75%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15%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100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20%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880" marR="0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100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34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4683" y="1524000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/>
            </a:r>
            <a:br>
              <a:rPr lang="en-US" sz="2400" dirty="0">
                <a:solidFill>
                  <a:prstClr val="black"/>
                </a:solidFill>
              </a:rPr>
            </a:b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4975" y="152400"/>
            <a:ext cx="35328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>
                <a:solidFill>
                  <a:prstClr val="black"/>
                </a:solidFill>
              </a:rPr>
              <a:t>CTW OPTIONS</a:t>
            </a:r>
          </a:p>
          <a:p>
            <a:pPr algn="ctr"/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0011" y="1108503"/>
            <a:ext cx="7591989" cy="544764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1. Remove/halt worst offenders</a:t>
            </a:r>
          </a:p>
          <a:p>
            <a:r>
              <a:rPr lang="en-US" sz="2400" b="1" i="1" dirty="0" smtClean="0">
                <a:solidFill>
                  <a:prstClr val="black"/>
                </a:solidFill>
              </a:rPr>
              <a:t>CTW tried this with Cambridge UP, then added their titles back into DDA pool.  Reluctance to alter our publisher profile.</a:t>
            </a:r>
          </a:p>
          <a:p>
            <a:endParaRPr lang="en-US" sz="2400" b="1" i="1" dirty="0" smtClean="0">
              <a:solidFill>
                <a:prstClr val="black"/>
              </a:solidFill>
            </a:endParaRPr>
          </a:p>
          <a:p>
            <a:r>
              <a:rPr lang="en-US" sz="2400" b="1" dirty="0" smtClean="0">
                <a:solidFill>
                  <a:prstClr val="black"/>
                </a:solidFill>
              </a:rPr>
              <a:t>2. Mediation</a:t>
            </a:r>
          </a:p>
          <a:p>
            <a:r>
              <a:rPr lang="en-US" sz="2400" b="1" i="1" dirty="0" smtClean="0">
                <a:solidFill>
                  <a:prstClr val="black"/>
                </a:solidFill>
              </a:rPr>
              <a:t>If we’re going to say no, why are titles discoverable?</a:t>
            </a:r>
          </a:p>
          <a:p>
            <a:r>
              <a:rPr lang="en-US" sz="2400" b="1" i="1" dirty="0" smtClean="0">
                <a:solidFill>
                  <a:prstClr val="black"/>
                </a:solidFill>
              </a:rPr>
              <a:t>If we’re going to say yes, why give ourselves extra work and delay access?</a:t>
            </a:r>
          </a:p>
          <a:p>
            <a:endParaRPr lang="en-US" sz="2400" b="1" dirty="0" smtClean="0">
              <a:solidFill>
                <a:prstClr val="black"/>
              </a:solidFill>
            </a:endParaRPr>
          </a:p>
          <a:p>
            <a:r>
              <a:rPr lang="en-US" sz="2400" b="1" dirty="0" smtClean="0">
                <a:solidFill>
                  <a:prstClr val="black"/>
                </a:solidFill>
              </a:rPr>
              <a:t>3. Automatic purchases (by STL %, @particular price point)</a:t>
            </a:r>
          </a:p>
          <a:p>
            <a:endParaRPr lang="en-US" sz="2400" b="1" dirty="0" smtClean="0">
              <a:solidFill>
                <a:prstClr val="black"/>
              </a:solidFill>
            </a:endParaRPr>
          </a:p>
          <a:p>
            <a:r>
              <a:rPr lang="en-US" sz="2400" b="1" dirty="0" smtClean="0">
                <a:solidFill>
                  <a:prstClr val="black"/>
                </a:solidFill>
              </a:rPr>
              <a:t>4. Change parameters of plan (buy on 1</a:t>
            </a:r>
            <a:r>
              <a:rPr lang="en-US" sz="2400" b="1" baseline="30000" dirty="0" smtClean="0">
                <a:solidFill>
                  <a:prstClr val="black"/>
                </a:solidFill>
              </a:rPr>
              <a:t>st</a:t>
            </a:r>
            <a:r>
              <a:rPr lang="en-US" sz="2400" b="1" dirty="0" smtClean="0">
                <a:solidFill>
                  <a:prstClr val="black"/>
                </a:solidFill>
              </a:rPr>
              <a:t>, 2</a:t>
            </a:r>
            <a:r>
              <a:rPr lang="en-US" sz="2400" b="1" baseline="30000" dirty="0" smtClean="0">
                <a:solidFill>
                  <a:prstClr val="black"/>
                </a:solidFill>
              </a:rPr>
              <a:t>nd</a:t>
            </a:r>
            <a:r>
              <a:rPr lang="en-US" sz="2400" b="1" dirty="0">
                <a:solidFill>
                  <a:prstClr val="black"/>
                </a:solidFill>
              </a:rPr>
              <a:t>,</a:t>
            </a:r>
            <a:r>
              <a:rPr lang="en-US" sz="2400" b="1" dirty="0" smtClean="0">
                <a:solidFill>
                  <a:prstClr val="black"/>
                </a:solidFill>
              </a:rPr>
              <a:t> or 3</a:t>
            </a:r>
            <a:r>
              <a:rPr lang="en-US" sz="2400" b="1" baseline="30000" dirty="0" smtClean="0">
                <a:solidFill>
                  <a:prstClr val="black"/>
                </a:solidFill>
              </a:rPr>
              <a:t>rd</a:t>
            </a:r>
            <a:r>
              <a:rPr lang="en-US" sz="2400" b="1" dirty="0" smtClean="0">
                <a:solidFill>
                  <a:prstClr val="black"/>
                </a:solidFill>
              </a:rPr>
              <a:t> use)</a:t>
            </a:r>
            <a:endParaRPr lang="en-US" sz="2400" b="1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 </a:t>
            </a:r>
            <a:endParaRPr lang="en-US" b="1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81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4683" y="1524000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/>
            </a:r>
            <a:br>
              <a:rPr lang="en-US" sz="2400" dirty="0">
                <a:solidFill>
                  <a:prstClr val="black"/>
                </a:solidFill>
              </a:rPr>
            </a:br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0"/>
            <a:ext cx="684108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261257"/>
            <a:ext cx="1828800" cy="618630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E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B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L</a:t>
            </a:r>
          </a:p>
          <a:p>
            <a:endParaRPr lang="en-US" b="1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C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U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S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T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O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M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I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S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A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T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I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O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74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4683" y="1524000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/>
            </a:r>
            <a:br>
              <a:rPr lang="en-US" sz="2400" dirty="0">
                <a:solidFill>
                  <a:prstClr val="black"/>
                </a:solidFill>
              </a:rPr>
            </a:br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00" y="1652766"/>
            <a:ext cx="2143125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57" y="4139184"/>
            <a:ext cx="2628900" cy="8096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3200" b="1" dirty="0" smtClean="0">
                <a:solidFill>
                  <a:prstClr val="black"/>
                </a:solidFill>
              </a:rPr>
              <a:t>Other evolving publisher reactions to STL / DDA</a:t>
            </a:r>
          </a:p>
          <a:p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endParaRPr lang="en-US" sz="3200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236220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One year embargo of STLs for new titles: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CTW currently omitting Wiley’s newest content, including it after the embargo 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41148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Five year embargo of both STL &amp; DDA for new titles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7048" y="5562600"/>
            <a:ext cx="7322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More to come?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0192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4683" y="1524000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/>
            </a:r>
            <a:br>
              <a:rPr lang="en-US" sz="2400" dirty="0">
                <a:solidFill>
                  <a:prstClr val="black"/>
                </a:solidFill>
              </a:rPr>
            </a:b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" y="9144"/>
            <a:ext cx="9144000" cy="169277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prstClr val="black"/>
                </a:solidFill>
              </a:rPr>
              <a:t>Changing vendor landscape</a:t>
            </a:r>
          </a:p>
          <a:p>
            <a:r>
              <a:rPr lang="en-US" sz="3200" b="1" dirty="0" smtClean="0">
                <a:solidFill>
                  <a:prstClr val="black"/>
                </a:solidFill>
              </a:rPr>
              <a:t> 			  Improving tools</a:t>
            </a:r>
          </a:p>
          <a:p>
            <a:endParaRPr lang="en-US" sz="3200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" y="2046030"/>
            <a:ext cx="403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prstClr val="black"/>
                </a:solidFill>
              </a:rPr>
              <a:t>EBL- </a:t>
            </a:r>
            <a:r>
              <a:rPr lang="en-US" b="1" i="1" dirty="0" err="1" smtClean="0">
                <a:solidFill>
                  <a:prstClr val="black"/>
                </a:solidFill>
              </a:rPr>
              <a:t>Ebrary</a:t>
            </a:r>
            <a:r>
              <a:rPr lang="en-US" b="1" i="1" dirty="0" smtClean="0">
                <a:solidFill>
                  <a:prstClr val="black"/>
                </a:solidFill>
              </a:rPr>
              <a:t> merger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prstClr val="black"/>
                </a:solidFill>
              </a:rPr>
              <a:t>LibCentral</a:t>
            </a:r>
            <a:r>
              <a:rPr lang="en-US" dirty="0" smtClean="0">
                <a:solidFill>
                  <a:prstClr val="black"/>
                </a:solidFill>
              </a:rPr>
              <a:t> released 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New </a:t>
            </a:r>
            <a:r>
              <a:rPr lang="en-US" dirty="0" err="1" smtClean="0">
                <a:solidFill>
                  <a:prstClr val="black"/>
                </a:solidFill>
              </a:rPr>
              <a:t>Ebrary</a:t>
            </a:r>
            <a:r>
              <a:rPr lang="en-US" dirty="0" smtClean="0">
                <a:solidFill>
                  <a:prstClr val="black"/>
                </a:solidFill>
              </a:rPr>
              <a:t> reader 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Integrated platform expected 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Our biggest concern: Non-linear lending model &amp; its relative price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419600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prstClr val="black"/>
                </a:solidFill>
              </a:rPr>
              <a:t>Ebsco</a:t>
            </a:r>
            <a:r>
              <a:rPr lang="en-US" b="1" i="1" dirty="0" smtClean="0">
                <a:solidFill>
                  <a:prstClr val="black"/>
                </a:solidFill>
              </a:rPr>
              <a:t> purchase of YBP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Possible effects on DDA terms down the line?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046030"/>
            <a:ext cx="1828800" cy="1228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4198257"/>
            <a:ext cx="2295525" cy="1123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906" y="5329214"/>
            <a:ext cx="30480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1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63150" cy="742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13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4683" y="1524000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/>
            </a:r>
            <a:br>
              <a:rPr lang="en-US" sz="2400" dirty="0">
                <a:solidFill>
                  <a:prstClr val="black"/>
                </a:solidFill>
              </a:rPr>
            </a:b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4357" y="1676400"/>
            <a:ext cx="812273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Systematic review of plan in Summer 2015</a:t>
            </a:r>
          </a:p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utilizing Tableau &amp; </a:t>
            </a:r>
            <a:r>
              <a:rPr lang="en-US" sz="2800" b="1" dirty="0" err="1" smtClean="0">
                <a:solidFill>
                  <a:prstClr val="black"/>
                </a:solidFill>
              </a:rPr>
              <a:t>LibCentral</a:t>
            </a:r>
            <a:endParaRPr lang="en-US" sz="2800" b="1" dirty="0" smtClean="0">
              <a:solidFill>
                <a:prstClr val="black"/>
              </a:solidFill>
            </a:endParaRPr>
          </a:p>
          <a:p>
            <a:pPr algn="ctr"/>
            <a:endParaRPr lang="en-US" sz="2800" b="1" dirty="0">
              <a:solidFill>
                <a:prstClr val="black"/>
              </a:solidFill>
            </a:endParaRPr>
          </a:p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Ongoing desire for high quality monographic content </a:t>
            </a:r>
          </a:p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not available through current plan</a:t>
            </a:r>
          </a:p>
          <a:p>
            <a:pPr algn="ctr"/>
            <a:endParaRPr lang="en-US" sz="28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Open to multiple or expanded DDA plans </a:t>
            </a:r>
          </a:p>
          <a:p>
            <a:pPr algn="ctr"/>
            <a:endParaRPr lang="en-US" sz="2800" b="1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" t="6441" r="7505" b="6441"/>
          <a:stretch/>
        </p:blipFill>
        <p:spPr bwMode="auto">
          <a:xfrm>
            <a:off x="6635093" y="4646510"/>
            <a:ext cx="2432707" cy="221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9144" y="18365"/>
            <a:ext cx="9153144" cy="132343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The future of the CTW DDA plan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911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447800"/>
            <a:ext cx="2438400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316992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u="sng" dirty="0" smtClean="0"/>
              <a:t>THANK YOU!</a:t>
            </a:r>
            <a:endParaRPr lang="en-US" sz="54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3810000"/>
            <a:ext cx="73152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Contact us with questions &amp; suggestions:</a:t>
            </a:r>
          </a:p>
          <a:p>
            <a:endParaRPr lang="en-US" sz="2400" dirty="0" smtClean="0"/>
          </a:p>
          <a:p>
            <a:r>
              <a:rPr lang="en-US" sz="2400" dirty="0" smtClean="0"/>
              <a:t>   Todd </a:t>
            </a:r>
            <a:r>
              <a:rPr lang="en-US" sz="2400" dirty="0" err="1" smtClean="0"/>
              <a:t>Falkowski</a:t>
            </a:r>
            <a:r>
              <a:rPr lang="en-US" sz="2400" dirty="0" smtClean="0"/>
              <a:t>	         </a:t>
            </a:r>
            <a:r>
              <a:rPr lang="en-US" sz="2400" dirty="0" smtClean="0">
                <a:hlinkClick r:id="rId3"/>
              </a:rPr>
              <a:t>Todd.Falkowski@trincoll.edu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   Joseph Frawley	         </a:t>
            </a:r>
            <a:r>
              <a:rPr lang="en-US" sz="2400" dirty="0" smtClean="0">
                <a:hlinkClick r:id="rId4"/>
              </a:rPr>
              <a:t>jfrawley@conncoll.edu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  Aaron Sandoval	         </a:t>
            </a:r>
            <a:r>
              <a:rPr lang="en-US" sz="2400" dirty="0" smtClean="0">
                <a:hlinkClick r:id="rId5"/>
              </a:rPr>
              <a:t>asandoval01@wesleyan.edu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8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3048</Words>
  <Application>Microsoft Office PowerPoint</Application>
  <PresentationFormat>On-screen Show (4:3)</PresentationFormat>
  <Paragraphs>833</Paragraphs>
  <Slides>63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4" baseType="lpstr">
      <vt:lpstr>Arial</vt:lpstr>
      <vt:lpstr>Blackadder ITC</vt:lpstr>
      <vt:lpstr>Calibri</vt:lpstr>
      <vt:lpstr>OCR A Extended</vt:lpstr>
      <vt:lpstr>Old English Text MT</vt:lpstr>
      <vt:lpstr>Ryo Gothic PlusN H</vt:lpstr>
      <vt:lpstr>Symbol</vt:lpstr>
      <vt:lpstr>Times New Roman</vt:lpstr>
      <vt:lpstr>Verdana</vt:lpstr>
      <vt:lpstr>Wingdings</vt:lpstr>
      <vt:lpstr>Office Theme</vt:lpstr>
      <vt:lpstr>CTW’s Shared DDA Program Joe Frawley  Todd Falkowski  Aaron Sandoval  NETSL Annual Conference 2015</vt:lpstr>
      <vt:lpstr>Outline</vt:lpstr>
      <vt:lpstr>The CTW Library Consortium</vt:lpstr>
      <vt:lpstr>PowerPoint Presentation</vt:lpstr>
      <vt:lpstr>PowerPoint Presentation</vt:lpstr>
      <vt:lpstr>Why DDA &amp; STLs are Important to CTW</vt:lpstr>
      <vt:lpstr>PowerPoint Presentation</vt:lpstr>
      <vt:lpstr>  CTW’s Acquisition Budgets:      Monographs vs. Serials/eResources </vt:lpstr>
      <vt:lpstr>CTW’s DDA Program   YBP /EBL</vt:lpstr>
      <vt:lpstr>What is DDA?</vt:lpstr>
      <vt:lpstr>What is DDA?</vt:lpstr>
      <vt:lpstr>For Each Library:</vt:lpstr>
      <vt:lpstr> </vt:lpstr>
      <vt:lpstr> </vt:lpstr>
      <vt:lpstr> </vt:lpstr>
      <vt:lpstr>PowerPoint Presentation</vt:lpstr>
      <vt:lpstr>Discovery Records</vt:lpstr>
      <vt:lpstr> </vt:lpstr>
      <vt:lpstr> </vt:lpstr>
      <vt:lpstr> </vt:lpstr>
      <vt:lpstr> </vt:lpstr>
      <vt:lpstr>PowerPoint Presentation</vt:lpstr>
      <vt:lpstr>PowerPoint Presentation</vt:lpstr>
      <vt:lpstr>PowerPoint Presentation</vt:lpstr>
      <vt:lpstr>Discussion of  Workflows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DDA Tech Services Workflow managed with:</vt:lpstr>
      <vt:lpstr>PowerPoint Presentation</vt:lpstr>
      <vt:lpstr>PowerPoint Presentation</vt:lpstr>
      <vt:lpstr>PowerPoint Presentation</vt:lpstr>
      <vt:lpstr>Example of an Ideal Scenario</vt:lpstr>
      <vt:lpstr>Reality of the EBL Collection</vt:lpstr>
      <vt:lpstr>Wiping the Slate Clean  Biweekly</vt:lpstr>
      <vt:lpstr>Trinity’s Solution for EBL</vt:lpstr>
      <vt:lpstr>EBL through SerSol KB</vt:lpstr>
      <vt:lpstr>EBL through SerSol KB</vt:lpstr>
      <vt:lpstr>PowerPoint Presentation</vt:lpstr>
      <vt:lpstr>PowerPoint Presentation</vt:lpstr>
      <vt:lpstr>PowerPoint Presentation</vt:lpstr>
      <vt:lpstr>PowerPoint Presentation</vt:lpstr>
      <vt:lpstr>Things to be aware 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Lorri Huddy</dc:creator>
  <cp:lastModifiedBy>Todd Falkowski</cp:lastModifiedBy>
  <cp:revision>39</cp:revision>
  <dcterms:created xsi:type="dcterms:W3CDTF">2015-02-05T17:03:04Z</dcterms:created>
  <dcterms:modified xsi:type="dcterms:W3CDTF">2015-04-10T01:11:50Z</dcterms:modified>
</cp:coreProperties>
</file>