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913" r:id="rId1"/>
  </p:sldMasterIdLst>
  <p:notesMasterIdLst>
    <p:notesMasterId r:id="rId48"/>
  </p:notesMasterIdLst>
  <p:handoutMasterIdLst>
    <p:handoutMasterId r:id="rId49"/>
  </p:handoutMasterIdLst>
  <p:sldIdLst>
    <p:sldId id="256" r:id="rId2"/>
    <p:sldId id="258" r:id="rId3"/>
    <p:sldId id="286" r:id="rId4"/>
    <p:sldId id="288" r:id="rId5"/>
    <p:sldId id="311" r:id="rId6"/>
    <p:sldId id="315" r:id="rId7"/>
    <p:sldId id="312" r:id="rId8"/>
    <p:sldId id="316" r:id="rId9"/>
    <p:sldId id="290" r:id="rId10"/>
    <p:sldId id="261" r:id="rId11"/>
    <p:sldId id="291" r:id="rId12"/>
    <p:sldId id="304" r:id="rId13"/>
    <p:sldId id="306" r:id="rId14"/>
    <p:sldId id="292" r:id="rId15"/>
    <p:sldId id="262" r:id="rId16"/>
    <p:sldId id="264" r:id="rId17"/>
    <p:sldId id="265" r:id="rId18"/>
    <p:sldId id="266" r:id="rId19"/>
    <p:sldId id="308" r:id="rId20"/>
    <p:sldId id="293" r:id="rId21"/>
    <p:sldId id="270" r:id="rId22"/>
    <p:sldId id="294" r:id="rId23"/>
    <p:sldId id="317" r:id="rId24"/>
    <p:sldId id="295" r:id="rId25"/>
    <p:sldId id="309" r:id="rId26"/>
    <p:sldId id="318" r:id="rId27"/>
    <p:sldId id="297" r:id="rId28"/>
    <p:sldId id="280" r:id="rId29"/>
    <p:sldId id="263" r:id="rId30"/>
    <p:sldId id="300" r:id="rId31"/>
    <p:sldId id="279" r:id="rId32"/>
    <p:sldId id="277" r:id="rId33"/>
    <p:sldId id="268" r:id="rId34"/>
    <p:sldId id="285" r:id="rId35"/>
    <p:sldId id="313" r:id="rId36"/>
    <p:sldId id="271" r:id="rId37"/>
    <p:sldId id="298" r:id="rId38"/>
    <p:sldId id="314" r:id="rId39"/>
    <p:sldId id="269" r:id="rId40"/>
    <p:sldId id="301" r:id="rId41"/>
    <p:sldId id="320" r:id="rId42"/>
    <p:sldId id="319" r:id="rId43"/>
    <p:sldId id="310" r:id="rId44"/>
    <p:sldId id="273" r:id="rId45"/>
    <p:sldId id="307" r:id="rId46"/>
    <p:sldId id="259" r:id="rId4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090" autoAdjust="0"/>
    <p:restoredTop sz="90929"/>
  </p:normalViewPr>
  <p:slideViewPr>
    <p:cSldViewPr>
      <p:cViewPr>
        <p:scale>
          <a:sx n="100" d="100"/>
          <a:sy n="100" d="100"/>
        </p:scale>
        <p:origin x="-432" y="-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printerSettings" Target="printerSettings/printerSettings1.bin"/><Relationship Id="rId51" Type="http://schemas.openxmlformats.org/officeDocument/2006/relationships/presProps" Target="presProps.xml"/><Relationship Id="rId52" Type="http://schemas.openxmlformats.org/officeDocument/2006/relationships/viewProps" Target="viewProps.xml"/><Relationship Id="rId53" Type="http://schemas.openxmlformats.org/officeDocument/2006/relationships/theme" Target="theme/theme1.xml"/><Relationship Id="rId54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notesMaster" Target="notesMasters/notesMaster1.xml"/><Relationship Id="rId4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xtensiblecatalog.org/" TargetMode="External"/><Relationship Id="rId4" Type="http://schemas.openxmlformats.org/officeDocument/2006/relationships/hyperlink" Target="http://sites.tufts.edu/perseusupdates/files/2012/11/FRBRPlanFall2012.pdf" TargetMode="External"/><Relationship Id="rId1" Type="http://schemas.openxmlformats.org/officeDocument/2006/relationships/hyperlink" Target="http://dlib.org/dlib/october05/crane/10crane.html" TargetMode="External"/><Relationship Id="rId2" Type="http://schemas.openxmlformats.org/officeDocument/2006/relationships/hyperlink" Target="http://www.perseus.tufts.edu/publications/PerseusFRBRExperiment.pdf" TargetMode="Externa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PerseusDL/catalog_data" TargetMode="External"/><Relationship Id="rId4" Type="http://schemas.openxmlformats.org/officeDocument/2006/relationships/hyperlink" Target="https://github.com/PerseusDL/perseus_catalog" TargetMode="External"/><Relationship Id="rId5" Type="http://schemas.openxmlformats.org/officeDocument/2006/relationships/hyperlink" Target="https://github.com/PerseusDL/catalog_pending/wiki" TargetMode="External"/><Relationship Id="rId6" Type="http://schemas.openxmlformats.org/officeDocument/2006/relationships/hyperlink" Target="https://github.com/PerseusDL/catalog_data/wiki" TargetMode="External"/><Relationship Id="rId7" Type="http://schemas.openxmlformats.org/officeDocument/2006/relationships/hyperlink" Target="http://sites.tufts.edu/perseuscatalog/" TargetMode="External"/><Relationship Id="rId1" Type="http://schemas.openxmlformats.org/officeDocument/2006/relationships/hyperlink" Target="http://catalog.perseus.org" TargetMode="External"/><Relationship Id="rId2" Type="http://schemas.openxmlformats.org/officeDocument/2006/relationships/hyperlink" Target="http://projectblacklight.org/" TargetMode="External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xtensiblecatalog.org/" TargetMode="External"/><Relationship Id="rId4" Type="http://schemas.openxmlformats.org/officeDocument/2006/relationships/hyperlink" Target="http://sites.tufts.edu/perseusupdates/files/2012/11/FRBRPlanFall2012.pdf" TargetMode="External"/><Relationship Id="rId1" Type="http://schemas.openxmlformats.org/officeDocument/2006/relationships/hyperlink" Target="http://dlib.org/dlib/october05/crane/10crane.html" TargetMode="External"/><Relationship Id="rId2" Type="http://schemas.openxmlformats.org/officeDocument/2006/relationships/hyperlink" Target="http://www.perseus.tufts.edu/publications/PerseusFRBRExperiment.pdf" TargetMode="External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hyperlink" Target="http://sites.tufts.edu/perseuscatalog/" TargetMode="External"/><Relationship Id="rId4" Type="http://schemas.openxmlformats.org/officeDocument/2006/relationships/hyperlink" Target="https://github.com/PerseusDL/catalog_data" TargetMode="External"/><Relationship Id="rId5" Type="http://schemas.openxmlformats.org/officeDocument/2006/relationships/hyperlink" Target="https://github.com/PerseusDL/perseus_catalog" TargetMode="External"/><Relationship Id="rId6" Type="http://schemas.openxmlformats.org/officeDocument/2006/relationships/hyperlink" Target="https://github.com/PerseusDL/catalog_pending/wiki" TargetMode="External"/><Relationship Id="rId7" Type="http://schemas.openxmlformats.org/officeDocument/2006/relationships/hyperlink" Target="https://github.com/PerseusDL/catalog_data/wiki" TargetMode="External"/><Relationship Id="rId1" Type="http://schemas.openxmlformats.org/officeDocument/2006/relationships/hyperlink" Target="http://catalog.perseus.org" TargetMode="External"/><Relationship Id="rId2" Type="http://schemas.openxmlformats.org/officeDocument/2006/relationships/hyperlink" Target="http://projectblacklight.org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33D7100-8BCD-6645-B785-07D39A26D04F}" type="doc">
      <dgm:prSet loTypeId="urn:microsoft.com/office/officeart/2005/8/layout/hProcess11" loCatId="" qsTypeId="urn:microsoft.com/office/officeart/2005/8/quickstyle/simple4" qsCatId="simple" csTypeId="urn:microsoft.com/office/officeart/2005/8/colors/accent1_2" csCatId="accent1" phldr="1"/>
      <dgm:spPr/>
    </dgm:pt>
    <dgm:pt modelId="{99A6F751-8EC8-EF4F-8D6B-61819C0C549A}">
      <dgm:prSet phldrT="[Text]"/>
      <dgm:spPr/>
      <dgm:t>
        <a:bodyPr/>
        <a:lstStyle/>
        <a:p>
          <a:r>
            <a:rPr lang="en-US" b="1" dirty="0" smtClean="0"/>
            <a:t>200</a:t>
          </a:r>
          <a:r>
            <a:rPr lang="en-US" dirty="0" smtClean="0"/>
            <a:t>5: First experimental catalog online for Perseus Digital Library deployed using </a:t>
          </a:r>
          <a:r>
            <a:rPr lang="en-US" dirty="0" smtClean="0">
              <a:hlinkClick xmlns:r="http://schemas.openxmlformats.org/officeDocument/2006/relationships" r:id="rId1"/>
            </a:rPr>
            <a:t>FRBR “model</a:t>
          </a:r>
          <a:r>
            <a:rPr lang="en-US" dirty="0" smtClean="0"/>
            <a:t>”.</a:t>
          </a:r>
          <a:endParaRPr lang="en-US" dirty="0"/>
        </a:p>
      </dgm:t>
    </dgm:pt>
    <dgm:pt modelId="{4DB4EA88-67D5-6C4B-8914-454E48FAEE70}" type="parTrans" cxnId="{BFE3145A-F874-AA40-B4F5-D9E0DD459E1A}">
      <dgm:prSet/>
      <dgm:spPr/>
      <dgm:t>
        <a:bodyPr/>
        <a:lstStyle/>
        <a:p>
          <a:endParaRPr lang="en-US"/>
        </a:p>
      </dgm:t>
    </dgm:pt>
    <dgm:pt modelId="{2835B2EF-B8E2-6C4A-8DB0-4481FB1A8FCA}" type="sibTrans" cxnId="{BFE3145A-F874-AA40-B4F5-D9E0DD459E1A}">
      <dgm:prSet/>
      <dgm:spPr/>
      <dgm:t>
        <a:bodyPr/>
        <a:lstStyle/>
        <a:p>
          <a:endParaRPr lang="en-US"/>
        </a:p>
      </dgm:t>
    </dgm:pt>
    <dgm:pt modelId="{E4A29645-C157-4A4F-BF2A-40E035F32C87}">
      <dgm:prSet phldrT="[Text]"/>
      <dgm:spPr/>
      <dgm:t>
        <a:bodyPr/>
        <a:lstStyle/>
        <a:p>
          <a:r>
            <a:rPr lang="en-US" dirty="0" smtClean="0"/>
            <a:t>2006-2008: Beginning creation of metadata for current catalog </a:t>
          </a:r>
          <a:endParaRPr lang="en-US" dirty="0"/>
        </a:p>
      </dgm:t>
    </dgm:pt>
    <dgm:pt modelId="{A28E8EBD-36CE-CD4D-AD4D-D7BDF4A2A262}" type="parTrans" cxnId="{52024C82-EF87-B144-BCD5-625859A646BE}">
      <dgm:prSet/>
      <dgm:spPr/>
      <dgm:t>
        <a:bodyPr/>
        <a:lstStyle/>
        <a:p>
          <a:endParaRPr lang="en-US"/>
        </a:p>
      </dgm:t>
    </dgm:pt>
    <dgm:pt modelId="{7061D155-6C60-D74C-947B-6A07EE8F191C}" type="sibTrans" cxnId="{52024C82-EF87-B144-BCD5-625859A646BE}">
      <dgm:prSet/>
      <dgm:spPr/>
      <dgm:t>
        <a:bodyPr/>
        <a:lstStyle/>
        <a:p>
          <a:endParaRPr lang="en-US"/>
        </a:p>
      </dgm:t>
    </dgm:pt>
    <dgm:pt modelId="{18B35C64-B66A-0642-9C19-C32EE6A78538}">
      <dgm:prSet phldrT="[Text]"/>
      <dgm:spPr/>
      <dgm:t>
        <a:bodyPr/>
        <a:lstStyle/>
        <a:p>
          <a:r>
            <a:rPr lang="en-US" dirty="0" smtClean="0"/>
            <a:t>2008: </a:t>
          </a:r>
          <a:r>
            <a:rPr lang="en-US" dirty="0" smtClean="0">
              <a:hlinkClick xmlns:r="http://schemas.openxmlformats.org/officeDocument/2006/relationships" r:id="rId2"/>
            </a:rPr>
            <a:t>White paper </a:t>
          </a:r>
          <a:r>
            <a:rPr lang="en-US" dirty="0" smtClean="0"/>
            <a:t>released regarding current state of the Perseus catalog data and future plans.</a:t>
          </a:r>
          <a:endParaRPr lang="en-US" dirty="0"/>
        </a:p>
      </dgm:t>
    </dgm:pt>
    <dgm:pt modelId="{2A507CA2-ABFF-4D45-8FCD-D8B8C2B0F903}" type="parTrans" cxnId="{3177AA8A-02D5-4444-B6B5-80606970F466}">
      <dgm:prSet/>
      <dgm:spPr/>
      <dgm:t>
        <a:bodyPr/>
        <a:lstStyle/>
        <a:p>
          <a:endParaRPr lang="en-US"/>
        </a:p>
      </dgm:t>
    </dgm:pt>
    <dgm:pt modelId="{6606EA45-2419-4447-8F49-69969A1E0B8D}" type="sibTrans" cxnId="{3177AA8A-02D5-4444-B6B5-80606970F466}">
      <dgm:prSet/>
      <dgm:spPr/>
      <dgm:t>
        <a:bodyPr/>
        <a:lstStyle/>
        <a:p>
          <a:endParaRPr lang="en-US"/>
        </a:p>
      </dgm:t>
    </dgm:pt>
    <dgm:pt modelId="{E55E0029-63B2-7C44-AF54-0C26A0C264C4}">
      <dgm:prSet phldrT="[Text]"/>
      <dgm:spPr/>
      <dgm:t>
        <a:bodyPr/>
        <a:lstStyle/>
        <a:p>
          <a:r>
            <a:rPr lang="en-US" dirty="0" smtClean="0"/>
            <a:t>2008-2011: Metadata creation expands to support growing bibliography of public domain editions of classical authors.</a:t>
          </a:r>
          <a:endParaRPr lang="en-US" dirty="0"/>
        </a:p>
      </dgm:t>
    </dgm:pt>
    <dgm:pt modelId="{11CAD596-3C78-3A4A-96D9-7C01561CE5BA}" type="parTrans" cxnId="{A121D878-CEF4-3941-81B6-921317CBD206}">
      <dgm:prSet/>
      <dgm:spPr/>
      <dgm:t>
        <a:bodyPr/>
        <a:lstStyle/>
        <a:p>
          <a:endParaRPr lang="en-US"/>
        </a:p>
      </dgm:t>
    </dgm:pt>
    <dgm:pt modelId="{E17C2882-DD34-964F-AB46-E8140D6B2937}" type="sibTrans" cxnId="{A121D878-CEF4-3941-81B6-921317CBD206}">
      <dgm:prSet/>
      <dgm:spPr/>
      <dgm:t>
        <a:bodyPr/>
        <a:lstStyle/>
        <a:p>
          <a:endParaRPr lang="en-US"/>
        </a:p>
      </dgm:t>
    </dgm:pt>
    <dgm:pt modelId="{07C684EF-BDCE-0649-A60F-83AF62E474E8}">
      <dgm:prSet phldrT="[Text]"/>
      <dgm:spPr/>
      <dgm:t>
        <a:bodyPr/>
        <a:lstStyle/>
        <a:p>
          <a:r>
            <a:rPr lang="en-US" dirty="0" smtClean="0"/>
            <a:t>2011-2012: Discussions begin between senior software developer and digital librarian as to how to get the catalog data online.</a:t>
          </a:r>
          <a:endParaRPr lang="en-US" dirty="0"/>
        </a:p>
      </dgm:t>
    </dgm:pt>
    <dgm:pt modelId="{E6EE165F-9846-A94F-88B3-08DDA1426338}" type="parTrans" cxnId="{D8440F18-205E-FB4A-A9B0-AE1D6726B766}">
      <dgm:prSet/>
      <dgm:spPr/>
      <dgm:t>
        <a:bodyPr/>
        <a:lstStyle/>
        <a:p>
          <a:endParaRPr lang="en-US"/>
        </a:p>
      </dgm:t>
    </dgm:pt>
    <dgm:pt modelId="{52244E44-E704-DD4D-86DA-6566EC580F8F}" type="sibTrans" cxnId="{D8440F18-205E-FB4A-A9B0-AE1D6726B766}">
      <dgm:prSet/>
      <dgm:spPr/>
      <dgm:t>
        <a:bodyPr/>
        <a:lstStyle/>
        <a:p>
          <a:endParaRPr lang="en-US"/>
        </a:p>
      </dgm:t>
    </dgm:pt>
    <dgm:pt modelId="{86AE3BBE-2D9B-E24C-AE45-9B7E0623CC58}">
      <dgm:prSet phldrT="[Text]"/>
      <dgm:spPr/>
      <dgm:t>
        <a:bodyPr/>
        <a:lstStyle/>
        <a:p>
          <a:r>
            <a:rPr lang="en-US" dirty="0" smtClean="0"/>
            <a:t>2011-2012: </a:t>
          </a:r>
          <a:r>
            <a:rPr lang="en-US" dirty="0" smtClean="0">
              <a:hlinkClick xmlns:r="http://schemas.openxmlformats.org/officeDocument/2006/relationships" r:id="rId3"/>
            </a:rPr>
            <a:t>eXtensible Catalog </a:t>
          </a:r>
          <a:r>
            <a:rPr lang="en-US" dirty="0" smtClean="0"/>
            <a:t>implementation tested.</a:t>
          </a:r>
          <a:endParaRPr lang="en-US" dirty="0"/>
        </a:p>
      </dgm:t>
    </dgm:pt>
    <dgm:pt modelId="{40172230-D119-1745-B0EA-7716AFFA21DC}" type="parTrans" cxnId="{90B36A20-5B98-EB41-A9E8-B01E6E6E29FF}">
      <dgm:prSet/>
      <dgm:spPr/>
      <dgm:t>
        <a:bodyPr/>
        <a:lstStyle/>
        <a:p>
          <a:endParaRPr lang="en-US"/>
        </a:p>
      </dgm:t>
    </dgm:pt>
    <dgm:pt modelId="{7951041D-08C8-5F48-888B-CF412BD6B003}" type="sibTrans" cxnId="{90B36A20-5B98-EB41-A9E8-B01E6E6E29FF}">
      <dgm:prSet/>
      <dgm:spPr/>
      <dgm:t>
        <a:bodyPr/>
        <a:lstStyle/>
        <a:p>
          <a:endParaRPr lang="en-US"/>
        </a:p>
      </dgm:t>
    </dgm:pt>
    <dgm:pt modelId="{DDFA03CD-D823-A347-A2FC-4820D8FEE71F}">
      <dgm:prSet phldrT="[Text]"/>
      <dgm:spPr/>
      <dgm:t>
        <a:bodyPr/>
        <a:lstStyle/>
        <a:p>
          <a:r>
            <a:rPr lang="en-US" dirty="0" smtClean="0"/>
            <a:t>2012: Discussions continue between digital librarian and senior software developer on need for different solution.</a:t>
          </a:r>
          <a:endParaRPr lang="en-US" dirty="0"/>
        </a:p>
      </dgm:t>
    </dgm:pt>
    <dgm:pt modelId="{027FBE8E-97E4-5749-8289-50EBF86E3F96}" type="parTrans" cxnId="{87577068-18E1-F64F-B766-805F2A01C738}">
      <dgm:prSet/>
      <dgm:spPr/>
      <dgm:t>
        <a:bodyPr/>
        <a:lstStyle/>
        <a:p>
          <a:endParaRPr lang="en-US"/>
        </a:p>
      </dgm:t>
    </dgm:pt>
    <dgm:pt modelId="{16DABE4A-E3C6-3445-B1B5-FD3D90EE843D}" type="sibTrans" cxnId="{87577068-18E1-F64F-B766-805F2A01C738}">
      <dgm:prSet/>
      <dgm:spPr/>
      <dgm:t>
        <a:bodyPr/>
        <a:lstStyle/>
        <a:p>
          <a:endParaRPr lang="en-US"/>
        </a:p>
      </dgm:t>
    </dgm:pt>
    <dgm:pt modelId="{24E92DDB-05B8-7E47-AF83-65A1A148FDCB}">
      <dgm:prSet phldrT="[Text]"/>
      <dgm:spPr/>
      <dgm:t>
        <a:bodyPr/>
        <a:lstStyle/>
        <a:p>
          <a:r>
            <a:rPr lang="en-US" dirty="0" smtClean="0"/>
            <a:t>Late 2012: </a:t>
          </a:r>
          <a:r>
            <a:rPr lang="en-US" dirty="0" smtClean="0">
              <a:hlinkClick xmlns:r="http://schemas.openxmlformats.org/officeDocument/2006/relationships" r:id="rId4"/>
            </a:rPr>
            <a:t>White paper 2.0 </a:t>
          </a:r>
          <a:r>
            <a:rPr lang="en-US" dirty="0" smtClean="0"/>
            <a:t>tries to outline catalog data and interface needs</a:t>
          </a:r>
          <a:endParaRPr lang="en-US" dirty="0"/>
        </a:p>
      </dgm:t>
    </dgm:pt>
    <dgm:pt modelId="{CB6889CD-4CC9-3344-B3D4-4818E14588D7}" type="parTrans" cxnId="{A3CA72C3-4C08-864A-A68D-8E5C017CFEC5}">
      <dgm:prSet/>
      <dgm:spPr/>
      <dgm:t>
        <a:bodyPr/>
        <a:lstStyle/>
        <a:p>
          <a:endParaRPr lang="en-US"/>
        </a:p>
      </dgm:t>
    </dgm:pt>
    <dgm:pt modelId="{560C93FD-AC1B-DF45-B44C-77FA0A701EDA}" type="sibTrans" cxnId="{A3CA72C3-4C08-864A-A68D-8E5C017CFEC5}">
      <dgm:prSet/>
      <dgm:spPr/>
      <dgm:t>
        <a:bodyPr/>
        <a:lstStyle/>
        <a:p>
          <a:endParaRPr lang="en-US"/>
        </a:p>
      </dgm:t>
    </dgm:pt>
    <dgm:pt modelId="{EBFFBF8E-1F0D-C746-AE2F-C84E6E93E59F}" type="pres">
      <dgm:prSet presAssocID="{533D7100-8BCD-6645-B785-07D39A26D04F}" presName="Name0" presStyleCnt="0">
        <dgm:presLayoutVars>
          <dgm:dir/>
          <dgm:resizeHandles val="exact"/>
        </dgm:presLayoutVars>
      </dgm:prSet>
      <dgm:spPr/>
    </dgm:pt>
    <dgm:pt modelId="{4F6BE0FF-783E-FF4D-A545-A992057BEE0C}" type="pres">
      <dgm:prSet presAssocID="{533D7100-8BCD-6645-B785-07D39A26D04F}" presName="arrow" presStyleLbl="bgShp" presStyleIdx="0" presStyleCnt="1"/>
      <dgm:spPr/>
    </dgm:pt>
    <dgm:pt modelId="{4EABBAB4-BD6E-B640-BED4-E8E9AB8DBDE7}" type="pres">
      <dgm:prSet presAssocID="{533D7100-8BCD-6645-B785-07D39A26D04F}" presName="points" presStyleCnt="0"/>
      <dgm:spPr/>
    </dgm:pt>
    <dgm:pt modelId="{3CCB6CF6-F8EC-0C4D-B169-8FF0DAAB1C8E}" type="pres">
      <dgm:prSet presAssocID="{99A6F751-8EC8-EF4F-8D6B-61819C0C549A}" presName="compositeA" presStyleCnt="0"/>
      <dgm:spPr/>
    </dgm:pt>
    <dgm:pt modelId="{3A52B526-9888-D847-BEBC-EEA5D937DC29}" type="pres">
      <dgm:prSet presAssocID="{99A6F751-8EC8-EF4F-8D6B-61819C0C549A}" presName="textA" presStyleLbl="revTx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80459B-CAA4-3947-A9B4-B5773D51671F}" type="pres">
      <dgm:prSet presAssocID="{99A6F751-8EC8-EF4F-8D6B-61819C0C549A}" presName="circleA" presStyleLbl="node1" presStyleIdx="0" presStyleCnt="8"/>
      <dgm:spPr/>
    </dgm:pt>
    <dgm:pt modelId="{4494644F-AC9B-E14A-B84D-17A11B887EDC}" type="pres">
      <dgm:prSet presAssocID="{99A6F751-8EC8-EF4F-8D6B-61819C0C549A}" presName="spaceA" presStyleCnt="0"/>
      <dgm:spPr/>
    </dgm:pt>
    <dgm:pt modelId="{33BFEA05-2535-B143-A88E-B80DEDCFD20B}" type="pres">
      <dgm:prSet presAssocID="{2835B2EF-B8E2-6C4A-8DB0-4481FB1A8FCA}" presName="space" presStyleCnt="0"/>
      <dgm:spPr/>
    </dgm:pt>
    <dgm:pt modelId="{D41142BE-A455-6342-86C1-61B7EC5834B4}" type="pres">
      <dgm:prSet presAssocID="{E4A29645-C157-4A4F-BF2A-40E035F32C87}" presName="compositeB" presStyleCnt="0"/>
      <dgm:spPr/>
    </dgm:pt>
    <dgm:pt modelId="{679D723C-0D57-9E4A-BFC2-D8D4F19B553C}" type="pres">
      <dgm:prSet presAssocID="{E4A29645-C157-4A4F-BF2A-40E035F32C87}" presName="textB" presStyleLbl="revTx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E11C27-39D2-A541-9106-6728A7F1FE89}" type="pres">
      <dgm:prSet presAssocID="{E4A29645-C157-4A4F-BF2A-40E035F32C87}" presName="circleB" presStyleLbl="node1" presStyleIdx="1" presStyleCnt="8"/>
      <dgm:spPr/>
    </dgm:pt>
    <dgm:pt modelId="{F1D8CB20-63BE-3240-8011-FB1B1AEFD684}" type="pres">
      <dgm:prSet presAssocID="{E4A29645-C157-4A4F-BF2A-40E035F32C87}" presName="spaceB" presStyleCnt="0"/>
      <dgm:spPr/>
    </dgm:pt>
    <dgm:pt modelId="{12293C08-C879-F24E-9294-CB848C52BA7A}" type="pres">
      <dgm:prSet presAssocID="{7061D155-6C60-D74C-947B-6A07EE8F191C}" presName="space" presStyleCnt="0"/>
      <dgm:spPr/>
    </dgm:pt>
    <dgm:pt modelId="{274DC981-E99C-2440-902F-7EF989FA47E6}" type="pres">
      <dgm:prSet presAssocID="{18B35C64-B66A-0642-9C19-C32EE6A78538}" presName="compositeA" presStyleCnt="0"/>
      <dgm:spPr/>
    </dgm:pt>
    <dgm:pt modelId="{BA638685-4319-D546-BC3B-0E9AA2652499}" type="pres">
      <dgm:prSet presAssocID="{18B35C64-B66A-0642-9C19-C32EE6A78538}" presName="textA" presStyleLbl="revTx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18560D-704C-4343-8350-694E1398FDE1}" type="pres">
      <dgm:prSet presAssocID="{18B35C64-B66A-0642-9C19-C32EE6A78538}" presName="circleA" presStyleLbl="node1" presStyleIdx="2" presStyleCnt="8"/>
      <dgm:spPr/>
    </dgm:pt>
    <dgm:pt modelId="{424BB7E5-277C-D14D-AFC5-7B5EA5EAD13C}" type="pres">
      <dgm:prSet presAssocID="{18B35C64-B66A-0642-9C19-C32EE6A78538}" presName="spaceA" presStyleCnt="0"/>
      <dgm:spPr/>
    </dgm:pt>
    <dgm:pt modelId="{78F54F89-F764-1844-9EA7-668645DD7F97}" type="pres">
      <dgm:prSet presAssocID="{6606EA45-2419-4447-8F49-69969A1E0B8D}" presName="space" presStyleCnt="0"/>
      <dgm:spPr/>
    </dgm:pt>
    <dgm:pt modelId="{44934CAF-24C8-434A-8FFF-938819682BD0}" type="pres">
      <dgm:prSet presAssocID="{E55E0029-63B2-7C44-AF54-0C26A0C264C4}" presName="compositeB" presStyleCnt="0"/>
      <dgm:spPr/>
    </dgm:pt>
    <dgm:pt modelId="{DFA6A1C0-1578-8D4F-9BAB-9EAD917FFE3E}" type="pres">
      <dgm:prSet presAssocID="{E55E0029-63B2-7C44-AF54-0C26A0C264C4}" presName="textB" presStyleLbl="revTx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0F5E32-34EE-674E-97CF-210472058D5A}" type="pres">
      <dgm:prSet presAssocID="{E55E0029-63B2-7C44-AF54-0C26A0C264C4}" presName="circleB" presStyleLbl="node1" presStyleIdx="3" presStyleCnt="8"/>
      <dgm:spPr/>
    </dgm:pt>
    <dgm:pt modelId="{D5277D5E-5B47-C641-AD8D-F26AD765CF50}" type="pres">
      <dgm:prSet presAssocID="{E55E0029-63B2-7C44-AF54-0C26A0C264C4}" presName="spaceB" presStyleCnt="0"/>
      <dgm:spPr/>
    </dgm:pt>
    <dgm:pt modelId="{64E5A614-ACC1-464E-B56C-45733F027F37}" type="pres">
      <dgm:prSet presAssocID="{E17C2882-DD34-964F-AB46-E8140D6B2937}" presName="space" presStyleCnt="0"/>
      <dgm:spPr/>
    </dgm:pt>
    <dgm:pt modelId="{8281F61B-63AD-3747-A137-A8D94FE60C99}" type="pres">
      <dgm:prSet presAssocID="{07C684EF-BDCE-0649-A60F-83AF62E474E8}" presName="compositeA" presStyleCnt="0"/>
      <dgm:spPr/>
    </dgm:pt>
    <dgm:pt modelId="{B16D5B76-586C-D745-9286-17BC58BDD936}" type="pres">
      <dgm:prSet presAssocID="{07C684EF-BDCE-0649-A60F-83AF62E474E8}" presName="textA" presStyleLbl="revTx" presStyleIdx="4" presStyleCnt="8" custLinFactNeighborY="-480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7E18D5-CF63-DE40-83A1-81B98FDDC921}" type="pres">
      <dgm:prSet presAssocID="{07C684EF-BDCE-0649-A60F-83AF62E474E8}" presName="circleA" presStyleLbl="node1" presStyleIdx="4" presStyleCnt="8"/>
      <dgm:spPr/>
    </dgm:pt>
    <dgm:pt modelId="{9CED2722-94F3-E043-AFAA-378CE415D8D0}" type="pres">
      <dgm:prSet presAssocID="{07C684EF-BDCE-0649-A60F-83AF62E474E8}" presName="spaceA" presStyleCnt="0"/>
      <dgm:spPr/>
    </dgm:pt>
    <dgm:pt modelId="{6676133C-B34D-D44C-AB13-82B2B86F189F}" type="pres">
      <dgm:prSet presAssocID="{52244E44-E704-DD4D-86DA-6566EC580F8F}" presName="space" presStyleCnt="0"/>
      <dgm:spPr/>
    </dgm:pt>
    <dgm:pt modelId="{05F6CDC6-C69E-704C-846B-1D6F6BE78178}" type="pres">
      <dgm:prSet presAssocID="{86AE3BBE-2D9B-E24C-AE45-9B7E0623CC58}" presName="compositeB" presStyleCnt="0"/>
      <dgm:spPr/>
    </dgm:pt>
    <dgm:pt modelId="{FA447F3B-3962-1743-ACD5-85730B6E404A}" type="pres">
      <dgm:prSet presAssocID="{86AE3BBE-2D9B-E24C-AE45-9B7E0623CC58}" presName="textB" presStyleLbl="revTx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0D9CDA-BEFD-454D-A4ED-8F9211286A74}" type="pres">
      <dgm:prSet presAssocID="{86AE3BBE-2D9B-E24C-AE45-9B7E0623CC58}" presName="circleB" presStyleLbl="node1" presStyleIdx="5" presStyleCnt="8"/>
      <dgm:spPr/>
    </dgm:pt>
    <dgm:pt modelId="{B9BBC9B2-D8FB-0342-AB99-EBE9703E899D}" type="pres">
      <dgm:prSet presAssocID="{86AE3BBE-2D9B-E24C-AE45-9B7E0623CC58}" presName="spaceB" presStyleCnt="0"/>
      <dgm:spPr/>
    </dgm:pt>
    <dgm:pt modelId="{FB04CFF3-5A7F-3041-BCBA-12873896E997}" type="pres">
      <dgm:prSet presAssocID="{7951041D-08C8-5F48-888B-CF412BD6B003}" presName="space" presStyleCnt="0"/>
      <dgm:spPr/>
    </dgm:pt>
    <dgm:pt modelId="{D8EBF6A5-4550-2740-B681-ECA6B4D67DBD}" type="pres">
      <dgm:prSet presAssocID="{DDFA03CD-D823-A347-A2FC-4820D8FEE71F}" presName="compositeA" presStyleCnt="0"/>
      <dgm:spPr/>
    </dgm:pt>
    <dgm:pt modelId="{7691E0C3-C76A-684A-93E5-50EFDD88D6F7}" type="pres">
      <dgm:prSet presAssocID="{DDFA03CD-D823-A347-A2FC-4820D8FEE71F}" presName="textA" presStyleLbl="revTx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12C290-18B7-A846-B6C4-65E5FC1F8A4A}" type="pres">
      <dgm:prSet presAssocID="{DDFA03CD-D823-A347-A2FC-4820D8FEE71F}" presName="circleA" presStyleLbl="node1" presStyleIdx="6" presStyleCnt="8"/>
      <dgm:spPr/>
    </dgm:pt>
    <dgm:pt modelId="{F5DEC65C-F595-9942-8734-2E0A0E7C433B}" type="pres">
      <dgm:prSet presAssocID="{DDFA03CD-D823-A347-A2FC-4820D8FEE71F}" presName="spaceA" presStyleCnt="0"/>
      <dgm:spPr/>
    </dgm:pt>
    <dgm:pt modelId="{7E989A32-238D-1E47-B67F-AA0D517527A6}" type="pres">
      <dgm:prSet presAssocID="{16DABE4A-E3C6-3445-B1B5-FD3D90EE843D}" presName="space" presStyleCnt="0"/>
      <dgm:spPr/>
    </dgm:pt>
    <dgm:pt modelId="{04000F3D-D42E-9B4F-9A5F-4E6EA05DEA5F}" type="pres">
      <dgm:prSet presAssocID="{24E92DDB-05B8-7E47-AF83-65A1A148FDCB}" presName="compositeB" presStyleCnt="0"/>
      <dgm:spPr/>
    </dgm:pt>
    <dgm:pt modelId="{13ADCF73-7EA8-584D-972D-B80FD24FB5BC}" type="pres">
      <dgm:prSet presAssocID="{24E92DDB-05B8-7E47-AF83-65A1A148FDCB}" presName="textB" presStyleLbl="revTx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58E264-957C-594B-B4E4-BF4D8D4F7FCB}" type="pres">
      <dgm:prSet presAssocID="{24E92DDB-05B8-7E47-AF83-65A1A148FDCB}" presName="circleB" presStyleLbl="node1" presStyleIdx="7" presStyleCnt="8"/>
      <dgm:spPr/>
    </dgm:pt>
    <dgm:pt modelId="{14E9A939-1752-F246-B942-A4E05B45C9E3}" type="pres">
      <dgm:prSet presAssocID="{24E92DDB-05B8-7E47-AF83-65A1A148FDCB}" presName="spaceB" presStyleCnt="0"/>
      <dgm:spPr/>
    </dgm:pt>
  </dgm:ptLst>
  <dgm:cxnLst>
    <dgm:cxn modelId="{436750F6-3CF2-C44E-9DE9-9D93C120628E}" type="presOf" srcId="{18B35C64-B66A-0642-9C19-C32EE6A78538}" destId="{BA638685-4319-D546-BC3B-0E9AA2652499}" srcOrd="0" destOrd="0" presId="urn:microsoft.com/office/officeart/2005/8/layout/hProcess11"/>
    <dgm:cxn modelId="{BFE3145A-F874-AA40-B4F5-D9E0DD459E1A}" srcId="{533D7100-8BCD-6645-B785-07D39A26D04F}" destId="{99A6F751-8EC8-EF4F-8D6B-61819C0C549A}" srcOrd="0" destOrd="0" parTransId="{4DB4EA88-67D5-6C4B-8914-454E48FAEE70}" sibTransId="{2835B2EF-B8E2-6C4A-8DB0-4481FB1A8FCA}"/>
    <dgm:cxn modelId="{87577068-18E1-F64F-B766-805F2A01C738}" srcId="{533D7100-8BCD-6645-B785-07D39A26D04F}" destId="{DDFA03CD-D823-A347-A2FC-4820D8FEE71F}" srcOrd="6" destOrd="0" parTransId="{027FBE8E-97E4-5749-8289-50EBF86E3F96}" sibTransId="{16DABE4A-E3C6-3445-B1B5-FD3D90EE843D}"/>
    <dgm:cxn modelId="{A121D878-CEF4-3941-81B6-921317CBD206}" srcId="{533D7100-8BCD-6645-B785-07D39A26D04F}" destId="{E55E0029-63B2-7C44-AF54-0C26A0C264C4}" srcOrd="3" destOrd="0" parTransId="{11CAD596-3C78-3A4A-96D9-7C01561CE5BA}" sibTransId="{E17C2882-DD34-964F-AB46-E8140D6B2937}"/>
    <dgm:cxn modelId="{20C4C534-3F44-4B4B-96BC-CE33BCEF3C72}" type="presOf" srcId="{86AE3BBE-2D9B-E24C-AE45-9B7E0623CC58}" destId="{FA447F3B-3962-1743-ACD5-85730B6E404A}" srcOrd="0" destOrd="0" presId="urn:microsoft.com/office/officeart/2005/8/layout/hProcess11"/>
    <dgm:cxn modelId="{A3CA72C3-4C08-864A-A68D-8E5C017CFEC5}" srcId="{533D7100-8BCD-6645-B785-07D39A26D04F}" destId="{24E92DDB-05B8-7E47-AF83-65A1A148FDCB}" srcOrd="7" destOrd="0" parTransId="{CB6889CD-4CC9-3344-B3D4-4818E14588D7}" sibTransId="{560C93FD-AC1B-DF45-B44C-77FA0A701EDA}"/>
    <dgm:cxn modelId="{2A1F933E-39F7-E044-B866-D66F11AC8A3E}" type="presOf" srcId="{99A6F751-8EC8-EF4F-8D6B-61819C0C549A}" destId="{3A52B526-9888-D847-BEBC-EEA5D937DC29}" srcOrd="0" destOrd="0" presId="urn:microsoft.com/office/officeart/2005/8/layout/hProcess11"/>
    <dgm:cxn modelId="{AFEDBBAD-D322-5A45-89EC-0B70A0240F10}" type="presOf" srcId="{07C684EF-BDCE-0649-A60F-83AF62E474E8}" destId="{B16D5B76-586C-D745-9286-17BC58BDD936}" srcOrd="0" destOrd="0" presId="urn:microsoft.com/office/officeart/2005/8/layout/hProcess11"/>
    <dgm:cxn modelId="{A2165350-B722-504B-8D9D-FDBB2D256AC5}" type="presOf" srcId="{E55E0029-63B2-7C44-AF54-0C26A0C264C4}" destId="{DFA6A1C0-1578-8D4F-9BAB-9EAD917FFE3E}" srcOrd="0" destOrd="0" presId="urn:microsoft.com/office/officeart/2005/8/layout/hProcess11"/>
    <dgm:cxn modelId="{5164FC77-5689-3A45-B404-13F29A2BCBB4}" type="presOf" srcId="{24E92DDB-05B8-7E47-AF83-65A1A148FDCB}" destId="{13ADCF73-7EA8-584D-972D-B80FD24FB5BC}" srcOrd="0" destOrd="0" presId="urn:microsoft.com/office/officeart/2005/8/layout/hProcess11"/>
    <dgm:cxn modelId="{C8376F80-5C4D-794B-ACD1-1838F03160FD}" type="presOf" srcId="{E4A29645-C157-4A4F-BF2A-40E035F32C87}" destId="{679D723C-0D57-9E4A-BFC2-D8D4F19B553C}" srcOrd="0" destOrd="0" presId="urn:microsoft.com/office/officeart/2005/8/layout/hProcess11"/>
    <dgm:cxn modelId="{D8440F18-205E-FB4A-A9B0-AE1D6726B766}" srcId="{533D7100-8BCD-6645-B785-07D39A26D04F}" destId="{07C684EF-BDCE-0649-A60F-83AF62E474E8}" srcOrd="4" destOrd="0" parTransId="{E6EE165F-9846-A94F-88B3-08DDA1426338}" sibTransId="{52244E44-E704-DD4D-86DA-6566EC580F8F}"/>
    <dgm:cxn modelId="{E417CC48-5AF1-9F4F-A9C9-2BFB9C83176E}" type="presOf" srcId="{DDFA03CD-D823-A347-A2FC-4820D8FEE71F}" destId="{7691E0C3-C76A-684A-93E5-50EFDD88D6F7}" srcOrd="0" destOrd="0" presId="urn:microsoft.com/office/officeart/2005/8/layout/hProcess11"/>
    <dgm:cxn modelId="{90B36A20-5B98-EB41-A9E8-B01E6E6E29FF}" srcId="{533D7100-8BCD-6645-B785-07D39A26D04F}" destId="{86AE3BBE-2D9B-E24C-AE45-9B7E0623CC58}" srcOrd="5" destOrd="0" parTransId="{40172230-D119-1745-B0EA-7716AFFA21DC}" sibTransId="{7951041D-08C8-5F48-888B-CF412BD6B003}"/>
    <dgm:cxn modelId="{52024C82-EF87-B144-BCD5-625859A646BE}" srcId="{533D7100-8BCD-6645-B785-07D39A26D04F}" destId="{E4A29645-C157-4A4F-BF2A-40E035F32C87}" srcOrd="1" destOrd="0" parTransId="{A28E8EBD-36CE-CD4D-AD4D-D7BDF4A2A262}" sibTransId="{7061D155-6C60-D74C-947B-6A07EE8F191C}"/>
    <dgm:cxn modelId="{3177AA8A-02D5-4444-B6B5-80606970F466}" srcId="{533D7100-8BCD-6645-B785-07D39A26D04F}" destId="{18B35C64-B66A-0642-9C19-C32EE6A78538}" srcOrd="2" destOrd="0" parTransId="{2A507CA2-ABFF-4D45-8FCD-D8B8C2B0F903}" sibTransId="{6606EA45-2419-4447-8F49-69969A1E0B8D}"/>
    <dgm:cxn modelId="{54686CFC-1357-2748-ABCF-411BBD6D008B}" type="presOf" srcId="{533D7100-8BCD-6645-B785-07D39A26D04F}" destId="{EBFFBF8E-1F0D-C746-AE2F-C84E6E93E59F}" srcOrd="0" destOrd="0" presId="urn:microsoft.com/office/officeart/2005/8/layout/hProcess11"/>
    <dgm:cxn modelId="{D63B662C-B6C6-5E45-8B5F-101E76ABD6CE}" type="presParOf" srcId="{EBFFBF8E-1F0D-C746-AE2F-C84E6E93E59F}" destId="{4F6BE0FF-783E-FF4D-A545-A992057BEE0C}" srcOrd="0" destOrd="0" presId="urn:microsoft.com/office/officeart/2005/8/layout/hProcess11"/>
    <dgm:cxn modelId="{D514B262-D22B-6447-83D5-5B8B36D750E2}" type="presParOf" srcId="{EBFFBF8E-1F0D-C746-AE2F-C84E6E93E59F}" destId="{4EABBAB4-BD6E-B640-BED4-E8E9AB8DBDE7}" srcOrd="1" destOrd="0" presId="urn:microsoft.com/office/officeart/2005/8/layout/hProcess11"/>
    <dgm:cxn modelId="{A2560C97-3542-6B4A-9B2F-0D71C6317A8B}" type="presParOf" srcId="{4EABBAB4-BD6E-B640-BED4-E8E9AB8DBDE7}" destId="{3CCB6CF6-F8EC-0C4D-B169-8FF0DAAB1C8E}" srcOrd="0" destOrd="0" presId="urn:microsoft.com/office/officeart/2005/8/layout/hProcess11"/>
    <dgm:cxn modelId="{8EA8D612-86A0-5A48-B0C1-523333CFF86A}" type="presParOf" srcId="{3CCB6CF6-F8EC-0C4D-B169-8FF0DAAB1C8E}" destId="{3A52B526-9888-D847-BEBC-EEA5D937DC29}" srcOrd="0" destOrd="0" presId="urn:microsoft.com/office/officeart/2005/8/layout/hProcess11"/>
    <dgm:cxn modelId="{AD7FDA3E-8A2B-FE4A-B5E5-72B2D2EE0630}" type="presParOf" srcId="{3CCB6CF6-F8EC-0C4D-B169-8FF0DAAB1C8E}" destId="{D980459B-CAA4-3947-A9B4-B5773D51671F}" srcOrd="1" destOrd="0" presId="urn:microsoft.com/office/officeart/2005/8/layout/hProcess11"/>
    <dgm:cxn modelId="{5ED8510B-A918-1F4E-9DC0-F49BF6F9334C}" type="presParOf" srcId="{3CCB6CF6-F8EC-0C4D-B169-8FF0DAAB1C8E}" destId="{4494644F-AC9B-E14A-B84D-17A11B887EDC}" srcOrd="2" destOrd="0" presId="urn:microsoft.com/office/officeart/2005/8/layout/hProcess11"/>
    <dgm:cxn modelId="{2BC29D36-5021-AA49-AD28-511DD07C62C3}" type="presParOf" srcId="{4EABBAB4-BD6E-B640-BED4-E8E9AB8DBDE7}" destId="{33BFEA05-2535-B143-A88E-B80DEDCFD20B}" srcOrd="1" destOrd="0" presId="urn:microsoft.com/office/officeart/2005/8/layout/hProcess11"/>
    <dgm:cxn modelId="{EAF807D1-A48B-A049-857B-271EC494A6A9}" type="presParOf" srcId="{4EABBAB4-BD6E-B640-BED4-E8E9AB8DBDE7}" destId="{D41142BE-A455-6342-86C1-61B7EC5834B4}" srcOrd="2" destOrd="0" presId="urn:microsoft.com/office/officeart/2005/8/layout/hProcess11"/>
    <dgm:cxn modelId="{8A89CC26-398F-0646-8B29-35356B0413B4}" type="presParOf" srcId="{D41142BE-A455-6342-86C1-61B7EC5834B4}" destId="{679D723C-0D57-9E4A-BFC2-D8D4F19B553C}" srcOrd="0" destOrd="0" presId="urn:microsoft.com/office/officeart/2005/8/layout/hProcess11"/>
    <dgm:cxn modelId="{D1B360D7-AAE9-1E49-9587-A10487E18D68}" type="presParOf" srcId="{D41142BE-A455-6342-86C1-61B7EC5834B4}" destId="{58E11C27-39D2-A541-9106-6728A7F1FE89}" srcOrd="1" destOrd="0" presId="urn:microsoft.com/office/officeart/2005/8/layout/hProcess11"/>
    <dgm:cxn modelId="{84B77861-3A23-444E-AC5B-47F5E4E25C45}" type="presParOf" srcId="{D41142BE-A455-6342-86C1-61B7EC5834B4}" destId="{F1D8CB20-63BE-3240-8011-FB1B1AEFD684}" srcOrd="2" destOrd="0" presId="urn:microsoft.com/office/officeart/2005/8/layout/hProcess11"/>
    <dgm:cxn modelId="{657BAA73-7693-AD4E-ABF4-7AFDE5CC96A8}" type="presParOf" srcId="{4EABBAB4-BD6E-B640-BED4-E8E9AB8DBDE7}" destId="{12293C08-C879-F24E-9294-CB848C52BA7A}" srcOrd="3" destOrd="0" presId="urn:microsoft.com/office/officeart/2005/8/layout/hProcess11"/>
    <dgm:cxn modelId="{5C0EA2AA-A768-2044-B1C6-07A87C2A764E}" type="presParOf" srcId="{4EABBAB4-BD6E-B640-BED4-E8E9AB8DBDE7}" destId="{274DC981-E99C-2440-902F-7EF989FA47E6}" srcOrd="4" destOrd="0" presId="urn:microsoft.com/office/officeart/2005/8/layout/hProcess11"/>
    <dgm:cxn modelId="{BCC87016-DB5B-C64F-97E2-3CE226F1F3A3}" type="presParOf" srcId="{274DC981-E99C-2440-902F-7EF989FA47E6}" destId="{BA638685-4319-D546-BC3B-0E9AA2652499}" srcOrd="0" destOrd="0" presId="urn:microsoft.com/office/officeart/2005/8/layout/hProcess11"/>
    <dgm:cxn modelId="{1F55E978-AD21-214B-BE71-7DF5EF900EB8}" type="presParOf" srcId="{274DC981-E99C-2440-902F-7EF989FA47E6}" destId="{AA18560D-704C-4343-8350-694E1398FDE1}" srcOrd="1" destOrd="0" presId="urn:microsoft.com/office/officeart/2005/8/layout/hProcess11"/>
    <dgm:cxn modelId="{81E2BDE0-6EF8-9B47-8209-E0C94F9125E2}" type="presParOf" srcId="{274DC981-E99C-2440-902F-7EF989FA47E6}" destId="{424BB7E5-277C-D14D-AFC5-7B5EA5EAD13C}" srcOrd="2" destOrd="0" presId="urn:microsoft.com/office/officeart/2005/8/layout/hProcess11"/>
    <dgm:cxn modelId="{775B724E-46F3-2245-8448-3354EECFCEC2}" type="presParOf" srcId="{4EABBAB4-BD6E-B640-BED4-E8E9AB8DBDE7}" destId="{78F54F89-F764-1844-9EA7-668645DD7F97}" srcOrd="5" destOrd="0" presId="urn:microsoft.com/office/officeart/2005/8/layout/hProcess11"/>
    <dgm:cxn modelId="{A9988C55-E7A0-9C43-8721-74567A0E55A8}" type="presParOf" srcId="{4EABBAB4-BD6E-B640-BED4-E8E9AB8DBDE7}" destId="{44934CAF-24C8-434A-8FFF-938819682BD0}" srcOrd="6" destOrd="0" presId="urn:microsoft.com/office/officeart/2005/8/layout/hProcess11"/>
    <dgm:cxn modelId="{41D7E552-4D2B-A248-B727-96670D6BA832}" type="presParOf" srcId="{44934CAF-24C8-434A-8FFF-938819682BD0}" destId="{DFA6A1C0-1578-8D4F-9BAB-9EAD917FFE3E}" srcOrd="0" destOrd="0" presId="urn:microsoft.com/office/officeart/2005/8/layout/hProcess11"/>
    <dgm:cxn modelId="{DF50D05E-42A1-AF41-8E8E-315F8886A876}" type="presParOf" srcId="{44934CAF-24C8-434A-8FFF-938819682BD0}" destId="{C70F5E32-34EE-674E-97CF-210472058D5A}" srcOrd="1" destOrd="0" presId="urn:microsoft.com/office/officeart/2005/8/layout/hProcess11"/>
    <dgm:cxn modelId="{FDD10467-5545-6147-AD7F-9C2F8F9FA25C}" type="presParOf" srcId="{44934CAF-24C8-434A-8FFF-938819682BD0}" destId="{D5277D5E-5B47-C641-AD8D-F26AD765CF50}" srcOrd="2" destOrd="0" presId="urn:microsoft.com/office/officeart/2005/8/layout/hProcess11"/>
    <dgm:cxn modelId="{C8257FB8-2AB5-C34E-9705-3AB091573F04}" type="presParOf" srcId="{4EABBAB4-BD6E-B640-BED4-E8E9AB8DBDE7}" destId="{64E5A614-ACC1-464E-B56C-45733F027F37}" srcOrd="7" destOrd="0" presId="urn:microsoft.com/office/officeart/2005/8/layout/hProcess11"/>
    <dgm:cxn modelId="{1D5B2FE7-D40D-374A-831E-84E0D01CE01E}" type="presParOf" srcId="{4EABBAB4-BD6E-B640-BED4-E8E9AB8DBDE7}" destId="{8281F61B-63AD-3747-A137-A8D94FE60C99}" srcOrd="8" destOrd="0" presId="urn:microsoft.com/office/officeart/2005/8/layout/hProcess11"/>
    <dgm:cxn modelId="{4295C0C0-C041-E341-A665-FFA78A3B0EBE}" type="presParOf" srcId="{8281F61B-63AD-3747-A137-A8D94FE60C99}" destId="{B16D5B76-586C-D745-9286-17BC58BDD936}" srcOrd="0" destOrd="0" presId="urn:microsoft.com/office/officeart/2005/8/layout/hProcess11"/>
    <dgm:cxn modelId="{4AEB3793-8979-9F4C-8883-7EDD7757F2F5}" type="presParOf" srcId="{8281F61B-63AD-3747-A137-A8D94FE60C99}" destId="{4A7E18D5-CF63-DE40-83A1-81B98FDDC921}" srcOrd="1" destOrd="0" presId="urn:microsoft.com/office/officeart/2005/8/layout/hProcess11"/>
    <dgm:cxn modelId="{9B4DEE79-D480-7141-B860-2121339FB312}" type="presParOf" srcId="{8281F61B-63AD-3747-A137-A8D94FE60C99}" destId="{9CED2722-94F3-E043-AFAA-378CE415D8D0}" srcOrd="2" destOrd="0" presId="urn:microsoft.com/office/officeart/2005/8/layout/hProcess11"/>
    <dgm:cxn modelId="{5CAAE82D-39B4-9E47-98DF-C920D4FE9CC9}" type="presParOf" srcId="{4EABBAB4-BD6E-B640-BED4-E8E9AB8DBDE7}" destId="{6676133C-B34D-D44C-AB13-82B2B86F189F}" srcOrd="9" destOrd="0" presId="urn:microsoft.com/office/officeart/2005/8/layout/hProcess11"/>
    <dgm:cxn modelId="{795D2DA5-1E07-EB4C-8E85-12E2A7162CBC}" type="presParOf" srcId="{4EABBAB4-BD6E-B640-BED4-E8E9AB8DBDE7}" destId="{05F6CDC6-C69E-704C-846B-1D6F6BE78178}" srcOrd="10" destOrd="0" presId="urn:microsoft.com/office/officeart/2005/8/layout/hProcess11"/>
    <dgm:cxn modelId="{4B34CD46-1D76-B549-A24B-BF93E926153A}" type="presParOf" srcId="{05F6CDC6-C69E-704C-846B-1D6F6BE78178}" destId="{FA447F3B-3962-1743-ACD5-85730B6E404A}" srcOrd="0" destOrd="0" presId="urn:microsoft.com/office/officeart/2005/8/layout/hProcess11"/>
    <dgm:cxn modelId="{5667B13B-3743-E54A-9725-E21C23E2CD1D}" type="presParOf" srcId="{05F6CDC6-C69E-704C-846B-1D6F6BE78178}" destId="{190D9CDA-BEFD-454D-A4ED-8F9211286A74}" srcOrd="1" destOrd="0" presId="urn:microsoft.com/office/officeart/2005/8/layout/hProcess11"/>
    <dgm:cxn modelId="{96AFAD60-505D-F742-8484-C60E8A2CC5AD}" type="presParOf" srcId="{05F6CDC6-C69E-704C-846B-1D6F6BE78178}" destId="{B9BBC9B2-D8FB-0342-AB99-EBE9703E899D}" srcOrd="2" destOrd="0" presId="urn:microsoft.com/office/officeart/2005/8/layout/hProcess11"/>
    <dgm:cxn modelId="{F7C64764-0E3A-F542-B638-A165B3159073}" type="presParOf" srcId="{4EABBAB4-BD6E-B640-BED4-E8E9AB8DBDE7}" destId="{FB04CFF3-5A7F-3041-BCBA-12873896E997}" srcOrd="11" destOrd="0" presId="urn:microsoft.com/office/officeart/2005/8/layout/hProcess11"/>
    <dgm:cxn modelId="{DF90CF16-FB48-0A41-B56D-7208DDD866C9}" type="presParOf" srcId="{4EABBAB4-BD6E-B640-BED4-E8E9AB8DBDE7}" destId="{D8EBF6A5-4550-2740-B681-ECA6B4D67DBD}" srcOrd="12" destOrd="0" presId="urn:microsoft.com/office/officeart/2005/8/layout/hProcess11"/>
    <dgm:cxn modelId="{D3AF9B29-8F1E-5D44-A9FA-664F61D3C4AF}" type="presParOf" srcId="{D8EBF6A5-4550-2740-B681-ECA6B4D67DBD}" destId="{7691E0C3-C76A-684A-93E5-50EFDD88D6F7}" srcOrd="0" destOrd="0" presId="urn:microsoft.com/office/officeart/2005/8/layout/hProcess11"/>
    <dgm:cxn modelId="{1182C618-D37E-3842-9BBF-807C686066F7}" type="presParOf" srcId="{D8EBF6A5-4550-2740-B681-ECA6B4D67DBD}" destId="{5E12C290-18B7-A846-B6C4-65E5FC1F8A4A}" srcOrd="1" destOrd="0" presId="urn:microsoft.com/office/officeart/2005/8/layout/hProcess11"/>
    <dgm:cxn modelId="{18CB94DF-6398-5D4F-A65D-840509FCECD1}" type="presParOf" srcId="{D8EBF6A5-4550-2740-B681-ECA6B4D67DBD}" destId="{F5DEC65C-F595-9942-8734-2E0A0E7C433B}" srcOrd="2" destOrd="0" presId="urn:microsoft.com/office/officeart/2005/8/layout/hProcess11"/>
    <dgm:cxn modelId="{7A2F8193-43B0-2D46-A57A-36895EA56B70}" type="presParOf" srcId="{4EABBAB4-BD6E-B640-BED4-E8E9AB8DBDE7}" destId="{7E989A32-238D-1E47-B67F-AA0D517527A6}" srcOrd="13" destOrd="0" presId="urn:microsoft.com/office/officeart/2005/8/layout/hProcess11"/>
    <dgm:cxn modelId="{9BBC2FC8-B2B1-0440-8A92-A62C51D78B44}" type="presParOf" srcId="{4EABBAB4-BD6E-B640-BED4-E8E9AB8DBDE7}" destId="{04000F3D-D42E-9B4F-9A5F-4E6EA05DEA5F}" srcOrd="14" destOrd="0" presId="urn:microsoft.com/office/officeart/2005/8/layout/hProcess11"/>
    <dgm:cxn modelId="{125D0989-1416-134A-8DAD-4A5295B7F083}" type="presParOf" srcId="{04000F3D-D42E-9B4F-9A5F-4E6EA05DEA5F}" destId="{13ADCF73-7EA8-584D-972D-B80FD24FB5BC}" srcOrd="0" destOrd="0" presId="urn:microsoft.com/office/officeart/2005/8/layout/hProcess11"/>
    <dgm:cxn modelId="{47218ABD-2282-E847-A675-88EBA335575B}" type="presParOf" srcId="{04000F3D-D42E-9B4F-9A5F-4E6EA05DEA5F}" destId="{8958E264-957C-594B-B4E4-BF4D8D4F7FCB}" srcOrd="1" destOrd="0" presId="urn:microsoft.com/office/officeart/2005/8/layout/hProcess11"/>
    <dgm:cxn modelId="{6EE49D10-76FD-134D-BA1F-E12B956280A1}" type="presParOf" srcId="{04000F3D-D42E-9B4F-9A5F-4E6EA05DEA5F}" destId="{14E9A939-1752-F246-B942-A4E05B45C9E3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EE4BAE4-7ED0-0F4C-BF45-14AE73CA9CAC}" type="doc">
      <dgm:prSet loTypeId="urn:microsoft.com/office/officeart/2005/8/layout/hProcess11" loCatId="" qsTypeId="urn:microsoft.com/office/officeart/2005/8/quickstyle/simple4" qsCatId="simple" csTypeId="urn:microsoft.com/office/officeart/2005/8/colors/accent1_2" csCatId="accent1" phldr="1"/>
      <dgm:spPr/>
    </dgm:pt>
    <dgm:pt modelId="{2A74E15C-472C-0B46-ADC1-656420DB8FEF}">
      <dgm:prSet phldrT="[Text]"/>
      <dgm:spPr/>
      <dgm:t>
        <a:bodyPr/>
        <a:lstStyle/>
        <a:p>
          <a:r>
            <a:rPr lang="en-US" dirty="0" smtClean="0"/>
            <a:t>Late 2012: Digital library analyst hired to oversee the development and assist in programming for the beta release of the </a:t>
          </a:r>
          <a:r>
            <a:rPr lang="en-US" dirty="0" smtClean="0">
              <a:hlinkClick xmlns:r="http://schemas.openxmlformats.org/officeDocument/2006/relationships" r:id="rId1"/>
            </a:rPr>
            <a:t>Perseus Catalog</a:t>
          </a:r>
          <a:r>
            <a:rPr lang="en-US" dirty="0" smtClean="0"/>
            <a:t>.</a:t>
          </a:r>
          <a:endParaRPr lang="en-US" dirty="0"/>
        </a:p>
      </dgm:t>
    </dgm:pt>
    <dgm:pt modelId="{029C04E5-E276-BD42-83FB-EE0422973528}" type="parTrans" cxnId="{8F17F68E-13E8-3046-96C0-071C4836F3C4}">
      <dgm:prSet/>
      <dgm:spPr/>
      <dgm:t>
        <a:bodyPr/>
        <a:lstStyle/>
        <a:p>
          <a:endParaRPr lang="en-US"/>
        </a:p>
      </dgm:t>
    </dgm:pt>
    <dgm:pt modelId="{19DDF00E-D133-5B46-A7AD-CFE31238003A}" type="sibTrans" cxnId="{8F17F68E-13E8-3046-96C0-071C4836F3C4}">
      <dgm:prSet/>
      <dgm:spPr/>
      <dgm:t>
        <a:bodyPr/>
        <a:lstStyle/>
        <a:p>
          <a:endParaRPr lang="en-US"/>
        </a:p>
      </dgm:t>
    </dgm:pt>
    <dgm:pt modelId="{20579274-6137-A141-8B6B-0AC2B5D748B5}">
      <dgm:prSet phldrT="[Text]"/>
      <dgm:spPr/>
      <dgm:t>
        <a:bodyPr/>
        <a:lstStyle/>
        <a:p>
          <a:r>
            <a:rPr lang="en-US" dirty="0" smtClean="0"/>
            <a:t>January 2013: </a:t>
          </a:r>
          <a:r>
            <a:rPr lang="en-US" dirty="0" smtClean="0">
              <a:hlinkClick xmlns:r="http://schemas.openxmlformats.org/officeDocument/2006/relationships" r:id="rId2"/>
            </a:rPr>
            <a:t>Blacklight</a:t>
          </a:r>
          <a:r>
            <a:rPr lang="en-US" dirty="0" smtClean="0"/>
            <a:t> chosen for implementation.</a:t>
          </a:r>
          <a:endParaRPr lang="en-US" dirty="0"/>
        </a:p>
      </dgm:t>
    </dgm:pt>
    <dgm:pt modelId="{A129B800-78C1-A24F-AC92-6D25EE425FC4}" type="parTrans" cxnId="{D199809D-3586-8048-88D9-60ED81894C2D}">
      <dgm:prSet/>
      <dgm:spPr/>
      <dgm:t>
        <a:bodyPr/>
        <a:lstStyle/>
        <a:p>
          <a:endParaRPr lang="en-US"/>
        </a:p>
      </dgm:t>
    </dgm:pt>
    <dgm:pt modelId="{8763B2A5-B776-FA44-B580-55CF06E4DC4F}" type="sibTrans" cxnId="{D199809D-3586-8048-88D9-60ED81894C2D}">
      <dgm:prSet/>
      <dgm:spPr/>
      <dgm:t>
        <a:bodyPr/>
        <a:lstStyle/>
        <a:p>
          <a:endParaRPr lang="en-US"/>
        </a:p>
      </dgm:t>
    </dgm:pt>
    <dgm:pt modelId="{D5AC1685-663E-6245-8027-76FF891FFA36}">
      <dgm:prSet phldrT="[Text]"/>
      <dgm:spPr/>
      <dgm:t>
        <a:bodyPr/>
        <a:lstStyle/>
        <a:p>
          <a:r>
            <a:rPr lang="en-US" dirty="0" smtClean="0"/>
            <a:t>Spring 2013: Continuous meetings to discuss interface, user needs, and documentation requirements. </a:t>
          </a:r>
          <a:endParaRPr lang="en-US" dirty="0"/>
        </a:p>
      </dgm:t>
    </dgm:pt>
    <dgm:pt modelId="{D12C2C69-D059-0344-93DF-9F6D3510A2BD}" type="parTrans" cxnId="{DB6EACBE-AC0B-8048-8429-1EF343A927AA}">
      <dgm:prSet/>
      <dgm:spPr/>
      <dgm:t>
        <a:bodyPr/>
        <a:lstStyle/>
        <a:p>
          <a:endParaRPr lang="en-US"/>
        </a:p>
      </dgm:t>
    </dgm:pt>
    <dgm:pt modelId="{2607FB06-7E0B-3341-87E9-70F0B822BE7F}" type="sibTrans" cxnId="{DB6EACBE-AC0B-8048-8429-1EF343A927AA}">
      <dgm:prSet/>
      <dgm:spPr/>
      <dgm:t>
        <a:bodyPr/>
        <a:lstStyle/>
        <a:p>
          <a:endParaRPr lang="en-US"/>
        </a:p>
      </dgm:t>
    </dgm:pt>
    <dgm:pt modelId="{F53168D5-CD2F-9745-9510-EE77242C0C1F}">
      <dgm:prSet phldrT="[Text]"/>
      <dgm:spPr/>
      <dgm:t>
        <a:bodyPr/>
        <a:lstStyle/>
        <a:p>
          <a:r>
            <a:rPr lang="en-US" dirty="0" smtClean="0"/>
            <a:t>Summer 2013: </a:t>
          </a:r>
          <a:r>
            <a:rPr lang="en-US" dirty="0" smtClean="0">
              <a:hlinkClick xmlns:r="http://schemas.openxmlformats.org/officeDocument/2006/relationships" r:id="rId3"/>
            </a:rPr>
            <a:t>Metadata</a:t>
          </a:r>
          <a:r>
            <a:rPr lang="en-US" dirty="0" smtClean="0"/>
            <a:t> and</a:t>
          </a:r>
          <a:r>
            <a:rPr lang="en-US" dirty="0" smtClean="0">
              <a:hlinkClick xmlns:r="http://schemas.openxmlformats.org/officeDocument/2006/relationships" r:id="rId4"/>
            </a:rPr>
            <a:t> code </a:t>
          </a:r>
          <a:r>
            <a:rPr lang="en-US" dirty="0" smtClean="0"/>
            <a:t>are made available on </a:t>
          </a:r>
          <a:r>
            <a:rPr lang="en-US" dirty="0" err="1" smtClean="0"/>
            <a:t>GitHub</a:t>
          </a:r>
          <a:r>
            <a:rPr lang="en-US" dirty="0" smtClean="0"/>
            <a:t>.</a:t>
          </a:r>
          <a:endParaRPr lang="en-US" dirty="0"/>
        </a:p>
      </dgm:t>
    </dgm:pt>
    <dgm:pt modelId="{F4CE031B-09DF-E840-AC71-99EA92ED5597}" type="parTrans" cxnId="{BDE51ABD-8BC6-954D-AF08-0FF2F8462289}">
      <dgm:prSet/>
      <dgm:spPr/>
      <dgm:t>
        <a:bodyPr/>
        <a:lstStyle/>
        <a:p>
          <a:endParaRPr lang="en-US"/>
        </a:p>
      </dgm:t>
    </dgm:pt>
    <dgm:pt modelId="{4D430694-F87A-9042-9ED5-D57ED5736C67}" type="sibTrans" cxnId="{BDE51ABD-8BC6-954D-AF08-0FF2F8462289}">
      <dgm:prSet/>
      <dgm:spPr/>
      <dgm:t>
        <a:bodyPr/>
        <a:lstStyle/>
        <a:p>
          <a:endParaRPr lang="en-US"/>
        </a:p>
      </dgm:t>
    </dgm:pt>
    <dgm:pt modelId="{72B68026-E4A7-4246-B55E-BF66BC814613}">
      <dgm:prSet phldrT="[Text]"/>
      <dgm:spPr/>
      <dgm:t>
        <a:bodyPr/>
        <a:lstStyle/>
        <a:p>
          <a:r>
            <a:rPr lang="en-US" dirty="0" smtClean="0"/>
            <a:t>2013-Present: Ongoing updates to existing catalog data, creation of new catalog data, maintenance of catalog code, user support for the online catalog.</a:t>
          </a:r>
          <a:endParaRPr lang="en-US" dirty="0"/>
        </a:p>
      </dgm:t>
    </dgm:pt>
    <dgm:pt modelId="{B95F99BD-CB76-8149-AE21-D8E1535B4C82}" type="parTrans" cxnId="{6F0165F6-4243-8A41-B9AD-9D506528B9CF}">
      <dgm:prSet/>
      <dgm:spPr/>
      <dgm:t>
        <a:bodyPr/>
        <a:lstStyle/>
        <a:p>
          <a:endParaRPr lang="en-US"/>
        </a:p>
      </dgm:t>
    </dgm:pt>
    <dgm:pt modelId="{5F5BDC8A-7934-D14C-9001-FB334E135ABC}" type="sibTrans" cxnId="{6F0165F6-4243-8A41-B9AD-9D506528B9CF}">
      <dgm:prSet/>
      <dgm:spPr/>
      <dgm:t>
        <a:bodyPr/>
        <a:lstStyle/>
        <a:p>
          <a:endParaRPr lang="en-US"/>
        </a:p>
      </dgm:t>
    </dgm:pt>
    <dgm:pt modelId="{65EC4BF3-99F5-5F47-ADD4-D841B6F15F21}">
      <dgm:prSet phldrT="[Text]"/>
      <dgm:spPr/>
      <dgm:t>
        <a:bodyPr/>
        <a:lstStyle/>
        <a:p>
          <a:r>
            <a:rPr lang="en-US" dirty="0" smtClean="0"/>
            <a:t>2015: Release of wikis on how to </a:t>
          </a:r>
          <a:r>
            <a:rPr lang="en-US" dirty="0" smtClean="0">
              <a:hlinkClick xmlns:r="http://schemas.openxmlformats.org/officeDocument/2006/relationships" r:id="rId5"/>
            </a:rPr>
            <a:t>create new data </a:t>
          </a:r>
          <a:r>
            <a:rPr lang="en-US" dirty="0" smtClean="0"/>
            <a:t>for the catalog and on the </a:t>
          </a:r>
          <a:r>
            <a:rPr lang="en-US" dirty="0" err="1" smtClean="0"/>
            <a:t>GitHub</a:t>
          </a:r>
          <a:r>
            <a:rPr lang="en-US" dirty="0" smtClean="0"/>
            <a:t> </a:t>
          </a:r>
          <a:r>
            <a:rPr lang="en-US" dirty="0" smtClean="0">
              <a:hlinkClick xmlns:r="http://schemas.openxmlformats.org/officeDocument/2006/relationships" r:id="rId6"/>
            </a:rPr>
            <a:t>catalog_data </a:t>
          </a:r>
          <a:r>
            <a:rPr lang="en-US" dirty="0" smtClean="0"/>
            <a:t>repository</a:t>
          </a:r>
          <a:endParaRPr lang="en-US" dirty="0"/>
        </a:p>
      </dgm:t>
    </dgm:pt>
    <dgm:pt modelId="{4901D7E5-030B-2F4A-B32B-71A0B2B25A22}" type="parTrans" cxnId="{7905CB43-B140-D345-9B63-AD4AE6FB1BF6}">
      <dgm:prSet/>
      <dgm:spPr/>
      <dgm:t>
        <a:bodyPr/>
        <a:lstStyle/>
        <a:p>
          <a:endParaRPr lang="en-US"/>
        </a:p>
      </dgm:t>
    </dgm:pt>
    <dgm:pt modelId="{3A42BC5A-C3DD-CD45-A9BC-29F21A403FEB}" type="sibTrans" cxnId="{7905CB43-B140-D345-9B63-AD4AE6FB1BF6}">
      <dgm:prSet/>
      <dgm:spPr/>
      <dgm:t>
        <a:bodyPr/>
        <a:lstStyle/>
        <a:p>
          <a:endParaRPr lang="en-US"/>
        </a:p>
      </dgm:t>
    </dgm:pt>
    <dgm:pt modelId="{23A828C3-279C-1344-BF4F-A71A8A405FFC}">
      <dgm:prSet phldrT="[Text]"/>
      <dgm:spPr/>
      <dgm:t>
        <a:bodyPr/>
        <a:lstStyle/>
        <a:p>
          <a:r>
            <a:rPr lang="en-US" dirty="0" smtClean="0"/>
            <a:t>June 2013: </a:t>
          </a:r>
          <a:r>
            <a:rPr lang="en-US" dirty="0" err="1" smtClean="0"/>
            <a:t>Blacklight</a:t>
          </a:r>
          <a:r>
            <a:rPr lang="en-US" dirty="0" smtClean="0"/>
            <a:t> implementation of Perseus Catalog  released.</a:t>
          </a:r>
          <a:endParaRPr lang="en-US" dirty="0"/>
        </a:p>
      </dgm:t>
    </dgm:pt>
    <dgm:pt modelId="{FF251C3F-03A1-A543-B25B-B636B3B63576}" type="parTrans" cxnId="{52E93EC4-0FF4-CE48-832E-82B54B043379}">
      <dgm:prSet/>
      <dgm:spPr/>
      <dgm:t>
        <a:bodyPr/>
        <a:lstStyle/>
        <a:p>
          <a:endParaRPr lang="en-US"/>
        </a:p>
      </dgm:t>
    </dgm:pt>
    <dgm:pt modelId="{3072DFFC-F4E2-614B-BA36-9B86D1FA92C1}" type="sibTrans" cxnId="{52E93EC4-0FF4-CE48-832E-82B54B043379}">
      <dgm:prSet/>
      <dgm:spPr/>
      <dgm:t>
        <a:bodyPr/>
        <a:lstStyle/>
        <a:p>
          <a:endParaRPr lang="en-US"/>
        </a:p>
      </dgm:t>
    </dgm:pt>
    <dgm:pt modelId="{9E7034C4-6BEC-FB4D-BAF2-BCA68D12AAF8}">
      <dgm:prSet phldrT="[Text]"/>
      <dgm:spPr/>
      <dgm:t>
        <a:bodyPr/>
        <a:lstStyle/>
        <a:p>
          <a:r>
            <a:rPr lang="en-US" dirty="0" smtClean="0"/>
            <a:t>Spring 2013: Testing of data conversion processes, creation of </a:t>
          </a:r>
          <a:r>
            <a:rPr lang="en-US" dirty="0" smtClean="0">
              <a:hlinkClick xmlns:r="http://schemas.openxmlformats.org/officeDocument/2006/relationships" r:id="rId7"/>
            </a:rPr>
            <a:t>Perseus Catalog blog </a:t>
          </a:r>
          <a:r>
            <a:rPr lang="en-US" dirty="0" smtClean="0"/>
            <a:t>to host initial documentation and user guide.</a:t>
          </a:r>
          <a:endParaRPr lang="en-US" dirty="0"/>
        </a:p>
      </dgm:t>
    </dgm:pt>
    <dgm:pt modelId="{C970E04B-FD13-5C4B-AFDF-D2BE979B925D}" type="parTrans" cxnId="{DDB54A5E-AA65-FF42-A17B-5BC16B53CE82}">
      <dgm:prSet/>
      <dgm:spPr/>
      <dgm:t>
        <a:bodyPr/>
        <a:lstStyle/>
        <a:p>
          <a:endParaRPr lang="en-US"/>
        </a:p>
      </dgm:t>
    </dgm:pt>
    <dgm:pt modelId="{14063F6A-2680-6B4D-A275-3A1E2FB2F773}" type="sibTrans" cxnId="{DDB54A5E-AA65-FF42-A17B-5BC16B53CE82}">
      <dgm:prSet/>
      <dgm:spPr/>
      <dgm:t>
        <a:bodyPr/>
        <a:lstStyle/>
        <a:p>
          <a:endParaRPr lang="en-US"/>
        </a:p>
      </dgm:t>
    </dgm:pt>
    <dgm:pt modelId="{A9E90699-5191-0E45-9B43-DB4302891233}" type="pres">
      <dgm:prSet presAssocID="{CEE4BAE4-7ED0-0F4C-BF45-14AE73CA9CAC}" presName="Name0" presStyleCnt="0">
        <dgm:presLayoutVars>
          <dgm:dir/>
          <dgm:resizeHandles val="exact"/>
        </dgm:presLayoutVars>
      </dgm:prSet>
      <dgm:spPr/>
    </dgm:pt>
    <dgm:pt modelId="{6B4FB0B8-2C86-3B45-A9E5-CC78E51908B3}" type="pres">
      <dgm:prSet presAssocID="{CEE4BAE4-7ED0-0F4C-BF45-14AE73CA9CAC}" presName="arrow" presStyleLbl="bgShp" presStyleIdx="0" presStyleCnt="1"/>
      <dgm:spPr/>
    </dgm:pt>
    <dgm:pt modelId="{633A598E-9D7F-504B-B2AA-DC1AD77B6356}" type="pres">
      <dgm:prSet presAssocID="{CEE4BAE4-7ED0-0F4C-BF45-14AE73CA9CAC}" presName="points" presStyleCnt="0"/>
      <dgm:spPr/>
    </dgm:pt>
    <dgm:pt modelId="{0078E91F-279C-0B4D-AFA7-D5F2EB1AFF96}" type="pres">
      <dgm:prSet presAssocID="{2A74E15C-472C-0B46-ADC1-656420DB8FEF}" presName="compositeA" presStyleCnt="0"/>
      <dgm:spPr/>
    </dgm:pt>
    <dgm:pt modelId="{21E4D314-C293-7C4F-B955-56D23186B972}" type="pres">
      <dgm:prSet presAssocID="{2A74E15C-472C-0B46-ADC1-656420DB8FEF}" presName="textA" presStyleLbl="revTx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B2A97E-EA2F-794F-BB3D-5199D825B12E}" type="pres">
      <dgm:prSet presAssocID="{2A74E15C-472C-0B46-ADC1-656420DB8FEF}" presName="circleA" presStyleLbl="node1" presStyleIdx="0" presStyleCnt="8"/>
      <dgm:spPr/>
    </dgm:pt>
    <dgm:pt modelId="{33817BA6-0BE7-7449-BC3E-FC4BDFCDC51C}" type="pres">
      <dgm:prSet presAssocID="{2A74E15C-472C-0B46-ADC1-656420DB8FEF}" presName="spaceA" presStyleCnt="0"/>
      <dgm:spPr/>
    </dgm:pt>
    <dgm:pt modelId="{AD83A86E-8017-D441-A2D2-95A26CA24117}" type="pres">
      <dgm:prSet presAssocID="{19DDF00E-D133-5B46-A7AD-CFE31238003A}" presName="space" presStyleCnt="0"/>
      <dgm:spPr/>
    </dgm:pt>
    <dgm:pt modelId="{629F676E-7911-CD40-AED5-F28FF66765DA}" type="pres">
      <dgm:prSet presAssocID="{20579274-6137-A141-8B6B-0AC2B5D748B5}" presName="compositeB" presStyleCnt="0"/>
      <dgm:spPr/>
    </dgm:pt>
    <dgm:pt modelId="{DCBBCEDE-CE81-2443-8EA2-CA38017C289B}" type="pres">
      <dgm:prSet presAssocID="{20579274-6137-A141-8B6B-0AC2B5D748B5}" presName="textB" presStyleLbl="revTx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C98DC1-0930-4A41-AE8F-087D11861174}" type="pres">
      <dgm:prSet presAssocID="{20579274-6137-A141-8B6B-0AC2B5D748B5}" presName="circleB" presStyleLbl="node1" presStyleIdx="1" presStyleCnt="8"/>
      <dgm:spPr/>
    </dgm:pt>
    <dgm:pt modelId="{B1387102-3C68-EA4B-A3BF-753664D19337}" type="pres">
      <dgm:prSet presAssocID="{20579274-6137-A141-8B6B-0AC2B5D748B5}" presName="spaceB" presStyleCnt="0"/>
      <dgm:spPr/>
    </dgm:pt>
    <dgm:pt modelId="{412473C8-527D-F24F-994C-65DF8F91695E}" type="pres">
      <dgm:prSet presAssocID="{8763B2A5-B776-FA44-B580-55CF06E4DC4F}" presName="space" presStyleCnt="0"/>
      <dgm:spPr/>
    </dgm:pt>
    <dgm:pt modelId="{072D28F4-5548-BA4D-B036-0BB73AB0DA65}" type="pres">
      <dgm:prSet presAssocID="{D5AC1685-663E-6245-8027-76FF891FFA36}" presName="compositeA" presStyleCnt="0"/>
      <dgm:spPr/>
    </dgm:pt>
    <dgm:pt modelId="{5BFB7E2A-7551-0A4A-8AAD-59D22BFB5E32}" type="pres">
      <dgm:prSet presAssocID="{D5AC1685-663E-6245-8027-76FF891FFA36}" presName="textA" presStyleLbl="revTx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F73C81-65DC-6841-A026-CDA39C0958FC}" type="pres">
      <dgm:prSet presAssocID="{D5AC1685-663E-6245-8027-76FF891FFA36}" presName="circleA" presStyleLbl="node1" presStyleIdx="2" presStyleCnt="8"/>
      <dgm:spPr/>
    </dgm:pt>
    <dgm:pt modelId="{FAAABECF-96FD-6742-9442-88F4FADDFA08}" type="pres">
      <dgm:prSet presAssocID="{D5AC1685-663E-6245-8027-76FF891FFA36}" presName="spaceA" presStyleCnt="0"/>
      <dgm:spPr/>
    </dgm:pt>
    <dgm:pt modelId="{0DF503FC-7717-054F-9290-6A3607178E1B}" type="pres">
      <dgm:prSet presAssocID="{2607FB06-7E0B-3341-87E9-70F0B822BE7F}" presName="space" presStyleCnt="0"/>
      <dgm:spPr/>
    </dgm:pt>
    <dgm:pt modelId="{ADC14B5F-A507-C046-A422-A19CF1160AEA}" type="pres">
      <dgm:prSet presAssocID="{9E7034C4-6BEC-FB4D-BAF2-BCA68D12AAF8}" presName="compositeB" presStyleCnt="0"/>
      <dgm:spPr/>
    </dgm:pt>
    <dgm:pt modelId="{95A94EA7-1B81-C244-B4DD-AAAD3D23EFF6}" type="pres">
      <dgm:prSet presAssocID="{9E7034C4-6BEC-FB4D-BAF2-BCA68D12AAF8}" presName="textB" presStyleLbl="revTx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E293C5-24E9-C94B-83AA-DAF3B5382267}" type="pres">
      <dgm:prSet presAssocID="{9E7034C4-6BEC-FB4D-BAF2-BCA68D12AAF8}" presName="circleB" presStyleLbl="node1" presStyleIdx="3" presStyleCnt="8"/>
      <dgm:spPr/>
    </dgm:pt>
    <dgm:pt modelId="{C868DED6-4F5F-DC45-996F-CCB80611B54C}" type="pres">
      <dgm:prSet presAssocID="{9E7034C4-6BEC-FB4D-BAF2-BCA68D12AAF8}" presName="spaceB" presStyleCnt="0"/>
      <dgm:spPr/>
    </dgm:pt>
    <dgm:pt modelId="{2693E9F5-C848-9748-904D-6754E0A6E8A4}" type="pres">
      <dgm:prSet presAssocID="{14063F6A-2680-6B4D-A275-3A1E2FB2F773}" presName="space" presStyleCnt="0"/>
      <dgm:spPr/>
    </dgm:pt>
    <dgm:pt modelId="{89A0CAC3-530D-E845-947E-3D89B59D1A1C}" type="pres">
      <dgm:prSet presAssocID="{23A828C3-279C-1344-BF4F-A71A8A405FFC}" presName="compositeA" presStyleCnt="0"/>
      <dgm:spPr/>
    </dgm:pt>
    <dgm:pt modelId="{5DDCE793-33FE-954E-BA53-B3418A0E573B}" type="pres">
      <dgm:prSet presAssocID="{23A828C3-279C-1344-BF4F-A71A8A405FFC}" presName="textA" presStyleLbl="revTx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97759B-AFA4-C048-9097-FCE6AA0DCE5F}" type="pres">
      <dgm:prSet presAssocID="{23A828C3-279C-1344-BF4F-A71A8A405FFC}" presName="circleA" presStyleLbl="node1" presStyleIdx="4" presStyleCnt="8"/>
      <dgm:spPr/>
    </dgm:pt>
    <dgm:pt modelId="{F8AC188D-D143-ED41-891B-93D41456604E}" type="pres">
      <dgm:prSet presAssocID="{23A828C3-279C-1344-BF4F-A71A8A405FFC}" presName="spaceA" presStyleCnt="0"/>
      <dgm:spPr/>
    </dgm:pt>
    <dgm:pt modelId="{3CE5C9CE-7541-7848-9480-51BD97473357}" type="pres">
      <dgm:prSet presAssocID="{3072DFFC-F4E2-614B-BA36-9B86D1FA92C1}" presName="space" presStyleCnt="0"/>
      <dgm:spPr/>
    </dgm:pt>
    <dgm:pt modelId="{6A77839A-F441-5641-A12D-189A40C29510}" type="pres">
      <dgm:prSet presAssocID="{F53168D5-CD2F-9745-9510-EE77242C0C1F}" presName="compositeB" presStyleCnt="0"/>
      <dgm:spPr/>
    </dgm:pt>
    <dgm:pt modelId="{05BCC7EC-D32F-1646-91E4-A38335CC0BA7}" type="pres">
      <dgm:prSet presAssocID="{F53168D5-CD2F-9745-9510-EE77242C0C1F}" presName="textB" presStyleLbl="revTx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7F5C7C-A227-F041-8D5C-63C7270F004B}" type="pres">
      <dgm:prSet presAssocID="{F53168D5-CD2F-9745-9510-EE77242C0C1F}" presName="circleB" presStyleLbl="node1" presStyleIdx="5" presStyleCnt="8"/>
      <dgm:spPr/>
    </dgm:pt>
    <dgm:pt modelId="{4B895C42-8742-3B48-A7CE-1AEB2AA32161}" type="pres">
      <dgm:prSet presAssocID="{F53168D5-CD2F-9745-9510-EE77242C0C1F}" presName="spaceB" presStyleCnt="0"/>
      <dgm:spPr/>
    </dgm:pt>
    <dgm:pt modelId="{2FED75E1-48C1-8B46-A10D-EF18F0FB2FCD}" type="pres">
      <dgm:prSet presAssocID="{4D430694-F87A-9042-9ED5-D57ED5736C67}" presName="space" presStyleCnt="0"/>
      <dgm:spPr/>
    </dgm:pt>
    <dgm:pt modelId="{594AA85B-6212-6649-A39A-4975B2E55317}" type="pres">
      <dgm:prSet presAssocID="{72B68026-E4A7-4246-B55E-BF66BC814613}" presName="compositeA" presStyleCnt="0"/>
      <dgm:spPr/>
    </dgm:pt>
    <dgm:pt modelId="{F5CEB8E7-3937-B948-9FA8-7FA73AFED8CE}" type="pres">
      <dgm:prSet presAssocID="{72B68026-E4A7-4246-B55E-BF66BC814613}" presName="textA" presStyleLbl="revTx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55051E-FE76-0B41-B069-A49CACE3EF3F}" type="pres">
      <dgm:prSet presAssocID="{72B68026-E4A7-4246-B55E-BF66BC814613}" presName="circleA" presStyleLbl="node1" presStyleIdx="6" presStyleCnt="8"/>
      <dgm:spPr/>
    </dgm:pt>
    <dgm:pt modelId="{2D8A340E-C558-9C4D-94E7-C3C60FC11CD7}" type="pres">
      <dgm:prSet presAssocID="{72B68026-E4A7-4246-B55E-BF66BC814613}" presName="spaceA" presStyleCnt="0"/>
      <dgm:spPr/>
    </dgm:pt>
    <dgm:pt modelId="{6AC9995D-2C07-374C-8C07-3C60E334D698}" type="pres">
      <dgm:prSet presAssocID="{5F5BDC8A-7934-D14C-9001-FB334E135ABC}" presName="space" presStyleCnt="0"/>
      <dgm:spPr/>
    </dgm:pt>
    <dgm:pt modelId="{84C9959C-46F2-394A-9BA3-2258286304F4}" type="pres">
      <dgm:prSet presAssocID="{65EC4BF3-99F5-5F47-ADD4-D841B6F15F21}" presName="compositeB" presStyleCnt="0"/>
      <dgm:spPr/>
    </dgm:pt>
    <dgm:pt modelId="{E48A6D51-3B62-2D44-8AFF-94394DA31A81}" type="pres">
      <dgm:prSet presAssocID="{65EC4BF3-99F5-5F47-ADD4-D841B6F15F21}" presName="textB" presStyleLbl="revTx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430B08-AFE5-3C4A-8A01-AAAC5DD346F7}" type="pres">
      <dgm:prSet presAssocID="{65EC4BF3-99F5-5F47-ADD4-D841B6F15F21}" presName="circleB" presStyleLbl="node1" presStyleIdx="7" presStyleCnt="8"/>
      <dgm:spPr/>
    </dgm:pt>
    <dgm:pt modelId="{C68575E5-F393-204D-BAF3-296D82281624}" type="pres">
      <dgm:prSet presAssocID="{65EC4BF3-99F5-5F47-ADD4-D841B6F15F21}" presName="spaceB" presStyleCnt="0"/>
      <dgm:spPr/>
    </dgm:pt>
  </dgm:ptLst>
  <dgm:cxnLst>
    <dgm:cxn modelId="{7905CB43-B140-D345-9B63-AD4AE6FB1BF6}" srcId="{CEE4BAE4-7ED0-0F4C-BF45-14AE73CA9CAC}" destId="{65EC4BF3-99F5-5F47-ADD4-D841B6F15F21}" srcOrd="7" destOrd="0" parTransId="{4901D7E5-030B-2F4A-B32B-71A0B2B25A22}" sibTransId="{3A42BC5A-C3DD-CD45-A9BC-29F21A403FEB}"/>
    <dgm:cxn modelId="{19A3D573-21A4-FC40-ABB6-FA020F22A964}" type="presOf" srcId="{F53168D5-CD2F-9745-9510-EE77242C0C1F}" destId="{05BCC7EC-D32F-1646-91E4-A38335CC0BA7}" srcOrd="0" destOrd="0" presId="urn:microsoft.com/office/officeart/2005/8/layout/hProcess11"/>
    <dgm:cxn modelId="{FFEACDDB-361B-A942-9763-3C5EAAA97E7C}" type="presOf" srcId="{CEE4BAE4-7ED0-0F4C-BF45-14AE73CA9CAC}" destId="{A9E90699-5191-0E45-9B43-DB4302891233}" srcOrd="0" destOrd="0" presId="urn:microsoft.com/office/officeart/2005/8/layout/hProcess11"/>
    <dgm:cxn modelId="{A21CFD07-DC29-6D49-A00D-70B3F4AF4198}" type="presOf" srcId="{23A828C3-279C-1344-BF4F-A71A8A405FFC}" destId="{5DDCE793-33FE-954E-BA53-B3418A0E573B}" srcOrd="0" destOrd="0" presId="urn:microsoft.com/office/officeart/2005/8/layout/hProcess11"/>
    <dgm:cxn modelId="{447A7D89-AE31-A448-A8DA-CAEE225C1FD9}" type="presOf" srcId="{65EC4BF3-99F5-5F47-ADD4-D841B6F15F21}" destId="{E48A6D51-3B62-2D44-8AFF-94394DA31A81}" srcOrd="0" destOrd="0" presId="urn:microsoft.com/office/officeart/2005/8/layout/hProcess11"/>
    <dgm:cxn modelId="{96F82B63-006E-C740-B120-B8040D0B0D7C}" type="presOf" srcId="{D5AC1685-663E-6245-8027-76FF891FFA36}" destId="{5BFB7E2A-7551-0A4A-8AAD-59D22BFB5E32}" srcOrd="0" destOrd="0" presId="urn:microsoft.com/office/officeart/2005/8/layout/hProcess11"/>
    <dgm:cxn modelId="{6F0165F6-4243-8A41-B9AD-9D506528B9CF}" srcId="{CEE4BAE4-7ED0-0F4C-BF45-14AE73CA9CAC}" destId="{72B68026-E4A7-4246-B55E-BF66BC814613}" srcOrd="6" destOrd="0" parTransId="{B95F99BD-CB76-8149-AE21-D8E1535B4C82}" sibTransId="{5F5BDC8A-7934-D14C-9001-FB334E135ABC}"/>
    <dgm:cxn modelId="{0ABDB8FD-765E-8241-A615-B4461A43D360}" type="presOf" srcId="{2A74E15C-472C-0B46-ADC1-656420DB8FEF}" destId="{21E4D314-C293-7C4F-B955-56D23186B972}" srcOrd="0" destOrd="0" presId="urn:microsoft.com/office/officeart/2005/8/layout/hProcess11"/>
    <dgm:cxn modelId="{611F1B75-960A-9244-96D1-F5F91380F7B6}" type="presOf" srcId="{20579274-6137-A141-8B6B-0AC2B5D748B5}" destId="{DCBBCEDE-CE81-2443-8EA2-CA38017C289B}" srcOrd="0" destOrd="0" presId="urn:microsoft.com/office/officeart/2005/8/layout/hProcess11"/>
    <dgm:cxn modelId="{9228C075-153A-8F4F-BC06-417F4EB15CF1}" type="presOf" srcId="{9E7034C4-6BEC-FB4D-BAF2-BCA68D12AAF8}" destId="{95A94EA7-1B81-C244-B4DD-AAAD3D23EFF6}" srcOrd="0" destOrd="0" presId="urn:microsoft.com/office/officeart/2005/8/layout/hProcess11"/>
    <dgm:cxn modelId="{52E93EC4-0FF4-CE48-832E-82B54B043379}" srcId="{CEE4BAE4-7ED0-0F4C-BF45-14AE73CA9CAC}" destId="{23A828C3-279C-1344-BF4F-A71A8A405FFC}" srcOrd="4" destOrd="0" parTransId="{FF251C3F-03A1-A543-B25B-B636B3B63576}" sibTransId="{3072DFFC-F4E2-614B-BA36-9B86D1FA92C1}"/>
    <dgm:cxn modelId="{BDE51ABD-8BC6-954D-AF08-0FF2F8462289}" srcId="{CEE4BAE4-7ED0-0F4C-BF45-14AE73CA9CAC}" destId="{F53168D5-CD2F-9745-9510-EE77242C0C1F}" srcOrd="5" destOrd="0" parTransId="{F4CE031B-09DF-E840-AC71-99EA92ED5597}" sibTransId="{4D430694-F87A-9042-9ED5-D57ED5736C67}"/>
    <dgm:cxn modelId="{880E45F7-F642-774B-A96B-BF9CA4EA0005}" type="presOf" srcId="{72B68026-E4A7-4246-B55E-BF66BC814613}" destId="{F5CEB8E7-3937-B948-9FA8-7FA73AFED8CE}" srcOrd="0" destOrd="0" presId="urn:microsoft.com/office/officeart/2005/8/layout/hProcess11"/>
    <dgm:cxn modelId="{DB6EACBE-AC0B-8048-8429-1EF343A927AA}" srcId="{CEE4BAE4-7ED0-0F4C-BF45-14AE73CA9CAC}" destId="{D5AC1685-663E-6245-8027-76FF891FFA36}" srcOrd="2" destOrd="0" parTransId="{D12C2C69-D059-0344-93DF-9F6D3510A2BD}" sibTransId="{2607FB06-7E0B-3341-87E9-70F0B822BE7F}"/>
    <dgm:cxn modelId="{8F17F68E-13E8-3046-96C0-071C4836F3C4}" srcId="{CEE4BAE4-7ED0-0F4C-BF45-14AE73CA9CAC}" destId="{2A74E15C-472C-0B46-ADC1-656420DB8FEF}" srcOrd="0" destOrd="0" parTransId="{029C04E5-E276-BD42-83FB-EE0422973528}" sibTransId="{19DDF00E-D133-5B46-A7AD-CFE31238003A}"/>
    <dgm:cxn modelId="{D199809D-3586-8048-88D9-60ED81894C2D}" srcId="{CEE4BAE4-7ED0-0F4C-BF45-14AE73CA9CAC}" destId="{20579274-6137-A141-8B6B-0AC2B5D748B5}" srcOrd="1" destOrd="0" parTransId="{A129B800-78C1-A24F-AC92-6D25EE425FC4}" sibTransId="{8763B2A5-B776-FA44-B580-55CF06E4DC4F}"/>
    <dgm:cxn modelId="{DDB54A5E-AA65-FF42-A17B-5BC16B53CE82}" srcId="{CEE4BAE4-7ED0-0F4C-BF45-14AE73CA9CAC}" destId="{9E7034C4-6BEC-FB4D-BAF2-BCA68D12AAF8}" srcOrd="3" destOrd="0" parTransId="{C970E04B-FD13-5C4B-AFDF-D2BE979B925D}" sibTransId="{14063F6A-2680-6B4D-A275-3A1E2FB2F773}"/>
    <dgm:cxn modelId="{FF04DC26-B1E4-0A45-A3C2-004163EF23A6}" type="presParOf" srcId="{A9E90699-5191-0E45-9B43-DB4302891233}" destId="{6B4FB0B8-2C86-3B45-A9E5-CC78E51908B3}" srcOrd="0" destOrd="0" presId="urn:microsoft.com/office/officeart/2005/8/layout/hProcess11"/>
    <dgm:cxn modelId="{CC710121-DD4B-1543-98C6-E8A27FF8074F}" type="presParOf" srcId="{A9E90699-5191-0E45-9B43-DB4302891233}" destId="{633A598E-9D7F-504B-B2AA-DC1AD77B6356}" srcOrd="1" destOrd="0" presId="urn:microsoft.com/office/officeart/2005/8/layout/hProcess11"/>
    <dgm:cxn modelId="{BAA82BE0-2B8E-254A-B4D2-95FDD8867A5B}" type="presParOf" srcId="{633A598E-9D7F-504B-B2AA-DC1AD77B6356}" destId="{0078E91F-279C-0B4D-AFA7-D5F2EB1AFF96}" srcOrd="0" destOrd="0" presId="urn:microsoft.com/office/officeart/2005/8/layout/hProcess11"/>
    <dgm:cxn modelId="{D8C11E11-BC1D-7B46-BAE0-A28A39AB0B62}" type="presParOf" srcId="{0078E91F-279C-0B4D-AFA7-D5F2EB1AFF96}" destId="{21E4D314-C293-7C4F-B955-56D23186B972}" srcOrd="0" destOrd="0" presId="urn:microsoft.com/office/officeart/2005/8/layout/hProcess11"/>
    <dgm:cxn modelId="{F5FF1A75-1BFD-DD46-A894-112FE1B65A33}" type="presParOf" srcId="{0078E91F-279C-0B4D-AFA7-D5F2EB1AFF96}" destId="{A3B2A97E-EA2F-794F-BB3D-5199D825B12E}" srcOrd="1" destOrd="0" presId="urn:microsoft.com/office/officeart/2005/8/layout/hProcess11"/>
    <dgm:cxn modelId="{F6DEF978-3FA3-7840-A343-2628B1F418D6}" type="presParOf" srcId="{0078E91F-279C-0B4D-AFA7-D5F2EB1AFF96}" destId="{33817BA6-0BE7-7449-BC3E-FC4BDFCDC51C}" srcOrd="2" destOrd="0" presId="urn:microsoft.com/office/officeart/2005/8/layout/hProcess11"/>
    <dgm:cxn modelId="{773CD57E-2512-054A-829C-76472140E5C0}" type="presParOf" srcId="{633A598E-9D7F-504B-B2AA-DC1AD77B6356}" destId="{AD83A86E-8017-D441-A2D2-95A26CA24117}" srcOrd="1" destOrd="0" presId="urn:microsoft.com/office/officeart/2005/8/layout/hProcess11"/>
    <dgm:cxn modelId="{42B392A8-F4FF-5749-B7ED-C94BDB0FB29F}" type="presParOf" srcId="{633A598E-9D7F-504B-B2AA-DC1AD77B6356}" destId="{629F676E-7911-CD40-AED5-F28FF66765DA}" srcOrd="2" destOrd="0" presId="urn:microsoft.com/office/officeart/2005/8/layout/hProcess11"/>
    <dgm:cxn modelId="{BB310846-D661-2A40-94B4-989D58E69C43}" type="presParOf" srcId="{629F676E-7911-CD40-AED5-F28FF66765DA}" destId="{DCBBCEDE-CE81-2443-8EA2-CA38017C289B}" srcOrd="0" destOrd="0" presId="urn:microsoft.com/office/officeart/2005/8/layout/hProcess11"/>
    <dgm:cxn modelId="{711DFF8E-2597-0D40-8F33-F265653A9443}" type="presParOf" srcId="{629F676E-7911-CD40-AED5-F28FF66765DA}" destId="{BDC98DC1-0930-4A41-AE8F-087D11861174}" srcOrd="1" destOrd="0" presId="urn:microsoft.com/office/officeart/2005/8/layout/hProcess11"/>
    <dgm:cxn modelId="{5278970B-BCFE-434D-B8F1-246C7839BD47}" type="presParOf" srcId="{629F676E-7911-CD40-AED5-F28FF66765DA}" destId="{B1387102-3C68-EA4B-A3BF-753664D19337}" srcOrd="2" destOrd="0" presId="urn:microsoft.com/office/officeart/2005/8/layout/hProcess11"/>
    <dgm:cxn modelId="{EA45C33E-8328-444A-8910-8CEF21C1D3B7}" type="presParOf" srcId="{633A598E-9D7F-504B-B2AA-DC1AD77B6356}" destId="{412473C8-527D-F24F-994C-65DF8F91695E}" srcOrd="3" destOrd="0" presId="urn:microsoft.com/office/officeart/2005/8/layout/hProcess11"/>
    <dgm:cxn modelId="{4B8D7110-C0C8-914F-8C1C-D8352D3278A8}" type="presParOf" srcId="{633A598E-9D7F-504B-B2AA-DC1AD77B6356}" destId="{072D28F4-5548-BA4D-B036-0BB73AB0DA65}" srcOrd="4" destOrd="0" presId="urn:microsoft.com/office/officeart/2005/8/layout/hProcess11"/>
    <dgm:cxn modelId="{B46F3E91-2A61-FF48-B47C-29E3F89DF65B}" type="presParOf" srcId="{072D28F4-5548-BA4D-B036-0BB73AB0DA65}" destId="{5BFB7E2A-7551-0A4A-8AAD-59D22BFB5E32}" srcOrd="0" destOrd="0" presId="urn:microsoft.com/office/officeart/2005/8/layout/hProcess11"/>
    <dgm:cxn modelId="{DBBE1C0C-2EF0-C94B-A190-D008B6926CC3}" type="presParOf" srcId="{072D28F4-5548-BA4D-B036-0BB73AB0DA65}" destId="{7CF73C81-65DC-6841-A026-CDA39C0958FC}" srcOrd="1" destOrd="0" presId="urn:microsoft.com/office/officeart/2005/8/layout/hProcess11"/>
    <dgm:cxn modelId="{1A2F1CE8-41C2-1448-83CE-360F13E053CE}" type="presParOf" srcId="{072D28F4-5548-BA4D-B036-0BB73AB0DA65}" destId="{FAAABECF-96FD-6742-9442-88F4FADDFA08}" srcOrd="2" destOrd="0" presId="urn:microsoft.com/office/officeart/2005/8/layout/hProcess11"/>
    <dgm:cxn modelId="{DA6A3627-37B7-EC4A-8F61-B8C3F398DAFE}" type="presParOf" srcId="{633A598E-9D7F-504B-B2AA-DC1AD77B6356}" destId="{0DF503FC-7717-054F-9290-6A3607178E1B}" srcOrd="5" destOrd="0" presId="urn:microsoft.com/office/officeart/2005/8/layout/hProcess11"/>
    <dgm:cxn modelId="{814332DC-AD36-5C4D-9ADC-74847C346093}" type="presParOf" srcId="{633A598E-9D7F-504B-B2AA-DC1AD77B6356}" destId="{ADC14B5F-A507-C046-A422-A19CF1160AEA}" srcOrd="6" destOrd="0" presId="urn:microsoft.com/office/officeart/2005/8/layout/hProcess11"/>
    <dgm:cxn modelId="{FBE8A426-A3A2-4040-AD09-F32DFA09E806}" type="presParOf" srcId="{ADC14B5F-A507-C046-A422-A19CF1160AEA}" destId="{95A94EA7-1B81-C244-B4DD-AAAD3D23EFF6}" srcOrd="0" destOrd="0" presId="urn:microsoft.com/office/officeart/2005/8/layout/hProcess11"/>
    <dgm:cxn modelId="{C42FBB5B-A799-7D47-8ED5-3625245EAECB}" type="presParOf" srcId="{ADC14B5F-A507-C046-A422-A19CF1160AEA}" destId="{49E293C5-24E9-C94B-83AA-DAF3B5382267}" srcOrd="1" destOrd="0" presId="urn:microsoft.com/office/officeart/2005/8/layout/hProcess11"/>
    <dgm:cxn modelId="{AC130F48-ABF8-8C47-A9A7-98A955334B91}" type="presParOf" srcId="{ADC14B5F-A507-C046-A422-A19CF1160AEA}" destId="{C868DED6-4F5F-DC45-996F-CCB80611B54C}" srcOrd="2" destOrd="0" presId="urn:microsoft.com/office/officeart/2005/8/layout/hProcess11"/>
    <dgm:cxn modelId="{C0315A71-A2AB-184B-80D7-810762E1C216}" type="presParOf" srcId="{633A598E-9D7F-504B-B2AA-DC1AD77B6356}" destId="{2693E9F5-C848-9748-904D-6754E0A6E8A4}" srcOrd="7" destOrd="0" presId="urn:microsoft.com/office/officeart/2005/8/layout/hProcess11"/>
    <dgm:cxn modelId="{812F0FDE-BEDC-3B4A-87F0-7A6D9BFE1952}" type="presParOf" srcId="{633A598E-9D7F-504B-B2AA-DC1AD77B6356}" destId="{89A0CAC3-530D-E845-947E-3D89B59D1A1C}" srcOrd="8" destOrd="0" presId="urn:microsoft.com/office/officeart/2005/8/layout/hProcess11"/>
    <dgm:cxn modelId="{64C42409-A1F2-4B47-A83C-2947C3A93F39}" type="presParOf" srcId="{89A0CAC3-530D-E845-947E-3D89B59D1A1C}" destId="{5DDCE793-33FE-954E-BA53-B3418A0E573B}" srcOrd="0" destOrd="0" presId="urn:microsoft.com/office/officeart/2005/8/layout/hProcess11"/>
    <dgm:cxn modelId="{5755CDDF-2118-CF44-A672-2BD741788F83}" type="presParOf" srcId="{89A0CAC3-530D-E845-947E-3D89B59D1A1C}" destId="{8397759B-AFA4-C048-9097-FCE6AA0DCE5F}" srcOrd="1" destOrd="0" presId="urn:microsoft.com/office/officeart/2005/8/layout/hProcess11"/>
    <dgm:cxn modelId="{6B9604E8-09A5-9646-B8A0-1EACBB957BE6}" type="presParOf" srcId="{89A0CAC3-530D-E845-947E-3D89B59D1A1C}" destId="{F8AC188D-D143-ED41-891B-93D41456604E}" srcOrd="2" destOrd="0" presId="urn:microsoft.com/office/officeart/2005/8/layout/hProcess11"/>
    <dgm:cxn modelId="{61F5C10B-AF9F-D744-99F1-BBD3AC3F0449}" type="presParOf" srcId="{633A598E-9D7F-504B-B2AA-DC1AD77B6356}" destId="{3CE5C9CE-7541-7848-9480-51BD97473357}" srcOrd="9" destOrd="0" presId="urn:microsoft.com/office/officeart/2005/8/layout/hProcess11"/>
    <dgm:cxn modelId="{39EDF82A-8A1C-BA41-9498-B49DB819E878}" type="presParOf" srcId="{633A598E-9D7F-504B-B2AA-DC1AD77B6356}" destId="{6A77839A-F441-5641-A12D-189A40C29510}" srcOrd="10" destOrd="0" presId="urn:microsoft.com/office/officeart/2005/8/layout/hProcess11"/>
    <dgm:cxn modelId="{0178D319-D9D3-C34B-B1EA-1439B2A2A5C0}" type="presParOf" srcId="{6A77839A-F441-5641-A12D-189A40C29510}" destId="{05BCC7EC-D32F-1646-91E4-A38335CC0BA7}" srcOrd="0" destOrd="0" presId="urn:microsoft.com/office/officeart/2005/8/layout/hProcess11"/>
    <dgm:cxn modelId="{CAFE77D7-B052-4F46-9D0E-9E4B55EDEAE0}" type="presParOf" srcId="{6A77839A-F441-5641-A12D-189A40C29510}" destId="{527F5C7C-A227-F041-8D5C-63C7270F004B}" srcOrd="1" destOrd="0" presId="urn:microsoft.com/office/officeart/2005/8/layout/hProcess11"/>
    <dgm:cxn modelId="{EA072FE2-5DB1-104B-A935-A2DD6E465800}" type="presParOf" srcId="{6A77839A-F441-5641-A12D-189A40C29510}" destId="{4B895C42-8742-3B48-A7CE-1AEB2AA32161}" srcOrd="2" destOrd="0" presId="urn:microsoft.com/office/officeart/2005/8/layout/hProcess11"/>
    <dgm:cxn modelId="{D350AE61-339B-7D48-B94A-B10613B43397}" type="presParOf" srcId="{633A598E-9D7F-504B-B2AA-DC1AD77B6356}" destId="{2FED75E1-48C1-8B46-A10D-EF18F0FB2FCD}" srcOrd="11" destOrd="0" presId="urn:microsoft.com/office/officeart/2005/8/layout/hProcess11"/>
    <dgm:cxn modelId="{36A84028-7B42-3F4B-99E9-C872DDB8BE21}" type="presParOf" srcId="{633A598E-9D7F-504B-B2AA-DC1AD77B6356}" destId="{594AA85B-6212-6649-A39A-4975B2E55317}" srcOrd="12" destOrd="0" presId="urn:microsoft.com/office/officeart/2005/8/layout/hProcess11"/>
    <dgm:cxn modelId="{16E90B55-8509-5043-AAFF-E053C18D400C}" type="presParOf" srcId="{594AA85B-6212-6649-A39A-4975B2E55317}" destId="{F5CEB8E7-3937-B948-9FA8-7FA73AFED8CE}" srcOrd="0" destOrd="0" presId="urn:microsoft.com/office/officeart/2005/8/layout/hProcess11"/>
    <dgm:cxn modelId="{5E64570A-738D-CD4F-A666-699B70107CDE}" type="presParOf" srcId="{594AA85B-6212-6649-A39A-4975B2E55317}" destId="{3355051E-FE76-0B41-B069-A49CACE3EF3F}" srcOrd="1" destOrd="0" presId="urn:microsoft.com/office/officeart/2005/8/layout/hProcess11"/>
    <dgm:cxn modelId="{5F14EED3-FAAA-EE46-9F8D-461382FBBFE9}" type="presParOf" srcId="{594AA85B-6212-6649-A39A-4975B2E55317}" destId="{2D8A340E-C558-9C4D-94E7-C3C60FC11CD7}" srcOrd="2" destOrd="0" presId="urn:microsoft.com/office/officeart/2005/8/layout/hProcess11"/>
    <dgm:cxn modelId="{00A790B5-541E-8B4F-BE98-6CA364917078}" type="presParOf" srcId="{633A598E-9D7F-504B-B2AA-DC1AD77B6356}" destId="{6AC9995D-2C07-374C-8C07-3C60E334D698}" srcOrd="13" destOrd="0" presId="urn:microsoft.com/office/officeart/2005/8/layout/hProcess11"/>
    <dgm:cxn modelId="{96A44D27-FDB5-2A4E-93E8-290C25D3D240}" type="presParOf" srcId="{633A598E-9D7F-504B-B2AA-DC1AD77B6356}" destId="{84C9959C-46F2-394A-9BA3-2258286304F4}" srcOrd="14" destOrd="0" presId="urn:microsoft.com/office/officeart/2005/8/layout/hProcess11"/>
    <dgm:cxn modelId="{74F4315A-4993-1A48-8995-5AFB23FEFD1D}" type="presParOf" srcId="{84C9959C-46F2-394A-9BA3-2258286304F4}" destId="{E48A6D51-3B62-2D44-8AFF-94394DA31A81}" srcOrd="0" destOrd="0" presId="urn:microsoft.com/office/officeart/2005/8/layout/hProcess11"/>
    <dgm:cxn modelId="{D20A8549-A818-734F-9E21-C2D15A6393C7}" type="presParOf" srcId="{84C9959C-46F2-394A-9BA3-2258286304F4}" destId="{15430B08-AFE5-3C4A-8A01-AAAC5DD346F7}" srcOrd="1" destOrd="0" presId="urn:microsoft.com/office/officeart/2005/8/layout/hProcess11"/>
    <dgm:cxn modelId="{F9F56921-7EAB-6747-9061-081C6926C38A}" type="presParOf" srcId="{84C9959C-46F2-394A-9BA3-2258286304F4}" destId="{C68575E5-F393-204D-BAF3-296D82281624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6BE0FF-783E-FF4D-A545-A992057BEE0C}">
      <dsp:nvSpPr>
        <dsp:cNvPr id="0" name=""/>
        <dsp:cNvSpPr/>
      </dsp:nvSpPr>
      <dsp:spPr>
        <a:xfrm>
          <a:off x="0" y="1440179"/>
          <a:ext cx="7499350" cy="1920240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accent1">
              <a:tint val="40000"/>
              <a:hueOff val="0"/>
              <a:satOff val="0"/>
              <a:lumOff val="0"/>
              <a:alphaOff val="0"/>
              <a:shade val="8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A52B526-9888-D847-BEBC-EEA5D937DC29}">
      <dsp:nvSpPr>
        <dsp:cNvPr id="0" name=""/>
        <dsp:cNvSpPr/>
      </dsp:nvSpPr>
      <dsp:spPr>
        <a:xfrm>
          <a:off x="267" y="0"/>
          <a:ext cx="808249" cy="1920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6" tIns="56896" rIns="56896" bIns="56896" numCol="1" spcCol="1270" anchor="b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/>
            <a:t>200</a:t>
          </a:r>
          <a:r>
            <a:rPr lang="en-US" sz="800" kern="1200" dirty="0" smtClean="0"/>
            <a:t>5: First experimental catalog online for Perseus Digital Library deployed using </a:t>
          </a:r>
          <a:r>
            <a:rPr lang="en-US" sz="800" kern="1200" dirty="0" smtClean="0">
              <a:hlinkClick xmlns:r="http://schemas.openxmlformats.org/officeDocument/2006/relationships" r:id="rId1"/>
            </a:rPr>
            <a:t>FRBR “model</a:t>
          </a:r>
          <a:r>
            <a:rPr lang="en-US" sz="800" kern="1200" dirty="0" smtClean="0"/>
            <a:t>”.</a:t>
          </a:r>
          <a:endParaRPr lang="en-US" sz="800" kern="1200" dirty="0"/>
        </a:p>
      </dsp:txBody>
      <dsp:txXfrm>
        <a:off x="267" y="0"/>
        <a:ext cx="808249" cy="1920240"/>
      </dsp:txXfrm>
    </dsp:sp>
    <dsp:sp modelId="{D980459B-CAA4-3947-A9B4-B5773D51671F}">
      <dsp:nvSpPr>
        <dsp:cNvPr id="0" name=""/>
        <dsp:cNvSpPr/>
      </dsp:nvSpPr>
      <dsp:spPr>
        <a:xfrm>
          <a:off x="164362" y="2160269"/>
          <a:ext cx="480060" cy="48006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accent1">
              <a:hueOff val="0"/>
              <a:satOff val="0"/>
              <a:lumOff val="0"/>
              <a:alphaOff val="0"/>
              <a:shade val="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79D723C-0D57-9E4A-BFC2-D8D4F19B553C}">
      <dsp:nvSpPr>
        <dsp:cNvPr id="0" name=""/>
        <dsp:cNvSpPr/>
      </dsp:nvSpPr>
      <dsp:spPr>
        <a:xfrm>
          <a:off x="848929" y="2880359"/>
          <a:ext cx="808249" cy="1920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6" tIns="56896" rIns="56896" bIns="56896" numCol="1" spcCol="1270" anchor="t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2006-2008: Beginning creation of metadata for current catalog </a:t>
          </a:r>
          <a:endParaRPr lang="en-US" sz="800" kern="1200" dirty="0"/>
        </a:p>
      </dsp:txBody>
      <dsp:txXfrm>
        <a:off x="848929" y="2880359"/>
        <a:ext cx="808249" cy="1920240"/>
      </dsp:txXfrm>
    </dsp:sp>
    <dsp:sp modelId="{58E11C27-39D2-A541-9106-6728A7F1FE89}">
      <dsp:nvSpPr>
        <dsp:cNvPr id="0" name=""/>
        <dsp:cNvSpPr/>
      </dsp:nvSpPr>
      <dsp:spPr>
        <a:xfrm>
          <a:off x="1013023" y="2160269"/>
          <a:ext cx="480060" cy="48006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accent1">
              <a:hueOff val="0"/>
              <a:satOff val="0"/>
              <a:lumOff val="0"/>
              <a:alphaOff val="0"/>
              <a:shade val="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A638685-4319-D546-BC3B-0E9AA2652499}">
      <dsp:nvSpPr>
        <dsp:cNvPr id="0" name=""/>
        <dsp:cNvSpPr/>
      </dsp:nvSpPr>
      <dsp:spPr>
        <a:xfrm>
          <a:off x="1697590" y="0"/>
          <a:ext cx="808249" cy="1920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6" tIns="56896" rIns="56896" bIns="56896" numCol="1" spcCol="1270" anchor="b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2008: </a:t>
          </a:r>
          <a:r>
            <a:rPr lang="en-US" sz="800" kern="1200" dirty="0" smtClean="0">
              <a:hlinkClick xmlns:r="http://schemas.openxmlformats.org/officeDocument/2006/relationships" r:id="rId2"/>
            </a:rPr>
            <a:t>White paper </a:t>
          </a:r>
          <a:r>
            <a:rPr lang="en-US" sz="800" kern="1200" dirty="0" smtClean="0"/>
            <a:t>released regarding current state of the Perseus catalog data and future plans.</a:t>
          </a:r>
          <a:endParaRPr lang="en-US" sz="800" kern="1200" dirty="0"/>
        </a:p>
      </dsp:txBody>
      <dsp:txXfrm>
        <a:off x="1697590" y="0"/>
        <a:ext cx="808249" cy="1920240"/>
      </dsp:txXfrm>
    </dsp:sp>
    <dsp:sp modelId="{AA18560D-704C-4343-8350-694E1398FDE1}">
      <dsp:nvSpPr>
        <dsp:cNvPr id="0" name=""/>
        <dsp:cNvSpPr/>
      </dsp:nvSpPr>
      <dsp:spPr>
        <a:xfrm>
          <a:off x="1861685" y="2160269"/>
          <a:ext cx="480060" cy="48006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accent1">
              <a:hueOff val="0"/>
              <a:satOff val="0"/>
              <a:lumOff val="0"/>
              <a:alphaOff val="0"/>
              <a:shade val="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FA6A1C0-1578-8D4F-9BAB-9EAD917FFE3E}">
      <dsp:nvSpPr>
        <dsp:cNvPr id="0" name=""/>
        <dsp:cNvSpPr/>
      </dsp:nvSpPr>
      <dsp:spPr>
        <a:xfrm>
          <a:off x="2546252" y="2880359"/>
          <a:ext cx="808249" cy="1920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6" tIns="56896" rIns="56896" bIns="56896" numCol="1" spcCol="1270" anchor="t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2008-2011: Metadata creation expands to support growing bibliography of public domain editions of classical authors.</a:t>
          </a:r>
          <a:endParaRPr lang="en-US" sz="800" kern="1200" dirty="0"/>
        </a:p>
      </dsp:txBody>
      <dsp:txXfrm>
        <a:off x="2546252" y="2880359"/>
        <a:ext cx="808249" cy="1920240"/>
      </dsp:txXfrm>
    </dsp:sp>
    <dsp:sp modelId="{C70F5E32-34EE-674E-97CF-210472058D5A}">
      <dsp:nvSpPr>
        <dsp:cNvPr id="0" name=""/>
        <dsp:cNvSpPr/>
      </dsp:nvSpPr>
      <dsp:spPr>
        <a:xfrm>
          <a:off x="2710346" y="2160269"/>
          <a:ext cx="480060" cy="48006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accent1">
              <a:hueOff val="0"/>
              <a:satOff val="0"/>
              <a:lumOff val="0"/>
              <a:alphaOff val="0"/>
              <a:shade val="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16D5B76-586C-D745-9286-17BC58BDD936}">
      <dsp:nvSpPr>
        <dsp:cNvPr id="0" name=""/>
        <dsp:cNvSpPr/>
      </dsp:nvSpPr>
      <dsp:spPr>
        <a:xfrm>
          <a:off x="3394913" y="0"/>
          <a:ext cx="808249" cy="1920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6" tIns="56896" rIns="56896" bIns="56896" numCol="1" spcCol="1270" anchor="b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2011-2012: Discussions begin between senior software developer and digital librarian as to how to get the catalog data online.</a:t>
          </a:r>
          <a:endParaRPr lang="en-US" sz="800" kern="1200" dirty="0"/>
        </a:p>
      </dsp:txBody>
      <dsp:txXfrm>
        <a:off x="3394913" y="0"/>
        <a:ext cx="808249" cy="1920240"/>
      </dsp:txXfrm>
    </dsp:sp>
    <dsp:sp modelId="{4A7E18D5-CF63-DE40-83A1-81B98FDDC921}">
      <dsp:nvSpPr>
        <dsp:cNvPr id="0" name=""/>
        <dsp:cNvSpPr/>
      </dsp:nvSpPr>
      <dsp:spPr>
        <a:xfrm>
          <a:off x="3559008" y="2160269"/>
          <a:ext cx="480060" cy="48006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accent1">
              <a:hueOff val="0"/>
              <a:satOff val="0"/>
              <a:lumOff val="0"/>
              <a:alphaOff val="0"/>
              <a:shade val="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A447F3B-3962-1743-ACD5-85730B6E404A}">
      <dsp:nvSpPr>
        <dsp:cNvPr id="0" name=""/>
        <dsp:cNvSpPr/>
      </dsp:nvSpPr>
      <dsp:spPr>
        <a:xfrm>
          <a:off x="4243575" y="2880359"/>
          <a:ext cx="808249" cy="1920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6" tIns="56896" rIns="56896" bIns="56896" numCol="1" spcCol="1270" anchor="t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2011-2012: </a:t>
          </a:r>
          <a:r>
            <a:rPr lang="en-US" sz="800" kern="1200" dirty="0" smtClean="0">
              <a:hlinkClick xmlns:r="http://schemas.openxmlformats.org/officeDocument/2006/relationships" r:id="rId3"/>
            </a:rPr>
            <a:t>eXtensible Catalog </a:t>
          </a:r>
          <a:r>
            <a:rPr lang="en-US" sz="800" kern="1200" dirty="0" smtClean="0"/>
            <a:t>implementation tested.</a:t>
          </a:r>
          <a:endParaRPr lang="en-US" sz="800" kern="1200" dirty="0"/>
        </a:p>
      </dsp:txBody>
      <dsp:txXfrm>
        <a:off x="4243575" y="2880359"/>
        <a:ext cx="808249" cy="1920240"/>
      </dsp:txXfrm>
    </dsp:sp>
    <dsp:sp modelId="{190D9CDA-BEFD-454D-A4ED-8F9211286A74}">
      <dsp:nvSpPr>
        <dsp:cNvPr id="0" name=""/>
        <dsp:cNvSpPr/>
      </dsp:nvSpPr>
      <dsp:spPr>
        <a:xfrm>
          <a:off x="4407669" y="2160269"/>
          <a:ext cx="480060" cy="48006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accent1">
              <a:hueOff val="0"/>
              <a:satOff val="0"/>
              <a:lumOff val="0"/>
              <a:alphaOff val="0"/>
              <a:shade val="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691E0C3-C76A-684A-93E5-50EFDD88D6F7}">
      <dsp:nvSpPr>
        <dsp:cNvPr id="0" name=""/>
        <dsp:cNvSpPr/>
      </dsp:nvSpPr>
      <dsp:spPr>
        <a:xfrm>
          <a:off x="5092236" y="0"/>
          <a:ext cx="808249" cy="1920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6" tIns="56896" rIns="56896" bIns="56896" numCol="1" spcCol="1270" anchor="b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2012: Discussions continue between digital librarian and senior software developer on need for different solution.</a:t>
          </a:r>
          <a:endParaRPr lang="en-US" sz="800" kern="1200" dirty="0"/>
        </a:p>
      </dsp:txBody>
      <dsp:txXfrm>
        <a:off x="5092236" y="0"/>
        <a:ext cx="808249" cy="1920240"/>
      </dsp:txXfrm>
    </dsp:sp>
    <dsp:sp modelId="{5E12C290-18B7-A846-B6C4-65E5FC1F8A4A}">
      <dsp:nvSpPr>
        <dsp:cNvPr id="0" name=""/>
        <dsp:cNvSpPr/>
      </dsp:nvSpPr>
      <dsp:spPr>
        <a:xfrm>
          <a:off x="5256331" y="2160269"/>
          <a:ext cx="480060" cy="48006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accent1">
              <a:hueOff val="0"/>
              <a:satOff val="0"/>
              <a:lumOff val="0"/>
              <a:alphaOff val="0"/>
              <a:shade val="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3ADCF73-7EA8-584D-972D-B80FD24FB5BC}">
      <dsp:nvSpPr>
        <dsp:cNvPr id="0" name=""/>
        <dsp:cNvSpPr/>
      </dsp:nvSpPr>
      <dsp:spPr>
        <a:xfrm>
          <a:off x="5940898" y="2880359"/>
          <a:ext cx="808249" cy="1920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6" tIns="56896" rIns="56896" bIns="56896" numCol="1" spcCol="1270" anchor="t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Late 2012: </a:t>
          </a:r>
          <a:r>
            <a:rPr lang="en-US" sz="800" kern="1200" dirty="0" smtClean="0">
              <a:hlinkClick xmlns:r="http://schemas.openxmlformats.org/officeDocument/2006/relationships" r:id="rId4"/>
            </a:rPr>
            <a:t>White paper 2.0 </a:t>
          </a:r>
          <a:r>
            <a:rPr lang="en-US" sz="800" kern="1200" dirty="0" smtClean="0"/>
            <a:t>tries to outline catalog data and interface needs</a:t>
          </a:r>
          <a:endParaRPr lang="en-US" sz="800" kern="1200" dirty="0"/>
        </a:p>
      </dsp:txBody>
      <dsp:txXfrm>
        <a:off x="5940898" y="2880359"/>
        <a:ext cx="808249" cy="1920240"/>
      </dsp:txXfrm>
    </dsp:sp>
    <dsp:sp modelId="{8958E264-957C-594B-B4E4-BF4D8D4F7FCB}">
      <dsp:nvSpPr>
        <dsp:cNvPr id="0" name=""/>
        <dsp:cNvSpPr/>
      </dsp:nvSpPr>
      <dsp:spPr>
        <a:xfrm>
          <a:off x="6104992" y="2160269"/>
          <a:ext cx="480060" cy="48006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accent1">
              <a:hueOff val="0"/>
              <a:satOff val="0"/>
              <a:lumOff val="0"/>
              <a:alphaOff val="0"/>
              <a:shade val="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4FB0B8-2C86-3B45-A9E5-CC78E51908B3}">
      <dsp:nvSpPr>
        <dsp:cNvPr id="0" name=""/>
        <dsp:cNvSpPr/>
      </dsp:nvSpPr>
      <dsp:spPr>
        <a:xfrm>
          <a:off x="0" y="1440179"/>
          <a:ext cx="7499350" cy="1920240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accent1">
              <a:tint val="40000"/>
              <a:hueOff val="0"/>
              <a:satOff val="0"/>
              <a:lumOff val="0"/>
              <a:alphaOff val="0"/>
              <a:shade val="8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1E4D314-C293-7C4F-B955-56D23186B972}">
      <dsp:nvSpPr>
        <dsp:cNvPr id="0" name=""/>
        <dsp:cNvSpPr/>
      </dsp:nvSpPr>
      <dsp:spPr>
        <a:xfrm>
          <a:off x="267" y="0"/>
          <a:ext cx="808249" cy="1920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6" tIns="56896" rIns="56896" bIns="56896" numCol="1" spcCol="1270" anchor="b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Late 2012: Digital library analyst hired to oversee the development and assist in programming for the beta release of the </a:t>
          </a:r>
          <a:r>
            <a:rPr lang="en-US" sz="800" kern="1200" dirty="0" smtClean="0">
              <a:hlinkClick xmlns:r="http://schemas.openxmlformats.org/officeDocument/2006/relationships" r:id="rId1"/>
            </a:rPr>
            <a:t>Perseus Catalog</a:t>
          </a:r>
          <a:r>
            <a:rPr lang="en-US" sz="800" kern="1200" dirty="0" smtClean="0"/>
            <a:t>.</a:t>
          </a:r>
          <a:endParaRPr lang="en-US" sz="800" kern="1200" dirty="0"/>
        </a:p>
      </dsp:txBody>
      <dsp:txXfrm>
        <a:off x="267" y="0"/>
        <a:ext cx="808249" cy="1920240"/>
      </dsp:txXfrm>
    </dsp:sp>
    <dsp:sp modelId="{A3B2A97E-EA2F-794F-BB3D-5199D825B12E}">
      <dsp:nvSpPr>
        <dsp:cNvPr id="0" name=""/>
        <dsp:cNvSpPr/>
      </dsp:nvSpPr>
      <dsp:spPr>
        <a:xfrm>
          <a:off x="164362" y="2160269"/>
          <a:ext cx="480060" cy="48006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accent1">
              <a:hueOff val="0"/>
              <a:satOff val="0"/>
              <a:lumOff val="0"/>
              <a:alphaOff val="0"/>
              <a:shade val="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CBBCEDE-CE81-2443-8EA2-CA38017C289B}">
      <dsp:nvSpPr>
        <dsp:cNvPr id="0" name=""/>
        <dsp:cNvSpPr/>
      </dsp:nvSpPr>
      <dsp:spPr>
        <a:xfrm>
          <a:off x="848929" y="2880359"/>
          <a:ext cx="808249" cy="1920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6" tIns="56896" rIns="56896" bIns="56896" numCol="1" spcCol="1270" anchor="t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January 2013: </a:t>
          </a:r>
          <a:r>
            <a:rPr lang="en-US" sz="800" kern="1200" dirty="0" smtClean="0">
              <a:hlinkClick xmlns:r="http://schemas.openxmlformats.org/officeDocument/2006/relationships" r:id="rId2"/>
            </a:rPr>
            <a:t>Blacklight</a:t>
          </a:r>
          <a:r>
            <a:rPr lang="en-US" sz="800" kern="1200" dirty="0" smtClean="0"/>
            <a:t> chosen for implementation.</a:t>
          </a:r>
          <a:endParaRPr lang="en-US" sz="800" kern="1200" dirty="0"/>
        </a:p>
      </dsp:txBody>
      <dsp:txXfrm>
        <a:off x="848929" y="2880359"/>
        <a:ext cx="808249" cy="1920240"/>
      </dsp:txXfrm>
    </dsp:sp>
    <dsp:sp modelId="{BDC98DC1-0930-4A41-AE8F-087D11861174}">
      <dsp:nvSpPr>
        <dsp:cNvPr id="0" name=""/>
        <dsp:cNvSpPr/>
      </dsp:nvSpPr>
      <dsp:spPr>
        <a:xfrm>
          <a:off x="1013023" y="2160269"/>
          <a:ext cx="480060" cy="48006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accent1">
              <a:hueOff val="0"/>
              <a:satOff val="0"/>
              <a:lumOff val="0"/>
              <a:alphaOff val="0"/>
              <a:shade val="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BFB7E2A-7551-0A4A-8AAD-59D22BFB5E32}">
      <dsp:nvSpPr>
        <dsp:cNvPr id="0" name=""/>
        <dsp:cNvSpPr/>
      </dsp:nvSpPr>
      <dsp:spPr>
        <a:xfrm>
          <a:off x="1697590" y="0"/>
          <a:ext cx="808249" cy="1920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6" tIns="56896" rIns="56896" bIns="56896" numCol="1" spcCol="1270" anchor="b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Spring 2013: Continuous meetings to discuss interface, user needs, and documentation requirements. </a:t>
          </a:r>
          <a:endParaRPr lang="en-US" sz="800" kern="1200" dirty="0"/>
        </a:p>
      </dsp:txBody>
      <dsp:txXfrm>
        <a:off x="1697590" y="0"/>
        <a:ext cx="808249" cy="1920240"/>
      </dsp:txXfrm>
    </dsp:sp>
    <dsp:sp modelId="{7CF73C81-65DC-6841-A026-CDA39C0958FC}">
      <dsp:nvSpPr>
        <dsp:cNvPr id="0" name=""/>
        <dsp:cNvSpPr/>
      </dsp:nvSpPr>
      <dsp:spPr>
        <a:xfrm>
          <a:off x="1861685" y="2160269"/>
          <a:ext cx="480060" cy="48006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accent1">
              <a:hueOff val="0"/>
              <a:satOff val="0"/>
              <a:lumOff val="0"/>
              <a:alphaOff val="0"/>
              <a:shade val="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5A94EA7-1B81-C244-B4DD-AAAD3D23EFF6}">
      <dsp:nvSpPr>
        <dsp:cNvPr id="0" name=""/>
        <dsp:cNvSpPr/>
      </dsp:nvSpPr>
      <dsp:spPr>
        <a:xfrm>
          <a:off x="2546252" y="2880359"/>
          <a:ext cx="808249" cy="1920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6" tIns="56896" rIns="56896" bIns="56896" numCol="1" spcCol="1270" anchor="t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Spring 2013: Testing of data conversion processes, creation of </a:t>
          </a:r>
          <a:r>
            <a:rPr lang="en-US" sz="800" kern="1200" dirty="0" smtClean="0">
              <a:hlinkClick xmlns:r="http://schemas.openxmlformats.org/officeDocument/2006/relationships" r:id="rId3"/>
            </a:rPr>
            <a:t>Perseus Catalog blog </a:t>
          </a:r>
          <a:r>
            <a:rPr lang="en-US" sz="800" kern="1200" dirty="0" smtClean="0"/>
            <a:t>to host initial documentation and user guide.</a:t>
          </a:r>
          <a:endParaRPr lang="en-US" sz="800" kern="1200" dirty="0"/>
        </a:p>
      </dsp:txBody>
      <dsp:txXfrm>
        <a:off x="2546252" y="2880359"/>
        <a:ext cx="808249" cy="1920240"/>
      </dsp:txXfrm>
    </dsp:sp>
    <dsp:sp modelId="{49E293C5-24E9-C94B-83AA-DAF3B5382267}">
      <dsp:nvSpPr>
        <dsp:cNvPr id="0" name=""/>
        <dsp:cNvSpPr/>
      </dsp:nvSpPr>
      <dsp:spPr>
        <a:xfrm>
          <a:off x="2710346" y="2160269"/>
          <a:ext cx="480060" cy="48006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accent1">
              <a:hueOff val="0"/>
              <a:satOff val="0"/>
              <a:lumOff val="0"/>
              <a:alphaOff val="0"/>
              <a:shade val="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DDCE793-33FE-954E-BA53-B3418A0E573B}">
      <dsp:nvSpPr>
        <dsp:cNvPr id="0" name=""/>
        <dsp:cNvSpPr/>
      </dsp:nvSpPr>
      <dsp:spPr>
        <a:xfrm>
          <a:off x="3394913" y="0"/>
          <a:ext cx="808249" cy="1920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6" tIns="56896" rIns="56896" bIns="56896" numCol="1" spcCol="1270" anchor="b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June 2013: </a:t>
          </a:r>
          <a:r>
            <a:rPr lang="en-US" sz="800" kern="1200" dirty="0" err="1" smtClean="0"/>
            <a:t>Blacklight</a:t>
          </a:r>
          <a:r>
            <a:rPr lang="en-US" sz="800" kern="1200" dirty="0" smtClean="0"/>
            <a:t> implementation of Perseus Catalog  released.</a:t>
          </a:r>
          <a:endParaRPr lang="en-US" sz="800" kern="1200" dirty="0"/>
        </a:p>
      </dsp:txBody>
      <dsp:txXfrm>
        <a:off x="3394913" y="0"/>
        <a:ext cx="808249" cy="1920240"/>
      </dsp:txXfrm>
    </dsp:sp>
    <dsp:sp modelId="{8397759B-AFA4-C048-9097-FCE6AA0DCE5F}">
      <dsp:nvSpPr>
        <dsp:cNvPr id="0" name=""/>
        <dsp:cNvSpPr/>
      </dsp:nvSpPr>
      <dsp:spPr>
        <a:xfrm>
          <a:off x="3559008" y="2160269"/>
          <a:ext cx="480060" cy="48006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accent1">
              <a:hueOff val="0"/>
              <a:satOff val="0"/>
              <a:lumOff val="0"/>
              <a:alphaOff val="0"/>
              <a:shade val="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5BCC7EC-D32F-1646-91E4-A38335CC0BA7}">
      <dsp:nvSpPr>
        <dsp:cNvPr id="0" name=""/>
        <dsp:cNvSpPr/>
      </dsp:nvSpPr>
      <dsp:spPr>
        <a:xfrm>
          <a:off x="4243575" y="2880359"/>
          <a:ext cx="808249" cy="1920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6" tIns="56896" rIns="56896" bIns="56896" numCol="1" spcCol="1270" anchor="t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Summer 2013: </a:t>
          </a:r>
          <a:r>
            <a:rPr lang="en-US" sz="800" kern="1200" dirty="0" smtClean="0">
              <a:hlinkClick xmlns:r="http://schemas.openxmlformats.org/officeDocument/2006/relationships" r:id="rId4"/>
            </a:rPr>
            <a:t>Metadata</a:t>
          </a:r>
          <a:r>
            <a:rPr lang="en-US" sz="800" kern="1200" dirty="0" smtClean="0"/>
            <a:t> and</a:t>
          </a:r>
          <a:r>
            <a:rPr lang="en-US" sz="800" kern="1200" dirty="0" smtClean="0">
              <a:hlinkClick xmlns:r="http://schemas.openxmlformats.org/officeDocument/2006/relationships" r:id="rId5"/>
            </a:rPr>
            <a:t> code </a:t>
          </a:r>
          <a:r>
            <a:rPr lang="en-US" sz="800" kern="1200" dirty="0" smtClean="0"/>
            <a:t>are made available on </a:t>
          </a:r>
          <a:r>
            <a:rPr lang="en-US" sz="800" kern="1200" dirty="0" err="1" smtClean="0"/>
            <a:t>GitHub</a:t>
          </a:r>
          <a:r>
            <a:rPr lang="en-US" sz="800" kern="1200" dirty="0" smtClean="0"/>
            <a:t>.</a:t>
          </a:r>
          <a:endParaRPr lang="en-US" sz="800" kern="1200" dirty="0"/>
        </a:p>
      </dsp:txBody>
      <dsp:txXfrm>
        <a:off x="4243575" y="2880359"/>
        <a:ext cx="808249" cy="1920240"/>
      </dsp:txXfrm>
    </dsp:sp>
    <dsp:sp modelId="{527F5C7C-A227-F041-8D5C-63C7270F004B}">
      <dsp:nvSpPr>
        <dsp:cNvPr id="0" name=""/>
        <dsp:cNvSpPr/>
      </dsp:nvSpPr>
      <dsp:spPr>
        <a:xfrm>
          <a:off x="4407669" y="2160269"/>
          <a:ext cx="480060" cy="48006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accent1">
              <a:hueOff val="0"/>
              <a:satOff val="0"/>
              <a:lumOff val="0"/>
              <a:alphaOff val="0"/>
              <a:shade val="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5CEB8E7-3937-B948-9FA8-7FA73AFED8CE}">
      <dsp:nvSpPr>
        <dsp:cNvPr id="0" name=""/>
        <dsp:cNvSpPr/>
      </dsp:nvSpPr>
      <dsp:spPr>
        <a:xfrm>
          <a:off x="5092236" y="0"/>
          <a:ext cx="808249" cy="1920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6" tIns="56896" rIns="56896" bIns="56896" numCol="1" spcCol="1270" anchor="b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2013-Present: Ongoing updates to existing catalog data, creation of new catalog data, maintenance of catalog code, user support for the online catalog.</a:t>
          </a:r>
          <a:endParaRPr lang="en-US" sz="800" kern="1200" dirty="0"/>
        </a:p>
      </dsp:txBody>
      <dsp:txXfrm>
        <a:off x="5092236" y="0"/>
        <a:ext cx="808249" cy="1920240"/>
      </dsp:txXfrm>
    </dsp:sp>
    <dsp:sp modelId="{3355051E-FE76-0B41-B069-A49CACE3EF3F}">
      <dsp:nvSpPr>
        <dsp:cNvPr id="0" name=""/>
        <dsp:cNvSpPr/>
      </dsp:nvSpPr>
      <dsp:spPr>
        <a:xfrm>
          <a:off x="5256331" y="2160269"/>
          <a:ext cx="480060" cy="48006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accent1">
              <a:hueOff val="0"/>
              <a:satOff val="0"/>
              <a:lumOff val="0"/>
              <a:alphaOff val="0"/>
              <a:shade val="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48A6D51-3B62-2D44-8AFF-94394DA31A81}">
      <dsp:nvSpPr>
        <dsp:cNvPr id="0" name=""/>
        <dsp:cNvSpPr/>
      </dsp:nvSpPr>
      <dsp:spPr>
        <a:xfrm>
          <a:off x="5940898" y="2880359"/>
          <a:ext cx="808249" cy="1920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6" tIns="56896" rIns="56896" bIns="56896" numCol="1" spcCol="1270" anchor="t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2015: Release of wikis on how to </a:t>
          </a:r>
          <a:r>
            <a:rPr lang="en-US" sz="800" kern="1200" dirty="0" smtClean="0">
              <a:hlinkClick xmlns:r="http://schemas.openxmlformats.org/officeDocument/2006/relationships" r:id="rId6"/>
            </a:rPr>
            <a:t>create new data </a:t>
          </a:r>
          <a:r>
            <a:rPr lang="en-US" sz="800" kern="1200" dirty="0" smtClean="0"/>
            <a:t>for the catalog and on the </a:t>
          </a:r>
          <a:r>
            <a:rPr lang="en-US" sz="800" kern="1200" dirty="0" err="1" smtClean="0"/>
            <a:t>GitHub</a:t>
          </a:r>
          <a:r>
            <a:rPr lang="en-US" sz="800" kern="1200" dirty="0" smtClean="0"/>
            <a:t> </a:t>
          </a:r>
          <a:r>
            <a:rPr lang="en-US" sz="800" kern="1200" dirty="0" smtClean="0">
              <a:hlinkClick xmlns:r="http://schemas.openxmlformats.org/officeDocument/2006/relationships" r:id="rId7"/>
            </a:rPr>
            <a:t>catalog_data </a:t>
          </a:r>
          <a:r>
            <a:rPr lang="en-US" sz="800" kern="1200" dirty="0" smtClean="0"/>
            <a:t>repository</a:t>
          </a:r>
          <a:endParaRPr lang="en-US" sz="800" kern="1200" dirty="0"/>
        </a:p>
      </dsp:txBody>
      <dsp:txXfrm>
        <a:off x="5940898" y="2880359"/>
        <a:ext cx="808249" cy="1920240"/>
      </dsp:txXfrm>
    </dsp:sp>
    <dsp:sp modelId="{15430B08-AFE5-3C4A-8A01-AAAC5DD346F7}">
      <dsp:nvSpPr>
        <dsp:cNvPr id="0" name=""/>
        <dsp:cNvSpPr/>
      </dsp:nvSpPr>
      <dsp:spPr>
        <a:xfrm>
          <a:off x="6104992" y="2160269"/>
          <a:ext cx="480060" cy="48006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accent1">
              <a:hueOff val="0"/>
              <a:satOff val="0"/>
              <a:lumOff val="0"/>
              <a:alphaOff val="0"/>
              <a:shade val="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140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140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140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8100359-2421-D344-AAA5-995A86AE6C5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9697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3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37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37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B2CC026-09B3-BA46-90D8-C1A9D7AC74B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0739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16FF36-F5A3-5241-9DBD-66001D39835E}" type="slidenum">
              <a:rPr lang="en-US"/>
              <a:pPr/>
              <a:t>1</a:t>
            </a:fld>
            <a:endParaRPr 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CC026-09B3-BA46-90D8-C1A9D7AC74B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5698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CC026-09B3-BA46-90D8-C1A9D7AC74B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600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CC026-09B3-BA46-90D8-C1A9D7AC74B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3715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CC026-09B3-BA46-90D8-C1A9D7AC74B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6499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CC026-09B3-BA46-90D8-C1A9D7AC74B8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6878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Or What makes it all work!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CC026-09B3-BA46-90D8-C1A9D7AC74B8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9905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CC026-09B3-BA46-90D8-C1A9D7AC74B8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3579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CC026-09B3-BA46-90D8-C1A9D7AC74B8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7854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CC026-09B3-BA46-90D8-C1A9D7AC74B8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6908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CC026-09B3-BA46-90D8-C1A9D7AC74B8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3085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CC026-09B3-BA46-90D8-C1A9D7AC74B8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7418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CC026-09B3-BA46-90D8-C1A9D7AC74B8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8831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CC026-09B3-BA46-90D8-C1A9D7AC74B8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1061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CC026-09B3-BA46-90D8-C1A9D7AC74B8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1234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CC026-09B3-BA46-90D8-C1A9D7AC74B8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8409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CC026-09B3-BA46-90D8-C1A9D7AC74B8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5967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CC026-09B3-BA46-90D8-C1A9D7AC74B8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2696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CC026-09B3-BA46-90D8-C1A9D7AC74B8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8815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CC026-09B3-BA46-90D8-C1A9D7AC74B8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5116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CC026-09B3-BA46-90D8-C1A9D7AC74B8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5709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CC026-09B3-BA46-90D8-C1A9D7AC74B8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8792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CC026-09B3-BA46-90D8-C1A9D7AC74B8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498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0508B2-86AA-0C4C-AFA2-A4DEF70E016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2675DD-4F69-2B45-85D9-1CE445D5C1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EC4050-7409-0E43-9C97-7CFED670B1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62AE59-7B6D-C549-B17D-50C1EE0DC9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3F62BD-6A62-FB44-B08A-476596C995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B0D6EE0-50E2-0B4E-AAB6-0AF18E2C03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D78359-6381-6C46-8F72-574FD4D080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7A1729-4119-6D4E-9113-16C3DD1A11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E060C1-BD40-B24C-B343-D169901336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9" name="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75617D-580C-AD4F-B43E-18F46A3AB9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CC2EB71-7CCA-8042-A853-F5E4381AEB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DE20233D-9B45-AE46-A0C7-6EB849FF71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  <p:sldLayoutId id="2147483918" r:id="rId5"/>
    <p:sldLayoutId id="2147483919" r:id="rId6"/>
    <p:sldLayoutId id="2147483920" r:id="rId7"/>
    <p:sldLayoutId id="2147483921" r:id="rId8"/>
    <p:sldLayoutId id="2147483922" r:id="rId9"/>
    <p:sldLayoutId id="2147483923" r:id="rId10"/>
    <p:sldLayoutId id="2147483924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catalog.perseus.org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perseus.tufts.edu/hopper/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perseus.tufts.edu/hopper/help/versions.jsp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dh.uni-leipzig.de/wo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fla.org/publications/functional-requirements-for-bibliographic-records" TargetMode="External"/><Relationship Id="rId4" Type="http://schemas.openxmlformats.org/officeDocument/2006/relationships/hyperlink" Target="http://www.loc.gov/standards/mods/" TargetMode="External"/><Relationship Id="rId5" Type="http://schemas.openxmlformats.org/officeDocument/2006/relationships/hyperlink" Target="http://www.loc.gov/standards/mads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homermultitext.org/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tlg.uci.edu/canon/fontsel" TargetMode="External"/><Relationship Id="rId3" Type="http://schemas.openxmlformats.org/officeDocument/2006/relationships/hyperlink" Target="http://latin.packhum.org/canon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catalog.perseus.org/catalog/urn:cts:greekLit:tlg0012.tlg001.perseus-grc1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github.com/PerseusDL/catalog_pending/tree/master/templates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lccn.loc.gov/lccnperm-faq.html" TargetMode="External"/><Relationship Id="rId4" Type="http://schemas.openxmlformats.org/officeDocument/2006/relationships/hyperlink" Target="http://id.loc.gov/" TargetMode="External"/><Relationship Id="rId5" Type="http://schemas.openxmlformats.org/officeDocument/2006/relationships/hyperlink" Target="http://viaf.org" TargetMode="External"/><Relationship Id="rId6" Type="http://schemas.openxmlformats.org/officeDocument/2006/relationships/hyperlink" Target="http://hangingtogether.org/?p=3455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PerseusDL/catalog_data" TargetMode="External"/><Relationship Id="rId4" Type="http://schemas.openxmlformats.org/officeDocument/2006/relationships/hyperlink" Target="https://github.com/PerseusDL/catalog_pending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github.com/PerseusDL/catalog_data/issues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xist-db.org/exist/apps/homepage/index.html" TargetMode="External"/><Relationship Id="rId4" Type="http://schemas.openxmlformats.org/officeDocument/2006/relationships/hyperlink" Target="http://www.extensiblecatalog.org/" TargetMode="External"/><Relationship Id="rId5" Type="http://schemas.openxmlformats.org/officeDocument/2006/relationships/hyperlink" Target="http://projectblacklight.org/" TargetMode="External"/><Relationship Id="rId6" Type="http://schemas.openxmlformats.org/officeDocument/2006/relationships/hyperlink" Target="http://rubyonrails.org/" TargetMode="External"/><Relationship Id="rId7" Type="http://schemas.openxmlformats.org/officeDocument/2006/relationships/hyperlink" Target="http://lucene.apache.org/solr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://www.dh.uni-leipzig.de/wo/projects/open-greek-and-latin-project/" TargetMode="Externa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sites.tufts.edu/perseuscatalog" TargetMode="Externa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PerseusDL/catalog_pending/wiki" TargetMode="External"/><Relationship Id="rId4" Type="http://schemas.openxmlformats.org/officeDocument/2006/relationships/hyperlink" Target="https://github.com/PerseusDL/catalog_data/wiki" TargetMode="External"/><Relationship Id="rId5" Type="http://schemas.openxmlformats.org/officeDocument/2006/relationships/hyperlink" Target="http://catalog.perseus.tufts.edu/PerseusCatalogDataCreation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8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sites.tufts.edu/perseusupdates/beta-features/catalog-of-ancient-greek-and-latin-primary-sources/" TargetMode="External"/><Relationship Id="rId4" Type="http://schemas.openxmlformats.org/officeDocument/2006/relationships/hyperlink" Target="http://sites.tufts.edu/perseusupdates/beta-features/catalog-of-ancient-greek-and-latin-primary-sources/frbr-catalog-sips/" TargetMode="External"/><Relationship Id="rId5" Type="http://schemas.openxmlformats.org/officeDocument/2006/relationships/hyperlink" Target="https://github.com/PerseusDL/perseus_catalog/tree/master/doc" TargetMode="External"/><Relationship Id="rId6" Type="http://schemas.openxmlformats.org/officeDocument/2006/relationships/hyperlink" Target="https://docs.google.com/document/d/1Oxwg7i0xoo-ym_LfBC3UpsODoCt7z8lQiMlk7szHBiU/edit?pli=1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0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omermultitext.org/hmt-doc/cite/texts/ctsoverview.html" TargetMode="External"/><Relationship Id="rId4" Type="http://schemas.openxmlformats.org/officeDocument/2006/relationships/hyperlink" Target="http://sites.tufts.edu/perseuscatalog/documentation/user-guide/definitions-of-terms/%23defs_ctsurns" TargetMode="External"/><Relationship Id="rId5" Type="http://schemas.openxmlformats.org/officeDocument/2006/relationships/hyperlink" Target="http://www.homermultitext.org/hmt-doc/cite/index.html" TargetMode="External"/><Relationship Id="rId6" Type="http://schemas.openxmlformats.org/officeDocument/2006/relationships/hyperlink" Target="http://www.homermultitext.org/hmt-doc/cite/cts-urn-overview.html" TargetMode="External"/><Relationship Id="rId7" Type="http://schemas.openxmlformats.org/officeDocument/2006/relationships/hyperlink" Target="http://sites.tufts.edu/perseuscatalog/documentation/user-guide/definitions-of-terms/%23defs_urn" TargetMode="External"/><Relationship Id="rId8" Type="http://schemas.openxmlformats.org/officeDocument/2006/relationships/hyperlink" Target="http://sites.tufts.edu/perseuscatalog/documentation/user-guide/definitions-of-terms/%23defs_cts" TargetMode="External"/><Relationship Id="rId9" Type="http://schemas.openxmlformats.org/officeDocument/2006/relationships/hyperlink" Target="http://www.loc.gov/standards/mods/" TargetMode="External"/><Relationship Id="rId10" Type="http://schemas.openxmlformats.org/officeDocument/2006/relationships/hyperlink" Target="http://www.loc.gov/standards/mads/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ifla.org/publications/functional-requirements-for-bibliographic-records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erseus.tufts.edu/publications/PerseusFRBRExperiment.pdf" TargetMode="External"/><Relationship Id="rId4" Type="http://schemas.openxmlformats.org/officeDocument/2006/relationships/hyperlink" Target="http://dl.tufts.edu/catalog/tufts:sd.0000171" TargetMode="External"/><Relationship Id="rId5" Type="http://schemas.openxmlformats.org/officeDocument/2006/relationships/hyperlink" Target="http://www.dlib.org/dlib/october05/crane/10crane.html" TargetMode="External"/><Relationship Id="rId6" Type="http://schemas.openxmlformats.org/officeDocument/2006/relationships/hyperlink" Target="http://sites.tufts.edu/perseuscatalog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dlib.nyu.edu/awdl/isaw/isaw-papers/7/almas-babeu-kroh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Building and Rebuilding the Perseus Catalog</a:t>
            </a: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Alison Babeu</a:t>
            </a:r>
          </a:p>
          <a:p>
            <a:r>
              <a:rPr lang="en-US" dirty="0" smtClean="0"/>
              <a:t>Digital Librarian</a:t>
            </a:r>
          </a:p>
          <a:p>
            <a:r>
              <a:rPr lang="en-US" dirty="0" smtClean="0"/>
              <a:t>Perseus Digital Library</a:t>
            </a:r>
          </a:p>
          <a:p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4/08/2016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5715000"/>
            <a:ext cx="2895600" cy="457200"/>
          </a:xfrm>
        </p:spPr>
        <p:txBody>
          <a:bodyPr/>
          <a:lstStyle/>
          <a:p>
            <a:r>
              <a:rPr lang="en-US" dirty="0" smtClean="0"/>
              <a:t>NETSL 2016</a:t>
            </a:r>
          </a:p>
          <a:p>
            <a:r>
              <a:rPr lang="en-US" dirty="0" smtClean="0"/>
              <a:t>April 8, 2016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</a:t>
            </a:r>
            <a:r>
              <a:rPr lang="en-US" dirty="0" smtClean="0"/>
              <a:t>hat I said I would talk about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400" dirty="0"/>
              <a:t>This session will discuss the iterative and ongoing development of the metadata and interface for the </a:t>
            </a:r>
            <a:r>
              <a:rPr lang="en-US" sz="1400" dirty="0" smtClean="0">
                <a:hlinkClick r:id="rId3"/>
              </a:rPr>
              <a:t>Perseus Catalog</a:t>
            </a:r>
            <a:r>
              <a:rPr lang="en-US" sz="1400" dirty="0" smtClean="0"/>
              <a:t> with </a:t>
            </a:r>
            <a:r>
              <a:rPr lang="en-US" sz="1400" dirty="0"/>
              <a:t>a particular focus on the collaborative work and relationship between the digital librarian, the head software developer and the digital library analyst (read developer with a different title) that went into getting the catalog online in 2013. </a:t>
            </a:r>
            <a:endParaRPr lang="en-US" sz="1400" dirty="0" smtClean="0"/>
          </a:p>
          <a:p>
            <a:r>
              <a:rPr lang="en-US" sz="1400" dirty="0" smtClean="0"/>
              <a:t>First </a:t>
            </a:r>
            <a:r>
              <a:rPr lang="en-US" sz="1400" dirty="0"/>
              <a:t>conceived of in 2005, with continuous data creation ongoing, the Perseus Catalog has suffered through various attempts at making its data accessible and searchable including a painful </a:t>
            </a:r>
            <a:r>
              <a:rPr lang="en-US" sz="1400" dirty="0" err="1"/>
              <a:t>eXist</a:t>
            </a:r>
            <a:r>
              <a:rPr lang="en-US" sz="1400" dirty="0"/>
              <a:t> experiment, a short lived </a:t>
            </a:r>
            <a:r>
              <a:rPr lang="en-US" sz="1400" dirty="0" err="1"/>
              <a:t>eXtensible</a:t>
            </a:r>
            <a:r>
              <a:rPr lang="en-US" sz="1400" dirty="0"/>
              <a:t> Catalog implementation, and its current instantiation using </a:t>
            </a:r>
            <a:r>
              <a:rPr lang="en-US" sz="1400" dirty="0" err="1"/>
              <a:t>Blacklight</a:t>
            </a:r>
            <a:r>
              <a:rPr lang="en-US" sz="1400" dirty="0"/>
              <a:t>. </a:t>
            </a:r>
            <a:endParaRPr lang="en-US" sz="1400" dirty="0" smtClean="0"/>
          </a:p>
          <a:p>
            <a:r>
              <a:rPr lang="en-US" sz="1400" dirty="0" smtClean="0"/>
              <a:t>This </a:t>
            </a:r>
            <a:r>
              <a:rPr lang="en-US" sz="1400" dirty="0"/>
              <a:t>talk will explore a number of aspects of the Perseus Catalog’s journey towards the light, including 1) the creation of MODS and MADS data and attempts to move towards linked data; 2) the utilization of Canonical Text Services as an overarching architecture; 3) the challenges of picking and then implementing an open source catalog system that could exploit the richness of the XML data; 4) the importance and challenges of making all bibliographic data and source code open and well documented; 5) the challenges and opportunities of building relationships between “traditional” and new professional roles created in a digital library by the need to move from closed data and services to an </a:t>
            </a:r>
            <a:r>
              <a:rPr lang="en-US" sz="1400" dirty="0" smtClean="0"/>
              <a:t>open collaborative environment.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516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Putting the cat into Catalog</a:t>
            </a:r>
            <a:endParaRPr lang="en-US" dirty="0"/>
          </a:p>
        </p:txBody>
      </p:sp>
      <p:pic>
        <p:nvPicPr>
          <p:cNvPr id="5" name="Picture Placeholder 4" descr="MiloChess.jpg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6" r="2846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Milo!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20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 What I’m Going to Try and Cram In 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Brief overview of the Perseus Catalog, its history and development.</a:t>
            </a:r>
          </a:p>
          <a:p>
            <a:r>
              <a:rPr lang="en-US" sz="2400" dirty="0" smtClean="0"/>
              <a:t>My experience of changing metadata practices and data creation in the brave new world of data sharing and linked data (with a little bit about standards).</a:t>
            </a:r>
          </a:p>
          <a:p>
            <a:r>
              <a:rPr lang="en-US" sz="2400" dirty="0" smtClean="0"/>
              <a:t>A bit about the challenges of using XML for library data and relying on open source tools to exploit it.</a:t>
            </a:r>
          </a:p>
          <a:p>
            <a:r>
              <a:rPr lang="en-US" sz="2400" dirty="0" smtClean="0"/>
              <a:t>The rewards of open metadata and code creation,  but oh the documentation.</a:t>
            </a:r>
          </a:p>
          <a:p>
            <a:r>
              <a:rPr lang="en-US" sz="2400" dirty="0" smtClean="0"/>
              <a:t>“New” roles and “new” relationships discovered along the way through increased collaboration.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7395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Perseus Digital Library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000" dirty="0" smtClean="0"/>
          </a:p>
          <a:p>
            <a:r>
              <a:rPr lang="en-US" dirty="0" smtClean="0">
                <a:solidFill>
                  <a:prstClr val="black"/>
                </a:solidFill>
              </a:rPr>
              <a:t>The </a:t>
            </a:r>
            <a:r>
              <a:rPr lang="en-US" dirty="0" smtClean="0">
                <a:solidFill>
                  <a:prstClr val="black"/>
                </a:solidFill>
                <a:hlinkClick r:id="rId2"/>
              </a:rPr>
              <a:t>Perseus Digital Library</a:t>
            </a:r>
            <a:r>
              <a:rPr lang="en-US" dirty="0" smtClean="0">
                <a:solidFill>
                  <a:prstClr val="black"/>
                </a:solidFill>
              </a:rPr>
              <a:t>:</a:t>
            </a:r>
          </a:p>
          <a:p>
            <a:pPr lvl="1"/>
            <a:r>
              <a:rPr lang="en-US" sz="2400" dirty="0" smtClean="0">
                <a:solidFill>
                  <a:prstClr val="black"/>
                </a:solidFill>
              </a:rPr>
              <a:t>A collection of resources for the study of the humanities. </a:t>
            </a:r>
          </a:p>
          <a:p>
            <a:pPr lvl="1"/>
            <a:r>
              <a:rPr lang="en-US" sz="2400" dirty="0" smtClean="0">
                <a:solidFill>
                  <a:prstClr val="black"/>
                </a:solidFill>
              </a:rPr>
              <a:t>A research project offering experimental tools and data </a:t>
            </a:r>
            <a:r>
              <a:rPr lang="en-US" sz="2400" dirty="0" err="1" smtClean="0">
                <a:solidFill>
                  <a:prstClr val="black"/>
                </a:solidFill>
              </a:rPr>
              <a:t>testbeds</a:t>
            </a:r>
            <a:r>
              <a:rPr lang="en-US" sz="2400" dirty="0" smtClean="0">
                <a:solidFill>
                  <a:prstClr val="black"/>
                </a:solidFill>
              </a:rPr>
              <a:t>.</a:t>
            </a:r>
          </a:p>
          <a:p>
            <a:pPr lvl="1"/>
            <a:r>
              <a:rPr lang="en-US" sz="2400" dirty="0" smtClean="0">
                <a:solidFill>
                  <a:prstClr val="black"/>
                </a:solidFill>
              </a:rPr>
              <a:t>A content provider that maintains a publicly accessible, actively curated set of collections, tools and legacy data.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704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Perseus Overview-2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>
                <a:solidFill>
                  <a:prstClr val="black"/>
                </a:solidFill>
              </a:rPr>
              <a:t>Audience includes researchers, scholars, students, instructors, citizen scholars and the general public</a:t>
            </a:r>
            <a:r>
              <a:rPr lang="en-US" dirty="0" smtClean="0">
                <a:solidFill>
                  <a:prstClr val="black"/>
                </a:solidFill>
              </a:rPr>
              <a:t>.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The flagship collection features primary language texts (Ancient Greek, Latin, Arabic, et al.), morphological tools, translations, secondary sources, images and supporting materials</a:t>
            </a:r>
            <a:r>
              <a:rPr lang="en-US" sz="2800" dirty="0">
                <a:solidFill>
                  <a:srgbClr val="000000"/>
                </a:solidFill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5913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Perseus Background-1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en-US" dirty="0" smtClean="0">
              <a:solidFill>
                <a:srgbClr val="0000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Planning </a:t>
            </a:r>
            <a:r>
              <a:rPr lang="en-US" dirty="0">
                <a:solidFill>
                  <a:srgbClr val="000000"/>
                </a:solidFill>
              </a:rPr>
              <a:t>for the Perseus Project began in 1985 with the first publication, a single </a:t>
            </a:r>
            <a:r>
              <a:rPr lang="en-US" dirty="0" err="1">
                <a:solidFill>
                  <a:srgbClr val="000000"/>
                </a:solidFill>
              </a:rPr>
              <a:t>CD-Rom</a:t>
            </a:r>
            <a:r>
              <a:rPr lang="en-US" dirty="0">
                <a:solidFill>
                  <a:srgbClr val="000000"/>
                </a:solidFill>
              </a:rPr>
              <a:t>, published in 1992. Perseus moved online in 1994. </a:t>
            </a:r>
            <a:r>
              <a:rPr lang="en-US" dirty="0">
                <a:solidFill>
                  <a:srgbClr val="000000"/>
                </a:solidFill>
                <a:hlinkClick r:id="rId2"/>
              </a:rPr>
              <a:t>Current version </a:t>
            </a:r>
            <a:r>
              <a:rPr lang="en-US" dirty="0">
                <a:solidFill>
                  <a:srgbClr val="000000"/>
                </a:solidFill>
              </a:rPr>
              <a:t>introduced in 2005</a:t>
            </a:r>
            <a:r>
              <a:rPr lang="en-US" dirty="0" smtClean="0">
                <a:solidFill>
                  <a:srgbClr val="000000"/>
                </a:solidFill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Initially </a:t>
            </a:r>
            <a:r>
              <a:rPr lang="en-US" dirty="0">
                <a:solidFill>
                  <a:srgbClr val="000000"/>
                </a:solidFill>
              </a:rPr>
              <a:t>a collection of resources on the Greco-Roman world; subsequent initiatives expanded the collection to other areas of the humanities.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58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Perseus Background-2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/>
            <a:r>
              <a:rPr lang="en-US" dirty="0">
                <a:solidFill>
                  <a:srgbClr val="000000"/>
                </a:solidFill>
              </a:rPr>
              <a:t>Currently in transition from closed, traditional style of publication to a </a:t>
            </a:r>
            <a:r>
              <a:rPr lang="en-US" i="1" dirty="0">
                <a:solidFill>
                  <a:srgbClr val="000000"/>
                </a:solidFill>
              </a:rPr>
              <a:t>collaborative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and </a:t>
            </a:r>
            <a:r>
              <a:rPr lang="en-US" i="1" dirty="0" smtClean="0">
                <a:solidFill>
                  <a:srgbClr val="000000"/>
                </a:solidFill>
              </a:rPr>
              <a:t>open</a:t>
            </a:r>
            <a:r>
              <a:rPr lang="en-US" i="1" dirty="0">
                <a:solidFill>
                  <a:srgbClr val="000000"/>
                </a:solidFill>
              </a:rPr>
              <a:t>-access </a:t>
            </a:r>
            <a:r>
              <a:rPr lang="en-US" dirty="0">
                <a:solidFill>
                  <a:srgbClr val="000000"/>
                </a:solidFill>
              </a:rPr>
              <a:t>model.</a:t>
            </a:r>
          </a:p>
          <a:p>
            <a:pPr marL="457200" indent="-457200"/>
            <a:r>
              <a:rPr lang="en-US" dirty="0">
                <a:solidFill>
                  <a:prstClr val="black"/>
                </a:solidFill>
              </a:rPr>
              <a:t>Perseus, and its various elements and collections (such as the Perseus Catalog!), have been funded by a series of public and private grants, in combination with the support of </a:t>
            </a:r>
            <a:r>
              <a:rPr lang="en-US" dirty="0" smtClean="0">
                <a:solidFill>
                  <a:prstClr val="black"/>
                </a:solidFill>
              </a:rPr>
              <a:t>Tufts University.</a:t>
            </a:r>
            <a:endParaRPr lang="en-US" dirty="0">
              <a:solidFill>
                <a:srgbClr val="000000"/>
              </a:solidFill>
            </a:endParaRPr>
          </a:p>
          <a:p>
            <a:pPr marL="457200" indent="-457200"/>
            <a:r>
              <a:rPr lang="en-US" dirty="0">
                <a:solidFill>
                  <a:prstClr val="black"/>
                </a:solidFill>
              </a:rPr>
              <a:t>Perseus hosts several research initiatives and has worldwide collaborators. Prof. Crane has a joint appointment at the </a:t>
            </a:r>
            <a:r>
              <a:rPr lang="en-US" dirty="0" smtClean="0">
                <a:solidFill>
                  <a:prstClr val="black"/>
                </a:solidFill>
                <a:hlinkClick r:id="rId2"/>
              </a:rPr>
              <a:t>University </a:t>
            </a:r>
            <a:r>
              <a:rPr lang="en-US" dirty="0">
                <a:solidFill>
                  <a:prstClr val="black"/>
                </a:solidFill>
                <a:hlinkClick r:id="rId2"/>
              </a:rPr>
              <a:t>of </a:t>
            </a:r>
            <a:r>
              <a:rPr lang="en-US" dirty="0" smtClean="0">
                <a:solidFill>
                  <a:prstClr val="black"/>
                </a:solidFill>
                <a:hlinkClick r:id="rId2"/>
              </a:rPr>
              <a:t>Leipzig</a:t>
            </a:r>
            <a:r>
              <a:rPr lang="en-US" dirty="0" smtClean="0">
                <a:solidFill>
                  <a:prstClr val="black"/>
                </a:solidFill>
              </a:rPr>
              <a:t>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129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We Hoped for in the Perseus Catalog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400" dirty="0"/>
          </a:p>
          <a:p>
            <a:r>
              <a:rPr lang="en-US" sz="2400" dirty="0" smtClean="0"/>
              <a:t>Broad </a:t>
            </a:r>
            <a:r>
              <a:rPr lang="en-US" sz="2400" dirty="0"/>
              <a:t>purpose is to provide systematic catalog access to at least one open access edition of every Greek and Latin author (extant and fragmentary) from antiquity to around 600 A.D</a:t>
            </a:r>
            <a:r>
              <a:rPr lang="en-US" sz="2400" dirty="0" smtClean="0"/>
              <a:t>.</a:t>
            </a:r>
          </a:p>
          <a:p>
            <a:endParaRPr lang="en-US" sz="2400" dirty="0" smtClean="0"/>
          </a:p>
          <a:p>
            <a:r>
              <a:rPr lang="en-US" sz="2400" dirty="0" smtClean="0"/>
              <a:t>Scope of the Perseus Catalog has changed over its 10 year lifespan from classical finding aid to core component of both Perseus and related project infrastructures.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378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Participants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sz="2400" dirty="0" smtClean="0"/>
              <a:t>Bridget Almas—Senior </a:t>
            </a:r>
            <a:r>
              <a:rPr lang="en-US" sz="2400" dirty="0"/>
              <a:t>s</a:t>
            </a:r>
            <a:r>
              <a:rPr lang="en-US" sz="2400" dirty="0" smtClean="0"/>
              <a:t>oftware developer </a:t>
            </a:r>
          </a:p>
          <a:p>
            <a:endParaRPr lang="en-US" sz="2400" dirty="0" smtClean="0"/>
          </a:p>
          <a:p>
            <a:r>
              <a:rPr lang="en-US" sz="2400" dirty="0" smtClean="0"/>
              <a:t>Alison </a:t>
            </a:r>
            <a:r>
              <a:rPr lang="en-US" sz="2400" dirty="0" err="1" smtClean="0"/>
              <a:t>Babeu</a:t>
            </a:r>
            <a:r>
              <a:rPr lang="en-US" sz="2400" dirty="0" smtClean="0"/>
              <a:t>—Digital </a:t>
            </a:r>
            <a:r>
              <a:rPr lang="en-US" sz="2400" dirty="0"/>
              <a:t>l</a:t>
            </a:r>
            <a:r>
              <a:rPr lang="en-US" sz="2400" dirty="0" smtClean="0"/>
              <a:t>ibrarian</a:t>
            </a:r>
          </a:p>
          <a:p>
            <a:endParaRPr lang="en-US" sz="2400" dirty="0" smtClean="0"/>
          </a:p>
          <a:p>
            <a:r>
              <a:rPr lang="en-US" sz="2400" dirty="0" smtClean="0"/>
              <a:t>Lisa Cerrato—Managing </a:t>
            </a:r>
            <a:r>
              <a:rPr lang="en-US" sz="2400" dirty="0"/>
              <a:t>e</a:t>
            </a:r>
            <a:r>
              <a:rPr lang="en-US" sz="2400" dirty="0" smtClean="0"/>
              <a:t>ditor</a:t>
            </a:r>
          </a:p>
          <a:p>
            <a:endParaRPr lang="en-US" sz="2400" dirty="0" smtClean="0"/>
          </a:p>
          <a:p>
            <a:r>
              <a:rPr lang="en-US" sz="2400" dirty="0" smtClean="0"/>
              <a:t>Greg </a:t>
            </a:r>
            <a:r>
              <a:rPr lang="en-US" sz="2400" dirty="0"/>
              <a:t>Crane—Editor in </a:t>
            </a:r>
            <a:r>
              <a:rPr lang="en-US" sz="2400" dirty="0" smtClean="0"/>
              <a:t>Chief (</a:t>
            </a:r>
            <a:r>
              <a:rPr lang="en-US" sz="2400" dirty="0"/>
              <a:t>cameo appearances</a:t>
            </a:r>
            <a:r>
              <a:rPr lang="en-US" sz="2400" dirty="0" smtClean="0"/>
              <a:t>)</a:t>
            </a:r>
          </a:p>
          <a:p>
            <a:endParaRPr lang="en-US" sz="2400" dirty="0" smtClean="0"/>
          </a:p>
          <a:p>
            <a:r>
              <a:rPr lang="en-US" sz="2400" dirty="0" smtClean="0"/>
              <a:t>Anna </a:t>
            </a:r>
            <a:r>
              <a:rPr lang="en-US" sz="2400" dirty="0" err="1" smtClean="0"/>
              <a:t>Krohn</a:t>
            </a:r>
            <a:r>
              <a:rPr lang="en-US" sz="2400" dirty="0" smtClean="0"/>
              <a:t>—Digital library analyst</a:t>
            </a:r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3552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Get almost 7 years of legacy bibliographic and authority metadata online in a usable format through a suitable interface.</a:t>
            </a:r>
          </a:p>
          <a:p>
            <a:r>
              <a:rPr lang="en-US" sz="2400" dirty="0" smtClean="0"/>
              <a:t>Make that data openly available as linked data or at least </a:t>
            </a:r>
            <a:r>
              <a:rPr lang="en-US" sz="2400" i="1" dirty="0" smtClean="0"/>
              <a:t>linkable</a:t>
            </a:r>
            <a:r>
              <a:rPr lang="en-US" sz="2400" dirty="0" smtClean="0"/>
              <a:t> data.</a:t>
            </a:r>
          </a:p>
          <a:p>
            <a:r>
              <a:rPr lang="en-US" sz="2400" dirty="0" smtClean="0"/>
              <a:t>Transition from previously closed workflows to a new open and collaborative environment.</a:t>
            </a:r>
          </a:p>
          <a:p>
            <a:r>
              <a:rPr lang="en-US" sz="2400" dirty="0" smtClean="0"/>
              <a:t>Document the whole process and work together with as little bloodshed as possible.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01446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914400"/>
            <a:ext cx="65532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Perseus Catalog Timeline-1</a:t>
            </a: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2751942"/>
              </p:ext>
            </p:extLst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91622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762000"/>
            <a:ext cx="65532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Perseus Catalog Timeline-2</a:t>
            </a: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5975097"/>
              </p:ext>
            </p:extLst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80944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erseusCatalogInterfac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20200" cy="746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955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The Library Standards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hlinkClick r:id="rId3"/>
            </a:endParaRPr>
          </a:p>
          <a:p>
            <a:r>
              <a:rPr lang="en-US" sz="2800" dirty="0" smtClean="0">
                <a:hlinkClick r:id="rId3"/>
              </a:rPr>
              <a:t>FRBR</a:t>
            </a:r>
            <a:r>
              <a:rPr lang="en-US" sz="2800" dirty="0" smtClean="0"/>
              <a:t>—</a:t>
            </a:r>
            <a:r>
              <a:rPr lang="en-US" sz="2800" dirty="0"/>
              <a:t>O</a:t>
            </a:r>
            <a:r>
              <a:rPr lang="en-US" sz="2800" dirty="0" smtClean="0"/>
              <a:t>r the </a:t>
            </a:r>
            <a:r>
              <a:rPr lang="en-US" sz="2800" i="1" dirty="0" smtClean="0"/>
              <a:t>idea</a:t>
            </a:r>
            <a:r>
              <a:rPr lang="en-US" sz="2800" dirty="0" smtClean="0"/>
              <a:t> rather than the standard behind it all).</a:t>
            </a:r>
          </a:p>
          <a:p>
            <a:endParaRPr lang="en-US" sz="2800" dirty="0" smtClean="0"/>
          </a:p>
          <a:p>
            <a:r>
              <a:rPr lang="en-US" sz="2800" dirty="0" smtClean="0">
                <a:hlinkClick r:id="rId4"/>
              </a:rPr>
              <a:t>MODS</a:t>
            </a:r>
            <a:r>
              <a:rPr lang="en-US" sz="2800" dirty="0" smtClean="0"/>
              <a:t>—basis </a:t>
            </a:r>
            <a:r>
              <a:rPr lang="en-US" sz="2800" dirty="0"/>
              <a:t>for all </a:t>
            </a:r>
            <a:r>
              <a:rPr lang="en-US" sz="2800" i="1" dirty="0"/>
              <a:t>catalog </a:t>
            </a:r>
            <a:r>
              <a:rPr lang="en-US" sz="2800" i="1" dirty="0" smtClean="0"/>
              <a:t>records </a:t>
            </a:r>
            <a:r>
              <a:rPr lang="en-US" sz="2800" dirty="0" smtClean="0"/>
              <a:t>in the Perseus Catalog.</a:t>
            </a:r>
          </a:p>
          <a:p>
            <a:endParaRPr lang="en-US" sz="2800" dirty="0" smtClean="0"/>
          </a:p>
          <a:p>
            <a:r>
              <a:rPr lang="en-US" sz="2800" dirty="0" smtClean="0">
                <a:hlinkClick r:id="rId5"/>
              </a:rPr>
              <a:t>MADS</a:t>
            </a:r>
            <a:r>
              <a:rPr lang="en-US" sz="2800" dirty="0" smtClean="0"/>
              <a:t>—</a:t>
            </a:r>
            <a:r>
              <a:rPr lang="en-US" sz="2800" dirty="0"/>
              <a:t>basis for al</a:t>
            </a:r>
            <a:r>
              <a:rPr lang="en-US" sz="2800" i="1" dirty="0"/>
              <a:t>l authority </a:t>
            </a:r>
            <a:r>
              <a:rPr lang="en-US" sz="2800" i="1" dirty="0" smtClean="0"/>
              <a:t>records </a:t>
            </a:r>
            <a:r>
              <a:rPr lang="en-US" sz="2800" dirty="0" smtClean="0"/>
              <a:t>in the Perseus Catalog.</a:t>
            </a:r>
            <a:endParaRPr lang="en-US" sz="2800" i="1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8150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The Digital Classics Standards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Developed through the work of the </a:t>
            </a:r>
            <a:r>
              <a:rPr lang="en-US" sz="2000" dirty="0" smtClean="0">
                <a:hlinkClick r:id="rId2"/>
              </a:rPr>
              <a:t>Homer </a:t>
            </a:r>
            <a:r>
              <a:rPr lang="en-US" sz="2000" dirty="0">
                <a:hlinkClick r:id="rId2"/>
              </a:rPr>
              <a:t>Multitext </a:t>
            </a:r>
            <a:r>
              <a:rPr lang="en-US" sz="2000" dirty="0" smtClean="0">
                <a:hlinkClick r:id="rId2"/>
              </a:rPr>
              <a:t>Project</a:t>
            </a:r>
            <a:r>
              <a:rPr lang="en-US" sz="2000" dirty="0" smtClean="0"/>
              <a:t>: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1800" b="1" dirty="0" smtClean="0"/>
              <a:t>Canonical </a:t>
            </a:r>
            <a:r>
              <a:rPr lang="en-US" sz="1800" b="1" dirty="0"/>
              <a:t>Text Services </a:t>
            </a:r>
            <a:r>
              <a:rPr lang="en-US" sz="1800" b="1" dirty="0" smtClean="0"/>
              <a:t>Protocol (CTS)</a:t>
            </a:r>
            <a:r>
              <a:rPr lang="en-US" sz="1800" dirty="0" smtClean="0"/>
              <a:t>-Network service to identify and retrieve text fragments using canonical references expressed by CTS-URNs.</a:t>
            </a:r>
          </a:p>
          <a:p>
            <a:endParaRPr lang="en-US" sz="1800" dirty="0"/>
          </a:p>
          <a:p>
            <a:r>
              <a:rPr lang="en-US" sz="1800" b="1" dirty="0" smtClean="0"/>
              <a:t>CITE Architecture</a:t>
            </a:r>
            <a:r>
              <a:rPr lang="en-US" sz="1800" dirty="0" smtClean="0"/>
              <a:t>-</a:t>
            </a:r>
            <a:r>
              <a:rPr lang="en-US" sz="1800" dirty="0"/>
              <a:t>Collections, </a:t>
            </a:r>
            <a:r>
              <a:rPr lang="en-US" sz="1800" b="1" dirty="0"/>
              <a:t>I</a:t>
            </a:r>
            <a:r>
              <a:rPr lang="en-US" sz="1800" dirty="0"/>
              <a:t>ndexes, Texts and </a:t>
            </a:r>
            <a:r>
              <a:rPr lang="en-US" sz="1800" b="1" dirty="0" smtClean="0"/>
              <a:t>E</a:t>
            </a:r>
            <a:r>
              <a:rPr lang="en-US" sz="1800" dirty="0" smtClean="0"/>
              <a:t>xtensions-Network service to support discovery and retrieval of texts or collection of objects</a:t>
            </a:r>
          </a:p>
          <a:p>
            <a:endParaRPr lang="en-US" sz="1800" dirty="0" smtClean="0"/>
          </a:p>
          <a:p>
            <a:r>
              <a:rPr lang="en-US" sz="1800" b="1" dirty="0" smtClean="0"/>
              <a:t>CTS-URNs-</a:t>
            </a:r>
            <a:r>
              <a:rPr lang="en-US" sz="1800" dirty="0" smtClean="0"/>
              <a:t>Part of the CTS and CITE Architecture, provide “permanent canonical references” to retrieve texts or text fragments</a:t>
            </a:r>
          </a:p>
        </p:txBody>
      </p:sp>
    </p:spTree>
    <p:extLst>
      <p:ext uri="{BB962C8B-B14F-4D97-AF65-F5344CB8AC3E}">
        <p14:creationId xmlns:p14="http://schemas.microsoft.com/office/powerpoint/2010/main" val="2550401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CTS Terminology-Or Why Am I Telling You All This?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CTS defines a number of </a:t>
            </a:r>
            <a:r>
              <a:rPr lang="en-US" sz="2000" dirty="0" smtClean="0"/>
              <a:t>key concepts utilized by </a:t>
            </a:r>
            <a:r>
              <a:rPr lang="en-US" sz="2000" dirty="0"/>
              <a:t>the Perseus </a:t>
            </a:r>
            <a:r>
              <a:rPr lang="en-US" sz="2000" dirty="0" smtClean="0"/>
              <a:t>Catalog for its data architecture-</a:t>
            </a:r>
          </a:p>
          <a:p>
            <a:endParaRPr lang="en-US" sz="2000" dirty="0"/>
          </a:p>
          <a:p>
            <a:pPr lvl="1"/>
            <a:r>
              <a:rPr lang="en-US" sz="2000" b="1" dirty="0" err="1"/>
              <a:t>Textgroups</a:t>
            </a:r>
            <a:r>
              <a:rPr lang="en-US" sz="2000" b="1" dirty="0" smtClean="0"/>
              <a:t>-</a:t>
            </a:r>
            <a:r>
              <a:rPr lang="en-US" sz="2000" dirty="0" smtClean="0"/>
              <a:t>Way of grouping texts, used for authors of literary texts or corpus collections-require </a:t>
            </a:r>
            <a:r>
              <a:rPr lang="en-US" sz="2000" b="1" dirty="0" smtClean="0"/>
              <a:t>unique identifiers.</a:t>
            </a:r>
          </a:p>
          <a:p>
            <a:pPr lvl="1"/>
            <a:endParaRPr lang="en-US" sz="2000" b="1" dirty="0" smtClean="0"/>
          </a:p>
          <a:p>
            <a:pPr lvl="1"/>
            <a:r>
              <a:rPr lang="en-US" sz="2000" b="1" dirty="0" smtClean="0"/>
              <a:t>Works</a:t>
            </a:r>
            <a:r>
              <a:rPr lang="en-US" sz="2000" dirty="0" smtClean="0"/>
              <a:t>-As with the FRBR </a:t>
            </a:r>
            <a:r>
              <a:rPr lang="en-US" sz="2000" dirty="0"/>
              <a:t>model</a:t>
            </a:r>
            <a:r>
              <a:rPr lang="en-US" sz="2000" dirty="0" smtClean="0"/>
              <a:t>-a distinct intellectual creation.</a:t>
            </a:r>
          </a:p>
          <a:p>
            <a:pPr lvl="1"/>
            <a:endParaRPr lang="en-US" sz="2000" dirty="0"/>
          </a:p>
          <a:p>
            <a:pPr lvl="1"/>
            <a:r>
              <a:rPr lang="en-US" sz="2000" b="1" dirty="0"/>
              <a:t>Editions/Translations</a:t>
            </a:r>
            <a:r>
              <a:rPr lang="en-US" sz="2000" dirty="0"/>
              <a:t>-</a:t>
            </a:r>
            <a:r>
              <a:rPr lang="en-US" sz="2000" dirty="0" smtClean="0"/>
              <a:t>In </a:t>
            </a:r>
            <a:r>
              <a:rPr lang="en-US" sz="2000" dirty="0"/>
              <a:t>Perseus </a:t>
            </a:r>
            <a:r>
              <a:rPr lang="en-US" sz="2000" dirty="0" smtClean="0"/>
              <a:t>Catalog indicates </a:t>
            </a:r>
            <a:r>
              <a:rPr lang="en-US" sz="2000" dirty="0"/>
              <a:t>a particular published version of a work (somewhat equivalent to the FRBR </a:t>
            </a:r>
            <a:r>
              <a:rPr lang="en-US" sz="2000" i="1" dirty="0"/>
              <a:t>expression</a:t>
            </a:r>
            <a:r>
              <a:rPr lang="en-US" sz="20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493446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Work Identifiers and Catalog Records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057400"/>
            <a:ext cx="7772400" cy="3962400"/>
          </a:xfrm>
        </p:spPr>
        <p:txBody>
          <a:bodyPr/>
          <a:lstStyle/>
          <a:p>
            <a:r>
              <a:rPr lang="en-US" sz="2400" dirty="0" smtClean="0"/>
              <a:t>How it all fits together in the Perseus Catalog:</a:t>
            </a:r>
          </a:p>
          <a:p>
            <a:pPr lvl="1"/>
            <a:r>
              <a:rPr lang="en-US" sz="2400" dirty="0" smtClean="0"/>
              <a:t>Perseus </a:t>
            </a:r>
            <a:r>
              <a:rPr lang="en-US" sz="2400" dirty="0"/>
              <a:t>Catalog makes use </a:t>
            </a:r>
            <a:r>
              <a:rPr lang="en-US" sz="2400" dirty="0" smtClean="0"/>
              <a:t>of the </a:t>
            </a:r>
            <a:r>
              <a:rPr lang="en-US" sz="2400" dirty="0"/>
              <a:t>CTS-URN </a:t>
            </a:r>
            <a:r>
              <a:rPr lang="en-US" sz="2400" dirty="0" smtClean="0"/>
              <a:t>format </a:t>
            </a:r>
          </a:p>
          <a:p>
            <a:pPr lvl="1"/>
            <a:r>
              <a:rPr lang="en-US" sz="2400" dirty="0"/>
              <a:t>U</a:t>
            </a:r>
            <a:r>
              <a:rPr lang="en-US" sz="2400" dirty="0" smtClean="0"/>
              <a:t>tilizes </a:t>
            </a:r>
            <a:r>
              <a:rPr lang="en-US" sz="2400" i="1" dirty="0"/>
              <a:t>work </a:t>
            </a:r>
            <a:r>
              <a:rPr lang="en-US" sz="2400" i="1" dirty="0" smtClean="0"/>
              <a:t>identifiers </a:t>
            </a:r>
            <a:r>
              <a:rPr lang="en-US" sz="2400" dirty="0" smtClean="0"/>
              <a:t>from several classical canons (</a:t>
            </a:r>
            <a:r>
              <a:rPr lang="en-US" sz="2400" dirty="0" smtClean="0">
                <a:hlinkClick r:id="rId2"/>
              </a:rPr>
              <a:t>Thesaurus Linguae Graecae</a:t>
            </a:r>
            <a:r>
              <a:rPr lang="en-US" sz="2400" dirty="0" smtClean="0"/>
              <a:t>, </a:t>
            </a:r>
            <a:r>
              <a:rPr lang="en-US" sz="2400" dirty="0" smtClean="0">
                <a:hlinkClick r:id="rId3"/>
              </a:rPr>
              <a:t>Packard Humanities Institute</a:t>
            </a:r>
            <a:r>
              <a:rPr lang="en-US" sz="2400" dirty="0" smtClean="0"/>
              <a:t>) when available</a:t>
            </a:r>
          </a:p>
          <a:p>
            <a:pPr lvl="1"/>
            <a:r>
              <a:rPr lang="en-US" sz="2400" dirty="0" smtClean="0"/>
              <a:t>Uses these to create both </a:t>
            </a:r>
            <a:r>
              <a:rPr lang="en-US" sz="2400" i="1" dirty="0" smtClean="0"/>
              <a:t>version identifiers </a:t>
            </a:r>
            <a:r>
              <a:rPr lang="en-US" sz="2400" dirty="0" smtClean="0"/>
              <a:t>and </a:t>
            </a:r>
            <a:r>
              <a:rPr lang="en-US" sz="2400" i="1" dirty="0" smtClean="0"/>
              <a:t>canonical URIs </a:t>
            </a:r>
            <a:r>
              <a:rPr lang="en-US" sz="2400" dirty="0" smtClean="0"/>
              <a:t>for editions in the catalog.</a:t>
            </a:r>
          </a:p>
        </p:txBody>
      </p:sp>
    </p:spTree>
    <p:extLst>
      <p:ext uri="{BB962C8B-B14F-4D97-AF65-F5344CB8AC3E}">
        <p14:creationId xmlns:p14="http://schemas.microsoft.com/office/powerpoint/2010/main" val="3654440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Say What?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7772400" cy="4191000"/>
          </a:xfrm>
        </p:spPr>
        <p:txBody>
          <a:bodyPr/>
          <a:lstStyle/>
          <a:p>
            <a:pPr marL="457200" lvl="1" indent="0">
              <a:buNone/>
            </a:pPr>
            <a:r>
              <a:rPr lang="en-US" sz="2400" dirty="0" smtClean="0"/>
              <a:t>An example to illustrate:</a:t>
            </a:r>
          </a:p>
          <a:p>
            <a:pPr marL="457200" lvl="1" indent="0">
              <a:buNone/>
            </a:pPr>
            <a:r>
              <a:rPr lang="en-US" sz="2400" dirty="0">
                <a:hlinkClick r:id="rId2"/>
              </a:rPr>
              <a:t>urn:cts:greekLit:tlg0012.tlg001.perseus-grc1</a:t>
            </a:r>
            <a:endParaRPr lang="en-US" sz="2400" dirty="0"/>
          </a:p>
          <a:p>
            <a:pPr lvl="2"/>
            <a:r>
              <a:rPr lang="pt-BR" sz="2000" b="1" dirty="0" err="1" smtClean="0"/>
              <a:t>greekLit</a:t>
            </a:r>
            <a:r>
              <a:rPr lang="pt-BR" sz="2000" b="1" dirty="0" smtClean="0"/>
              <a:t> </a:t>
            </a:r>
            <a:r>
              <a:rPr lang="pt-BR" sz="2000" dirty="0" smtClean="0"/>
              <a:t>Domain for </a:t>
            </a:r>
            <a:r>
              <a:rPr lang="pt-BR" sz="2000" dirty="0" err="1" smtClean="0"/>
              <a:t>the</a:t>
            </a:r>
            <a:r>
              <a:rPr lang="pt-BR" sz="2000" dirty="0" smtClean="0"/>
              <a:t> </a:t>
            </a:r>
            <a:r>
              <a:rPr lang="pt-BR" sz="2000" dirty="0" err="1" smtClean="0"/>
              <a:t>text</a:t>
            </a:r>
            <a:endParaRPr lang="pt-BR" sz="2000" b="1" dirty="0" smtClean="0"/>
          </a:p>
          <a:p>
            <a:pPr lvl="2"/>
            <a:r>
              <a:rPr lang="pt-BR" sz="2000" b="1" dirty="0" smtClean="0"/>
              <a:t>tlg0012</a:t>
            </a:r>
            <a:r>
              <a:rPr lang="pt-BR" sz="2000" dirty="0" smtClean="0"/>
              <a:t> </a:t>
            </a:r>
            <a:r>
              <a:rPr lang="pt-BR" sz="2000" dirty="0" err="1"/>
              <a:t>is</a:t>
            </a:r>
            <a:r>
              <a:rPr lang="pt-BR" sz="2000" dirty="0"/>
              <a:t> </a:t>
            </a:r>
            <a:r>
              <a:rPr lang="pt-BR" sz="2000" dirty="0" err="1"/>
              <a:t>the</a:t>
            </a:r>
            <a:r>
              <a:rPr lang="pt-BR" sz="2000" dirty="0"/>
              <a:t> </a:t>
            </a:r>
            <a:r>
              <a:rPr lang="pt-BR" sz="2000" dirty="0" err="1"/>
              <a:t>textgroup</a:t>
            </a:r>
            <a:r>
              <a:rPr lang="pt-BR" sz="2000" dirty="0"/>
              <a:t> </a:t>
            </a:r>
            <a:r>
              <a:rPr lang="pt-BR" sz="2000" dirty="0" err="1"/>
              <a:t>identifier</a:t>
            </a:r>
            <a:r>
              <a:rPr lang="pt-BR" sz="2000" dirty="0"/>
              <a:t> for Homer, </a:t>
            </a:r>
            <a:r>
              <a:rPr lang="pt-BR" sz="2000" dirty="0" err="1"/>
              <a:t>defined</a:t>
            </a:r>
            <a:r>
              <a:rPr lang="pt-BR" sz="2000" dirty="0"/>
              <a:t> as </a:t>
            </a:r>
            <a:r>
              <a:rPr lang="pt-BR" sz="2000" dirty="0" err="1"/>
              <a:t>author</a:t>
            </a:r>
            <a:r>
              <a:rPr lang="pt-BR" sz="2000" dirty="0"/>
              <a:t> 0012 in </a:t>
            </a:r>
            <a:r>
              <a:rPr lang="pt-BR" sz="2000" dirty="0" err="1"/>
              <a:t>the</a:t>
            </a:r>
            <a:r>
              <a:rPr lang="pt-BR" sz="2000" dirty="0"/>
              <a:t> </a:t>
            </a:r>
            <a:r>
              <a:rPr lang="pt-BR" sz="2000" i="1" dirty="0"/>
              <a:t>TLG Canon</a:t>
            </a:r>
            <a:endParaRPr lang="pt-BR" sz="2000" dirty="0"/>
          </a:p>
          <a:p>
            <a:pPr lvl="2"/>
            <a:r>
              <a:rPr lang="pt-BR" sz="2000" b="1" dirty="0"/>
              <a:t>tlg001</a:t>
            </a:r>
            <a:r>
              <a:rPr lang="pt-BR" sz="2000" dirty="0"/>
              <a:t> </a:t>
            </a:r>
            <a:r>
              <a:rPr lang="pt-BR" sz="2000" dirty="0" err="1"/>
              <a:t>is</a:t>
            </a:r>
            <a:r>
              <a:rPr lang="pt-BR" sz="2000" dirty="0"/>
              <a:t> </a:t>
            </a:r>
            <a:r>
              <a:rPr lang="pt-BR" sz="2000" dirty="0" err="1"/>
              <a:t>the</a:t>
            </a:r>
            <a:r>
              <a:rPr lang="pt-BR" sz="2000" dirty="0"/>
              <a:t> </a:t>
            </a:r>
            <a:r>
              <a:rPr lang="pt-BR" sz="2000" dirty="0" err="1"/>
              <a:t>work</a:t>
            </a:r>
            <a:r>
              <a:rPr lang="pt-BR" sz="2000" dirty="0"/>
              <a:t> </a:t>
            </a:r>
            <a:r>
              <a:rPr lang="pt-BR" sz="2000" dirty="0" err="1"/>
              <a:t>identifier</a:t>
            </a:r>
            <a:r>
              <a:rPr lang="pt-BR" sz="2000" dirty="0"/>
              <a:t> for </a:t>
            </a:r>
            <a:r>
              <a:rPr lang="pt-BR" sz="2000" dirty="0" err="1"/>
              <a:t>the</a:t>
            </a:r>
            <a:r>
              <a:rPr lang="pt-BR" sz="2000" dirty="0"/>
              <a:t> </a:t>
            </a:r>
            <a:r>
              <a:rPr lang="pt-BR" sz="2000" i="1" dirty="0" err="1"/>
              <a:t>Iliad</a:t>
            </a:r>
            <a:r>
              <a:rPr lang="pt-BR" sz="2000" i="1" dirty="0"/>
              <a:t> </a:t>
            </a:r>
            <a:r>
              <a:rPr lang="pt-BR" sz="2000" dirty="0" err="1"/>
              <a:t>assigned</a:t>
            </a:r>
            <a:r>
              <a:rPr lang="pt-BR" sz="2000" dirty="0"/>
              <a:t> </a:t>
            </a:r>
            <a:r>
              <a:rPr lang="pt-BR" sz="2000" dirty="0" err="1"/>
              <a:t>by</a:t>
            </a:r>
            <a:r>
              <a:rPr lang="pt-BR" sz="2000" dirty="0"/>
              <a:t> </a:t>
            </a:r>
            <a:r>
              <a:rPr lang="pt-BR" sz="2000" dirty="0" err="1"/>
              <a:t>the</a:t>
            </a:r>
            <a:r>
              <a:rPr lang="pt-BR" sz="2000" dirty="0"/>
              <a:t> TLG</a:t>
            </a:r>
          </a:p>
          <a:p>
            <a:pPr lvl="2"/>
            <a:r>
              <a:rPr lang="pt-BR" sz="2000" b="1" dirty="0" smtClean="0"/>
              <a:t>perseus</a:t>
            </a:r>
            <a:r>
              <a:rPr lang="pt-BR" sz="2000" b="1" dirty="0"/>
              <a:t>-grc1 </a:t>
            </a:r>
            <a:r>
              <a:rPr lang="pt-BR" sz="2000" dirty="0"/>
              <a:t>stands for </a:t>
            </a:r>
            <a:r>
              <a:rPr lang="pt-BR" sz="2000" dirty="0" err="1"/>
              <a:t>the</a:t>
            </a:r>
            <a:r>
              <a:rPr lang="pt-BR" sz="2000" dirty="0"/>
              <a:t> 1920 OCT </a:t>
            </a:r>
            <a:r>
              <a:rPr lang="pt-BR" sz="2000" dirty="0" err="1"/>
              <a:t>edition</a:t>
            </a:r>
            <a:r>
              <a:rPr lang="pt-BR" sz="2000" dirty="0"/>
              <a:t> </a:t>
            </a:r>
            <a:r>
              <a:rPr lang="pt-BR" sz="2000" dirty="0" err="1"/>
              <a:t>of</a:t>
            </a:r>
            <a:r>
              <a:rPr lang="pt-BR" sz="2000" dirty="0"/>
              <a:t> </a:t>
            </a:r>
            <a:r>
              <a:rPr lang="pt-BR" sz="2000" dirty="0" err="1"/>
              <a:t>this</a:t>
            </a:r>
            <a:r>
              <a:rPr lang="pt-BR" sz="2000" dirty="0"/>
              <a:t> </a:t>
            </a:r>
            <a:r>
              <a:rPr lang="pt-BR" sz="2000" dirty="0" err="1"/>
              <a:t>work</a:t>
            </a:r>
            <a:r>
              <a:rPr lang="pt-BR" sz="2000" dirty="0"/>
              <a:t> </a:t>
            </a:r>
            <a:r>
              <a:rPr lang="pt-BR" sz="2000" dirty="0" err="1" smtClean="0"/>
              <a:t>edited</a:t>
            </a:r>
            <a:r>
              <a:rPr lang="pt-BR" sz="2000" dirty="0" smtClean="0"/>
              <a:t> </a:t>
            </a:r>
            <a:r>
              <a:rPr lang="pt-BR" sz="2000" dirty="0" err="1" smtClean="0"/>
              <a:t>by</a:t>
            </a:r>
            <a:r>
              <a:rPr lang="pt-BR" sz="2000" dirty="0" smtClean="0"/>
              <a:t> Thomas Allen </a:t>
            </a:r>
            <a:r>
              <a:rPr lang="pt-BR" sz="2000" dirty="0" err="1"/>
              <a:t>that</a:t>
            </a:r>
            <a:r>
              <a:rPr lang="pt-BR" sz="2000" dirty="0"/>
              <a:t> </a:t>
            </a:r>
            <a:r>
              <a:rPr lang="pt-BR" sz="2000" dirty="0" err="1"/>
              <a:t>is</a:t>
            </a:r>
            <a:r>
              <a:rPr lang="pt-BR" sz="2000" dirty="0"/>
              <a:t> </a:t>
            </a:r>
            <a:r>
              <a:rPr lang="pt-BR" sz="2000" dirty="0" err="1" smtClean="0"/>
              <a:t>available</a:t>
            </a:r>
            <a:r>
              <a:rPr lang="pt-BR" sz="2000" dirty="0" smtClean="0"/>
              <a:t> </a:t>
            </a:r>
            <a:r>
              <a:rPr lang="pt-BR" sz="2000" dirty="0"/>
              <a:t>in </a:t>
            </a:r>
            <a:r>
              <a:rPr lang="pt-BR" sz="2000" dirty="0" err="1"/>
              <a:t>the</a:t>
            </a:r>
            <a:r>
              <a:rPr lang="pt-BR" sz="2000" dirty="0"/>
              <a:t> </a:t>
            </a:r>
            <a:r>
              <a:rPr lang="pt-BR" sz="2000" dirty="0" smtClean="0"/>
              <a:t>PDL.</a:t>
            </a:r>
            <a:endParaRPr lang="en-US" sz="2000" dirty="0"/>
          </a:p>
          <a:p>
            <a:pPr lvl="1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1401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erseusVersionRecor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0"/>
            <a:ext cx="9296400" cy="7467600"/>
          </a:xfrm>
          <a:prstGeom prst="rect">
            <a:avLst/>
          </a:prstGeom>
        </p:spPr>
      </p:pic>
      <p:sp>
        <p:nvSpPr>
          <p:cNvPr id="3" name="Left Arrow 2"/>
          <p:cNvSpPr/>
          <p:nvPr/>
        </p:nvSpPr>
        <p:spPr>
          <a:xfrm>
            <a:off x="6858000" y="990600"/>
            <a:ext cx="1600200" cy="228600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601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Linked Data &amp; the Perseus Catalog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Plan to make </a:t>
            </a:r>
            <a:r>
              <a:rPr lang="en-US" sz="2000" dirty="0"/>
              <a:t>all data </a:t>
            </a:r>
            <a:r>
              <a:rPr lang="en-US" sz="2000" dirty="0" smtClean="0"/>
              <a:t>available </a:t>
            </a:r>
            <a:r>
              <a:rPr lang="en-US" sz="2000" dirty="0"/>
              <a:t>as </a:t>
            </a:r>
            <a:r>
              <a:rPr lang="en-US" sz="2000" dirty="0" smtClean="0"/>
              <a:t>linked data,</a:t>
            </a:r>
            <a:r>
              <a:rPr lang="en-US" sz="2000" dirty="0"/>
              <a:t> </a:t>
            </a:r>
            <a:r>
              <a:rPr lang="en-US" sz="2000" dirty="0" smtClean="0"/>
              <a:t>current roadmap plans to:</a:t>
            </a:r>
          </a:p>
          <a:p>
            <a:pPr lvl="1"/>
            <a:r>
              <a:rPr lang="en-US" sz="1600" dirty="0" smtClean="0"/>
              <a:t>Release all the data as RDF triples, via common serialization formats such as  RDF/XML and or JSON-LD.</a:t>
            </a:r>
          </a:p>
          <a:p>
            <a:pPr lvl="1"/>
            <a:r>
              <a:rPr lang="en-US" sz="1600" dirty="0" smtClean="0"/>
              <a:t>Add RDF-A attributes to the HTML displays of the Perseus catalog.</a:t>
            </a:r>
          </a:p>
          <a:p>
            <a:pPr lvl="1"/>
            <a:endParaRPr lang="en-US" sz="1600" dirty="0" smtClean="0"/>
          </a:p>
          <a:p>
            <a:r>
              <a:rPr lang="pt-BR" sz="2000" dirty="0" err="1"/>
              <a:t>A</a:t>
            </a:r>
            <a:r>
              <a:rPr lang="pt-BR" sz="2000" dirty="0" err="1" smtClean="0"/>
              <a:t>ll</a:t>
            </a:r>
            <a:r>
              <a:rPr lang="pt-BR" sz="2000" dirty="0" smtClean="0"/>
              <a:t> </a:t>
            </a:r>
            <a:r>
              <a:rPr lang="pt-BR" sz="2000" dirty="0"/>
              <a:t>data </a:t>
            </a:r>
            <a:r>
              <a:rPr lang="pt-BR" sz="2000" dirty="0" err="1" smtClean="0"/>
              <a:t>is</a:t>
            </a:r>
            <a:r>
              <a:rPr lang="pt-BR" sz="2000" dirty="0" smtClean="0"/>
              <a:t> </a:t>
            </a:r>
            <a:r>
              <a:rPr lang="pt-BR" sz="2000" dirty="0" err="1" smtClean="0"/>
              <a:t>currently</a:t>
            </a:r>
            <a:r>
              <a:rPr lang="pt-BR" sz="2000" dirty="0" smtClean="0"/>
              <a:t> </a:t>
            </a:r>
            <a:r>
              <a:rPr lang="pt-BR" sz="2000" dirty="0" err="1"/>
              <a:t>available</a:t>
            </a:r>
            <a:r>
              <a:rPr lang="pt-BR" sz="2000" dirty="0"/>
              <a:t> in </a:t>
            </a:r>
            <a:r>
              <a:rPr lang="pt-BR" sz="2000" dirty="0" err="1"/>
              <a:t>both</a:t>
            </a:r>
            <a:r>
              <a:rPr lang="pt-BR" sz="2000" dirty="0"/>
              <a:t> ATOM </a:t>
            </a:r>
            <a:r>
              <a:rPr lang="pt-BR" sz="2000" dirty="0" err="1"/>
              <a:t>and</a:t>
            </a:r>
            <a:r>
              <a:rPr lang="pt-BR" sz="2000" dirty="0"/>
              <a:t> HTML </a:t>
            </a:r>
            <a:r>
              <a:rPr lang="pt-BR" sz="2000" dirty="0" err="1"/>
              <a:t>formats</a:t>
            </a:r>
            <a:r>
              <a:rPr lang="pt-BR" sz="2000" dirty="0" smtClean="0"/>
              <a:t>.</a:t>
            </a:r>
          </a:p>
          <a:p>
            <a:endParaRPr lang="en-US" sz="2000" dirty="0"/>
          </a:p>
          <a:p>
            <a:r>
              <a:rPr lang="en-US" sz="2000" dirty="0"/>
              <a:t>Canonical URIs </a:t>
            </a:r>
            <a:r>
              <a:rPr lang="en-US" sz="2000" dirty="0" smtClean="0"/>
              <a:t>are used to name all </a:t>
            </a:r>
            <a:r>
              <a:rPr lang="en-US" sz="2000" dirty="0" err="1" smtClean="0"/>
              <a:t>Textgroups</a:t>
            </a:r>
            <a:r>
              <a:rPr lang="en-US" sz="2000" dirty="0" smtClean="0"/>
              <a:t>, Works, Editions and Translations:</a:t>
            </a:r>
            <a:endParaRPr lang="en-US" sz="2000" dirty="0"/>
          </a:p>
          <a:p>
            <a:pPr lvl="1"/>
            <a:r>
              <a:rPr lang="en-US" sz="1600" dirty="0"/>
              <a:t>V</a:t>
            </a:r>
            <a:r>
              <a:rPr lang="en-US" sz="1600" dirty="0" smtClean="0"/>
              <a:t>iewable </a:t>
            </a:r>
            <a:r>
              <a:rPr lang="en-US" sz="1600" dirty="0"/>
              <a:t>in the current interface using the following syntax: </a:t>
            </a:r>
            <a:endParaRPr lang="en-US" sz="1600" dirty="0" smtClean="0"/>
          </a:p>
          <a:p>
            <a:pPr marL="457200" lvl="1" indent="0">
              <a:buNone/>
            </a:pPr>
            <a:r>
              <a:rPr lang="pt-BR" sz="1600" dirty="0" smtClean="0"/>
              <a:t> </a:t>
            </a:r>
            <a:r>
              <a:rPr lang="pt-BR" sz="1600" dirty="0" err="1" smtClean="0"/>
              <a:t>http</a:t>
            </a:r>
            <a:r>
              <a:rPr lang="pt-BR" sz="1600" dirty="0"/>
              <a:t>://</a:t>
            </a:r>
            <a:r>
              <a:rPr lang="pt-BR" sz="1600" dirty="0" err="1"/>
              <a:t>data.perseus.org</a:t>
            </a:r>
            <a:r>
              <a:rPr lang="pt-BR" sz="1600" dirty="0"/>
              <a:t>/</a:t>
            </a:r>
            <a:r>
              <a:rPr lang="pt-BR" sz="1600" dirty="0" err="1"/>
              <a:t>catalog</a:t>
            </a:r>
            <a:r>
              <a:rPr lang="pt-BR" sz="1600" dirty="0"/>
              <a:t>/&lt;</a:t>
            </a:r>
            <a:r>
              <a:rPr lang="pt-BR" sz="1600" dirty="0" err="1"/>
              <a:t>record</a:t>
            </a:r>
            <a:r>
              <a:rPr lang="pt-BR" sz="1600" dirty="0"/>
              <a:t> id&gt;[/</a:t>
            </a:r>
            <a:r>
              <a:rPr lang="pt-BR" sz="1600" dirty="0" err="1"/>
              <a:t>format</a:t>
            </a:r>
            <a:r>
              <a:rPr lang="pt-BR" sz="1600" dirty="0"/>
              <a:t>].</a:t>
            </a:r>
          </a:p>
          <a:p>
            <a:endParaRPr lang="pt-BR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020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Changing Metadata Creation Processes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76400"/>
            <a:ext cx="7772400" cy="4191000"/>
          </a:xfrm>
        </p:spPr>
        <p:txBody>
          <a:bodyPr>
            <a:normAutofit fontScale="92500"/>
          </a:bodyPr>
          <a:lstStyle/>
          <a:p>
            <a:pPr marL="457200" lvl="1" indent="0">
              <a:buNone/>
            </a:pPr>
            <a:endParaRPr lang="en-US" sz="1400" dirty="0" smtClean="0"/>
          </a:p>
          <a:p>
            <a:pPr lvl="1">
              <a:buFont typeface="Arial"/>
              <a:buChar char="•"/>
            </a:pPr>
            <a:r>
              <a:rPr lang="en-US" sz="2400" dirty="0" smtClean="0"/>
              <a:t>Metadata creation processes for the Perseus Catalog have always been evolving along with library world in general.</a:t>
            </a:r>
          </a:p>
          <a:p>
            <a:pPr lvl="1">
              <a:buFont typeface="Arial"/>
              <a:buChar char="•"/>
            </a:pPr>
            <a:endParaRPr lang="en-US" sz="2400" dirty="0"/>
          </a:p>
          <a:p>
            <a:pPr lvl="1">
              <a:buFont typeface="Arial"/>
              <a:buChar char="•"/>
            </a:pPr>
            <a:r>
              <a:rPr lang="en-US" sz="2400" dirty="0" smtClean="0"/>
              <a:t>Library data creation practices constantly changing over last decade:  </a:t>
            </a:r>
          </a:p>
          <a:p>
            <a:pPr lvl="2">
              <a:buFont typeface="Arial"/>
              <a:buChar char="•"/>
            </a:pPr>
            <a:r>
              <a:rPr lang="en-US" dirty="0"/>
              <a:t>L</a:t>
            </a:r>
            <a:r>
              <a:rPr lang="en-US" dirty="0" smtClean="0"/>
              <a:t>inked data</a:t>
            </a:r>
          </a:p>
          <a:p>
            <a:pPr lvl="2">
              <a:buFont typeface="Arial"/>
              <a:buChar char="•"/>
            </a:pPr>
            <a:r>
              <a:rPr lang="en-US" dirty="0"/>
              <a:t>O</a:t>
            </a:r>
            <a:r>
              <a:rPr lang="en-US" dirty="0" smtClean="0"/>
              <a:t>pen bibliographic data sharing</a:t>
            </a:r>
          </a:p>
          <a:p>
            <a:pPr lvl="2">
              <a:buFont typeface="Arial"/>
              <a:buChar char="•"/>
            </a:pPr>
            <a:r>
              <a:rPr lang="en-US" dirty="0"/>
              <a:t>U</a:t>
            </a:r>
            <a:r>
              <a:rPr lang="en-US" dirty="0" smtClean="0"/>
              <a:t>ser contributed metadata</a:t>
            </a:r>
          </a:p>
          <a:p>
            <a:pPr lvl="2">
              <a:buFont typeface="Arial"/>
              <a:buChar char="•"/>
            </a:pPr>
            <a:r>
              <a:rPr lang="en-US" dirty="0" smtClean="0"/>
              <a:t>Open source library systems </a:t>
            </a:r>
          </a:p>
          <a:p>
            <a:pPr lvl="2">
              <a:buFont typeface="Arial"/>
              <a:buChar char="•"/>
            </a:pPr>
            <a:r>
              <a:rPr lang="en-US" dirty="0" err="1" smtClean="0"/>
              <a:t>Etc</a:t>
            </a:r>
            <a:r>
              <a:rPr lang="en-US" dirty="0" smtClean="0"/>
              <a:t>!</a:t>
            </a:r>
          </a:p>
          <a:p>
            <a:pPr lvl="2">
              <a:buFont typeface="Arial"/>
              <a:buChar char="•"/>
            </a:pPr>
            <a:endParaRPr lang="en-US" sz="2000" dirty="0" smtClean="0"/>
          </a:p>
          <a:p>
            <a:pPr marL="914400" lvl="2" indent="0">
              <a:buNone/>
            </a:pPr>
            <a:endParaRPr lang="en-US" sz="1600" dirty="0" smtClean="0"/>
          </a:p>
          <a:p>
            <a:pPr lvl="3">
              <a:buFont typeface="Arial"/>
              <a:buChar char="•"/>
            </a:pPr>
            <a:endParaRPr lang="en-US" sz="1200" dirty="0" smtClean="0"/>
          </a:p>
          <a:p>
            <a:pPr lvl="2">
              <a:buFont typeface="Arial"/>
              <a:buChar char="•"/>
            </a:pP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1912331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Metadata Creation for the Perseus Catalog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524000"/>
            <a:ext cx="7498080" cy="4800600"/>
          </a:xfrm>
        </p:spPr>
        <p:txBody>
          <a:bodyPr>
            <a:normAutofit/>
          </a:bodyPr>
          <a:lstStyle/>
          <a:p>
            <a:pPr lvl="1">
              <a:buFont typeface="Arial"/>
              <a:buChar char="•"/>
            </a:pPr>
            <a:endParaRPr lang="en-US" sz="2400" dirty="0" smtClean="0"/>
          </a:p>
          <a:p>
            <a:pPr lvl="1">
              <a:buFont typeface="Arial"/>
              <a:buChar char="•"/>
            </a:pPr>
            <a:r>
              <a:rPr lang="en-US" sz="2400" dirty="0" smtClean="0"/>
              <a:t>Initial </a:t>
            </a:r>
            <a:r>
              <a:rPr lang="en-US" sz="2400" dirty="0"/>
              <a:t>data creation </a:t>
            </a:r>
            <a:r>
              <a:rPr lang="en-US" sz="2400" dirty="0" smtClean="0"/>
              <a:t>process in mid</a:t>
            </a:r>
            <a:r>
              <a:rPr lang="en-US" sz="2400" dirty="0"/>
              <a:t>-2000s involved</a:t>
            </a:r>
            <a:r>
              <a:rPr lang="en-US" sz="2400" dirty="0" smtClean="0"/>
              <a:t>:</a:t>
            </a:r>
            <a:endParaRPr lang="en-US" sz="2000" dirty="0"/>
          </a:p>
          <a:p>
            <a:pPr lvl="2">
              <a:buFont typeface="Arial"/>
              <a:buChar char="•"/>
            </a:pPr>
            <a:r>
              <a:rPr lang="en-US" sz="2400" dirty="0"/>
              <a:t>Downloading MODS records by querying LC web service using </a:t>
            </a:r>
            <a:r>
              <a:rPr lang="en-US" sz="2400" dirty="0" smtClean="0"/>
              <a:t>SRU.</a:t>
            </a:r>
          </a:p>
          <a:p>
            <a:pPr lvl="2">
              <a:buFont typeface="Arial"/>
              <a:buChar char="•"/>
            </a:pPr>
            <a:r>
              <a:rPr lang="en-US" sz="2400" dirty="0" smtClean="0"/>
              <a:t>Converting </a:t>
            </a:r>
            <a:r>
              <a:rPr lang="en-US" sz="2400" dirty="0"/>
              <a:t>MARCXML records when could find them to MADS using XSLT</a:t>
            </a:r>
            <a:r>
              <a:rPr lang="en-US" sz="2400" dirty="0" smtClean="0"/>
              <a:t>.</a:t>
            </a:r>
          </a:p>
          <a:p>
            <a:pPr lvl="2">
              <a:buFont typeface="Arial"/>
              <a:buChar char="•"/>
            </a:pPr>
            <a:r>
              <a:rPr lang="en-US" sz="2400" dirty="0" smtClean="0"/>
              <a:t>Ultimately MODS </a:t>
            </a:r>
            <a:r>
              <a:rPr lang="en-US" sz="2400" dirty="0"/>
              <a:t>and MADS XML templates created to support quicker creation of records when no existing data could be found:</a:t>
            </a:r>
          </a:p>
          <a:p>
            <a:pPr lvl="3">
              <a:buFont typeface="Arial"/>
              <a:buChar char="•"/>
            </a:pPr>
            <a:r>
              <a:rPr lang="en-US" sz="1900" dirty="0">
                <a:hlinkClick r:id="rId2"/>
              </a:rPr>
              <a:t>Templates</a:t>
            </a:r>
            <a:r>
              <a:rPr lang="en-US" sz="1900" dirty="0"/>
              <a:t> are also available in </a:t>
            </a:r>
            <a:r>
              <a:rPr lang="en-US" sz="1900" dirty="0" err="1"/>
              <a:t>GitHub</a:t>
            </a:r>
            <a:r>
              <a:rPr lang="en-US" sz="1900" dirty="0"/>
              <a:t> for our potential data partners.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147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Library Linked Data to the Rescue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752600"/>
            <a:ext cx="7620000" cy="4343400"/>
          </a:xfrm>
        </p:spPr>
        <p:txBody>
          <a:bodyPr/>
          <a:lstStyle/>
          <a:p>
            <a:pPr marL="457200" lvl="1" indent="0">
              <a:buNone/>
            </a:pPr>
            <a:r>
              <a:rPr lang="en-US" sz="2400" dirty="0" smtClean="0"/>
              <a:t>Between </a:t>
            </a:r>
            <a:r>
              <a:rPr lang="en-US" sz="2400" dirty="0"/>
              <a:t>2008-2009, LC began offering a number of linked data </a:t>
            </a:r>
            <a:r>
              <a:rPr lang="en-US" sz="2400" dirty="0" smtClean="0"/>
              <a:t>services</a:t>
            </a:r>
            <a:r>
              <a:rPr lang="en-US" sz="2000" dirty="0" smtClean="0"/>
              <a:t>:</a:t>
            </a:r>
            <a:endParaRPr lang="en-US" sz="2000" dirty="0"/>
          </a:p>
          <a:p>
            <a:pPr lvl="2">
              <a:buFont typeface="Arial"/>
              <a:buChar char="•"/>
            </a:pPr>
            <a:r>
              <a:rPr lang="en-US" sz="2000" dirty="0">
                <a:hlinkClick r:id="rId3"/>
              </a:rPr>
              <a:t>LCCN permalinks</a:t>
            </a:r>
            <a:r>
              <a:rPr lang="en-US" sz="2000" dirty="0"/>
              <a:t>- First created in Feb 2008-eventually could directly download MODS records from these persistent </a:t>
            </a:r>
            <a:r>
              <a:rPr lang="en-US" sz="2000" dirty="0" smtClean="0"/>
              <a:t>URLs.</a:t>
            </a:r>
            <a:endParaRPr lang="en-US" sz="2000" dirty="0"/>
          </a:p>
          <a:p>
            <a:pPr lvl="2">
              <a:buFont typeface="Arial"/>
              <a:buChar char="•"/>
            </a:pPr>
            <a:r>
              <a:rPr lang="en-US" sz="2000" dirty="0">
                <a:hlinkClick r:id="rId4"/>
              </a:rPr>
              <a:t>Linked Data Service</a:t>
            </a:r>
            <a:r>
              <a:rPr lang="en-US" sz="2000" dirty="0"/>
              <a:t>-could download MADS records directly from LCNAF authority record pages that had permanent </a:t>
            </a:r>
            <a:r>
              <a:rPr lang="en-US" sz="2000" dirty="0" smtClean="0"/>
              <a:t>URIs.</a:t>
            </a:r>
            <a:endParaRPr lang="en-US" sz="2000" dirty="0"/>
          </a:p>
          <a:p>
            <a:pPr lvl="1">
              <a:buFont typeface="Arial"/>
              <a:buChar char="•"/>
            </a:pPr>
            <a:endParaRPr lang="en-US" sz="1200" dirty="0"/>
          </a:p>
          <a:p>
            <a:pPr marL="457200" lvl="1" indent="0">
              <a:buNone/>
            </a:pPr>
            <a:r>
              <a:rPr lang="en-US" sz="2400" dirty="0"/>
              <a:t>E</a:t>
            </a:r>
            <a:r>
              <a:rPr lang="en-US" sz="2400" dirty="0" smtClean="0"/>
              <a:t>xpansion of  </a:t>
            </a:r>
            <a:r>
              <a:rPr lang="en-US" sz="2400" dirty="0">
                <a:hlinkClick r:id="rId5"/>
              </a:rPr>
              <a:t>Virtual International Authority File </a:t>
            </a:r>
            <a:r>
              <a:rPr lang="en-US" sz="2000" dirty="0" smtClean="0"/>
              <a:t>:</a:t>
            </a:r>
          </a:p>
          <a:p>
            <a:pPr lvl="2">
              <a:buFont typeface="Arial"/>
              <a:buChar char="•"/>
            </a:pPr>
            <a:r>
              <a:rPr lang="en-US" sz="2000" dirty="0" smtClean="0"/>
              <a:t>Ability to </a:t>
            </a:r>
            <a:r>
              <a:rPr lang="en-US" sz="2000" dirty="0"/>
              <a:t>download a MARCXML record from each </a:t>
            </a:r>
            <a:r>
              <a:rPr lang="en-US" sz="2000" dirty="0" smtClean="0"/>
              <a:t>authority record</a:t>
            </a:r>
          </a:p>
          <a:p>
            <a:pPr lvl="2">
              <a:buFont typeface="Arial"/>
              <a:buChar char="•"/>
            </a:pPr>
            <a:r>
              <a:rPr lang="en-US" sz="2000" dirty="0" smtClean="0"/>
              <a:t>VIAF also </a:t>
            </a:r>
            <a:r>
              <a:rPr lang="en-US" sz="2000" dirty="0" smtClean="0">
                <a:hlinkClick r:id="rId6"/>
              </a:rPr>
              <a:t>includes authority records </a:t>
            </a:r>
            <a:r>
              <a:rPr lang="en-US" sz="2000" dirty="0" smtClean="0"/>
              <a:t>from the Perseus Catalog!</a:t>
            </a:r>
            <a:endParaRPr lang="en-US" sz="20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317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So What’s Different Now?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General transition from closed to </a:t>
            </a:r>
            <a:r>
              <a:rPr lang="en-US" sz="2400" i="1" dirty="0" smtClean="0"/>
              <a:t>open environments</a:t>
            </a:r>
            <a:r>
              <a:rPr lang="en-US" sz="2400" dirty="0" smtClean="0"/>
              <a:t> for data creation:</a:t>
            </a:r>
          </a:p>
          <a:p>
            <a:pPr lvl="1"/>
            <a:endParaRPr lang="en-US" sz="1800" dirty="0" smtClean="0"/>
          </a:p>
          <a:p>
            <a:pPr lvl="1"/>
            <a:r>
              <a:rPr lang="en-US" sz="2000" dirty="0" smtClean="0"/>
              <a:t>Metadata for Perseus Catalog moved from closed CVS to public </a:t>
            </a:r>
            <a:r>
              <a:rPr lang="en-US" sz="2000" dirty="0" err="1" smtClean="0">
                <a:hlinkClick r:id="rId3"/>
              </a:rPr>
              <a:t>GitHub</a:t>
            </a:r>
            <a:r>
              <a:rPr lang="en-US" sz="2000" dirty="0" smtClean="0"/>
              <a:t> repository.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All metadata can be downloaded individually or in its entirety.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/>
              <a:t>All potential new data for the catalog also becomes publicly viewable once it is created, pushed to a </a:t>
            </a:r>
            <a:r>
              <a:rPr lang="en-US" sz="2000" dirty="0" err="1"/>
              <a:t>GitHub</a:t>
            </a:r>
            <a:r>
              <a:rPr lang="en-US" sz="2000" dirty="0"/>
              <a:t> repository </a:t>
            </a:r>
            <a:r>
              <a:rPr lang="en-US" sz="2000" dirty="0">
                <a:hlinkClick r:id="rId4"/>
              </a:rPr>
              <a:t>catalog_pending</a:t>
            </a:r>
            <a:r>
              <a:rPr lang="en-US" sz="2000" dirty="0"/>
              <a:t>.</a:t>
            </a:r>
          </a:p>
          <a:p>
            <a:pPr lvl="1"/>
            <a:endParaRPr lang="en-US" sz="1800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808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Anything Else?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2400" dirty="0" smtClean="0"/>
              <a:t>New levels of </a:t>
            </a:r>
            <a:r>
              <a:rPr lang="en-US" sz="2400" i="1" dirty="0" smtClean="0"/>
              <a:t>transparency </a:t>
            </a:r>
            <a:r>
              <a:rPr lang="en-US" sz="2400" dirty="0" smtClean="0"/>
              <a:t>and </a:t>
            </a:r>
            <a:r>
              <a:rPr lang="en-US" sz="2400" i="1" dirty="0" smtClean="0"/>
              <a:t>openness</a:t>
            </a:r>
            <a:r>
              <a:rPr lang="en-US" sz="2400" dirty="0" smtClean="0"/>
              <a:t> in communication and metadata editing processes:</a:t>
            </a:r>
          </a:p>
          <a:p>
            <a:pPr marL="457200" lvl="1" indent="0">
              <a:buNone/>
            </a:pPr>
            <a:endParaRPr lang="en-US" sz="2400" dirty="0" smtClean="0"/>
          </a:p>
          <a:p>
            <a:pPr lvl="2"/>
            <a:r>
              <a:rPr lang="en-US" sz="2400" dirty="0" smtClean="0"/>
              <a:t>Registered </a:t>
            </a:r>
            <a:r>
              <a:rPr lang="en-US" sz="2400" dirty="0" err="1"/>
              <a:t>GitHub</a:t>
            </a:r>
            <a:r>
              <a:rPr lang="en-US" sz="2400" dirty="0"/>
              <a:t> users can post </a:t>
            </a:r>
            <a:r>
              <a:rPr lang="en-US" sz="2400" dirty="0">
                <a:hlinkClick r:id="rId3"/>
              </a:rPr>
              <a:t>issues</a:t>
            </a:r>
            <a:r>
              <a:rPr lang="en-US" sz="2400" dirty="0"/>
              <a:t> with the </a:t>
            </a:r>
            <a:r>
              <a:rPr lang="en-US" sz="2400" dirty="0" smtClean="0"/>
              <a:t>data/and or questions </a:t>
            </a:r>
            <a:r>
              <a:rPr lang="en-US" sz="2400" dirty="0"/>
              <a:t>directly within the </a:t>
            </a:r>
            <a:r>
              <a:rPr lang="en-US" sz="2400" dirty="0" smtClean="0"/>
              <a:t>repository.</a:t>
            </a:r>
          </a:p>
          <a:p>
            <a:pPr lvl="2"/>
            <a:endParaRPr lang="en-US" sz="2400" dirty="0" smtClean="0"/>
          </a:p>
          <a:p>
            <a:pPr lvl="2"/>
            <a:r>
              <a:rPr lang="en-US" sz="2400" dirty="0" smtClean="0"/>
              <a:t>Perseus project and partner staff open issues to assist in tracking of problems and resolution.</a:t>
            </a:r>
          </a:p>
          <a:p>
            <a:pPr lvl="2"/>
            <a:endParaRPr lang="en-US" sz="2400" dirty="0"/>
          </a:p>
          <a:p>
            <a:pPr lvl="2"/>
            <a:r>
              <a:rPr lang="en-US" sz="2400" dirty="0" smtClean="0"/>
              <a:t>Mixed </a:t>
            </a:r>
            <a:r>
              <a:rPr lang="en-US" sz="2400" dirty="0"/>
              <a:t>blessing in that some issues/questions don’t always seem well suited to a public system.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22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Learning to Love Avatars and Cope with more Public Professional Identities</a:t>
            </a:r>
            <a:endParaRPr lang="en-US" dirty="0"/>
          </a:p>
        </p:txBody>
      </p:sp>
      <p:pic>
        <p:nvPicPr>
          <p:cNvPr id="5" name="Picture Placeholder 4" descr="GithubProfile.png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" r="1237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Or can you see that I really love my pets?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831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Picking a “platform” for the Perseus </a:t>
            </a:r>
            <a:r>
              <a:rPr lang="en-US" dirty="0"/>
              <a:t>C</a:t>
            </a:r>
            <a:r>
              <a:rPr lang="en-US" dirty="0" smtClean="0"/>
              <a:t>atalog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Needed an open source system that could be adapted.</a:t>
            </a:r>
          </a:p>
          <a:p>
            <a:endParaRPr lang="en-US" sz="2000" dirty="0" smtClean="0"/>
          </a:p>
          <a:p>
            <a:r>
              <a:rPr lang="en-US" sz="2000" dirty="0" smtClean="0"/>
              <a:t>Number of open source library systems- most provide support for MARC or Dublin Core, but not MODS.</a:t>
            </a:r>
          </a:p>
          <a:p>
            <a:endParaRPr lang="en-US" sz="2000" dirty="0" smtClean="0"/>
          </a:p>
          <a:p>
            <a:r>
              <a:rPr lang="en-US" sz="2000" dirty="0" smtClean="0"/>
              <a:t>Native XML database- requires significant technical expertise and interface development.</a:t>
            </a:r>
          </a:p>
          <a:p>
            <a:endParaRPr lang="en-US" sz="2000" dirty="0" smtClean="0"/>
          </a:p>
          <a:p>
            <a:r>
              <a:rPr lang="en-US" sz="2000" dirty="0" smtClean="0"/>
              <a:t>Metadata for the Perseus </a:t>
            </a:r>
            <a:r>
              <a:rPr lang="en-US" sz="2000" dirty="0"/>
              <a:t>C</a:t>
            </a:r>
            <a:r>
              <a:rPr lang="en-US" sz="2000" dirty="0" smtClean="0"/>
              <a:t>atalog is very granular:</a:t>
            </a:r>
          </a:p>
          <a:p>
            <a:pPr lvl="1"/>
            <a:r>
              <a:rPr lang="en-US" sz="1800" dirty="0"/>
              <a:t>T</a:t>
            </a:r>
            <a:r>
              <a:rPr lang="en-US" sz="1800" dirty="0" smtClean="0"/>
              <a:t>housands of deeply hierarchical XML records to be indexed with work level metadata.</a:t>
            </a:r>
          </a:p>
          <a:p>
            <a:pPr lvl="1"/>
            <a:r>
              <a:rPr lang="en-US" sz="1800" dirty="0" smtClean="0"/>
              <a:t>Large number of fields needed to be both displayed and searchable.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64252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Interfacing the Catalog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600" dirty="0" smtClean="0">
                <a:hlinkClick r:id="rId3"/>
              </a:rPr>
              <a:t>eXistdb</a:t>
            </a:r>
            <a:r>
              <a:rPr lang="en-US" sz="1600" dirty="0" smtClean="0"/>
              <a:t>-(2005)</a:t>
            </a:r>
          </a:p>
          <a:p>
            <a:pPr lvl="1"/>
            <a:r>
              <a:rPr lang="en-US" sz="1600" dirty="0" smtClean="0"/>
              <a:t>Open source </a:t>
            </a:r>
            <a:r>
              <a:rPr lang="en-US" sz="1600" dirty="0" err="1" smtClean="0"/>
              <a:t>noSQL</a:t>
            </a:r>
            <a:r>
              <a:rPr lang="en-US" sz="1600" dirty="0" smtClean="0"/>
              <a:t> database built off of XML technology.</a:t>
            </a:r>
          </a:p>
          <a:p>
            <a:pPr lvl="1"/>
            <a:r>
              <a:rPr lang="en-US" sz="1600" dirty="0" smtClean="0"/>
              <a:t>Native XML database.</a:t>
            </a:r>
            <a:r>
              <a:rPr lang="en-US" sz="1600" dirty="0"/>
              <a:t>	</a:t>
            </a:r>
            <a:endParaRPr lang="en-US" sz="1600" dirty="0" smtClean="0"/>
          </a:p>
          <a:p>
            <a:r>
              <a:rPr lang="en-US" sz="1600" dirty="0" smtClean="0">
                <a:hlinkClick r:id="rId4"/>
              </a:rPr>
              <a:t>eXtensible Catalog</a:t>
            </a:r>
            <a:r>
              <a:rPr lang="en-US" sz="1600" dirty="0" smtClean="0"/>
              <a:t> (2011-2012)</a:t>
            </a:r>
          </a:p>
          <a:p>
            <a:pPr lvl="1"/>
            <a:r>
              <a:rPr lang="en-US" sz="1600" dirty="0" smtClean="0"/>
              <a:t>Open source set of software components including a Drupal Toolkit and Metadata Services toolkit.</a:t>
            </a:r>
          </a:p>
          <a:p>
            <a:pPr lvl="1"/>
            <a:r>
              <a:rPr lang="en-US" sz="1600" dirty="0" smtClean="0"/>
              <a:t>Metadata Services toolkit supports XC interface to present “</a:t>
            </a:r>
            <a:r>
              <a:rPr lang="en-US" sz="1600" dirty="0" err="1" smtClean="0"/>
              <a:t>FRBRIzed</a:t>
            </a:r>
            <a:r>
              <a:rPr lang="en-US" sz="1600" dirty="0" smtClean="0"/>
              <a:t>, faceted navigation across a range of library resources.”</a:t>
            </a:r>
          </a:p>
          <a:p>
            <a:pPr lvl="1"/>
            <a:r>
              <a:rPr lang="en-US" sz="1600" dirty="0" smtClean="0"/>
              <a:t>Support for Dublin Core and MARCXML but not MODS.</a:t>
            </a:r>
          </a:p>
          <a:p>
            <a:r>
              <a:rPr lang="en-US" sz="1600" dirty="0" smtClean="0">
                <a:hlinkClick r:id="rId5"/>
              </a:rPr>
              <a:t>Project Blacklight </a:t>
            </a:r>
            <a:r>
              <a:rPr lang="en-US" sz="1600" dirty="0" smtClean="0"/>
              <a:t>(2013-present)</a:t>
            </a:r>
          </a:p>
          <a:p>
            <a:pPr lvl="1"/>
            <a:r>
              <a:rPr lang="en-US" sz="1600" dirty="0"/>
              <a:t>Open source project using </a:t>
            </a:r>
            <a:r>
              <a:rPr lang="en-US" sz="1600" dirty="0">
                <a:hlinkClick r:id="rId6"/>
              </a:rPr>
              <a:t>Ruby on </a:t>
            </a:r>
            <a:r>
              <a:rPr lang="en-US" sz="1600" dirty="0" smtClean="0">
                <a:hlinkClick r:id="rId6"/>
              </a:rPr>
              <a:t>Rails</a:t>
            </a:r>
            <a:r>
              <a:rPr lang="en-US" sz="1600" dirty="0" smtClean="0"/>
              <a:t>.</a:t>
            </a:r>
            <a:endParaRPr lang="en-US" sz="1600" dirty="0"/>
          </a:p>
          <a:p>
            <a:pPr lvl="1"/>
            <a:r>
              <a:rPr lang="en-US" sz="1600" dirty="0" smtClean="0"/>
              <a:t>Provides </a:t>
            </a:r>
            <a:r>
              <a:rPr lang="en-US" sz="1600" dirty="0"/>
              <a:t>discovery interface for </a:t>
            </a:r>
            <a:r>
              <a:rPr lang="en-US" sz="1600" dirty="0">
                <a:hlinkClick r:id="rId7"/>
              </a:rPr>
              <a:t>Solr</a:t>
            </a:r>
            <a:r>
              <a:rPr lang="en-US" sz="1600" dirty="0"/>
              <a:t> indexes.</a:t>
            </a:r>
          </a:p>
          <a:p>
            <a:pPr lvl="1"/>
            <a:r>
              <a:rPr lang="en-US" sz="1600" dirty="0" smtClean="0"/>
              <a:t>Allows </a:t>
            </a:r>
            <a:r>
              <a:rPr lang="en-US" sz="1600" dirty="0"/>
              <a:t>powerful indexing of XML data and various facets for searching/</a:t>
            </a:r>
            <a:r>
              <a:rPr lang="en-US" sz="1600" dirty="0" smtClean="0"/>
              <a:t>browsing.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1347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Agile or not so Agile Development </a:t>
            </a:r>
            <a:r>
              <a:rPr lang="en-US" sz="3600" dirty="0" smtClean="0"/>
              <a:t>Cycles (My Librarian Perspective)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b="1" dirty="0" smtClean="0"/>
          </a:p>
          <a:p>
            <a:r>
              <a:rPr lang="en-US" b="1" dirty="0" smtClean="0"/>
              <a:t>Biggest development challenge</a:t>
            </a:r>
            <a:r>
              <a:rPr lang="en-US" dirty="0" smtClean="0"/>
              <a:t>-Perseus Catalog’s definition and scope has changed multiple times during this process:</a:t>
            </a:r>
          </a:p>
          <a:p>
            <a:pPr lvl="1"/>
            <a:r>
              <a:rPr lang="en-US" sz="2400" dirty="0" smtClean="0"/>
              <a:t>Initial vision as classical text discovery tool</a:t>
            </a:r>
          </a:p>
          <a:p>
            <a:pPr lvl="1"/>
            <a:r>
              <a:rPr lang="en-US" sz="2400" dirty="0" smtClean="0"/>
              <a:t>Became key </a:t>
            </a:r>
            <a:r>
              <a:rPr lang="en-US" sz="2400" dirty="0"/>
              <a:t>part of </a:t>
            </a:r>
            <a:r>
              <a:rPr lang="en-US" sz="2400" dirty="0" smtClean="0"/>
              <a:t>PDL workflow both for flagship digital library and to support new data creation and tracking (</a:t>
            </a:r>
            <a:r>
              <a:rPr lang="en-US" sz="2400" dirty="0" smtClean="0">
                <a:hlinkClick r:id="rId3"/>
              </a:rPr>
              <a:t>Open Greek and Latin</a:t>
            </a:r>
            <a:r>
              <a:rPr lang="en-US" sz="2400" dirty="0" smtClean="0"/>
              <a:t>)</a:t>
            </a:r>
          </a:p>
          <a:p>
            <a:pPr lvl="1"/>
            <a:r>
              <a:rPr lang="en-US" sz="2400" dirty="0"/>
              <a:t>C</a:t>
            </a:r>
            <a:r>
              <a:rPr lang="en-US" sz="2400" dirty="0" smtClean="0"/>
              <a:t>ollaborative </a:t>
            </a:r>
            <a:r>
              <a:rPr lang="en-US" sz="2400" dirty="0"/>
              <a:t>data publication </a:t>
            </a:r>
            <a:r>
              <a:rPr lang="en-US" sz="2400" dirty="0" smtClean="0"/>
              <a:t>seeking active outside contributions.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628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Agile or not so Agile Development Cycles-My Librarian Perspective (2)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828800"/>
            <a:ext cx="7239000" cy="4267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Challenges of limited resources and a small if dedicated team.</a:t>
            </a:r>
          </a:p>
          <a:p>
            <a:r>
              <a:rPr lang="en-US" sz="2400" dirty="0" smtClean="0"/>
              <a:t>Agile development approach led to continuous and effective but sometimes at least for my part </a:t>
            </a:r>
            <a:r>
              <a:rPr lang="en-US" sz="2400" i="1" dirty="0" smtClean="0"/>
              <a:t>exhaustive</a:t>
            </a:r>
            <a:r>
              <a:rPr lang="en-US" sz="2400" dirty="0" smtClean="0"/>
              <a:t> communication.</a:t>
            </a:r>
          </a:p>
          <a:p>
            <a:r>
              <a:rPr lang="en-US" sz="2400" dirty="0"/>
              <a:t>A</a:t>
            </a:r>
            <a:r>
              <a:rPr lang="en-US" sz="2400" dirty="0" smtClean="0"/>
              <a:t>pproach did lead to true collaboration rather than just pretend cooperation.</a:t>
            </a:r>
          </a:p>
          <a:p>
            <a:r>
              <a:rPr lang="en-US" sz="2400" dirty="0" smtClean="0"/>
              <a:t>Required both a willingness to speak one’s mind and to learn how to use new tools and workflows (it</a:t>
            </a:r>
            <a:r>
              <a:rPr lang="fr-FR" sz="2400" dirty="0" smtClean="0"/>
              <a:t>’</a:t>
            </a:r>
            <a:r>
              <a:rPr lang="en-US" sz="2400" dirty="0" smtClean="0"/>
              <a:t>s just the command line, nothing to be afraid of).</a:t>
            </a:r>
          </a:p>
          <a:p>
            <a:endParaRPr lang="en-US" sz="2000" dirty="0" smtClean="0"/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99777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Now for the Software Developer’s Perspective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sz="2400" dirty="0" smtClean="0"/>
              <a:t>Sustainability </a:t>
            </a:r>
            <a:r>
              <a:rPr lang="en-US" sz="2400" dirty="0"/>
              <a:t>challenges to this approach</a:t>
            </a:r>
            <a:r>
              <a:rPr lang="en-US" sz="2400" dirty="0" smtClean="0"/>
              <a:t>-had </a:t>
            </a:r>
            <a:r>
              <a:rPr lang="en-US" sz="2400" dirty="0"/>
              <a:t>to custom program for pre-existing workflows rather than developing more out of the box </a:t>
            </a:r>
            <a:r>
              <a:rPr lang="en-US" sz="2400" dirty="0" smtClean="0"/>
              <a:t>solution:</a:t>
            </a:r>
          </a:p>
          <a:p>
            <a:endParaRPr lang="en-US" sz="2400" dirty="0"/>
          </a:p>
          <a:p>
            <a:pPr lvl="1"/>
            <a:r>
              <a:rPr lang="en-US" sz="2400" b="1" dirty="0"/>
              <a:t>Downside</a:t>
            </a:r>
            <a:r>
              <a:rPr lang="en-US" sz="2400" dirty="0"/>
              <a:t>-Led to some idiosyncratic code that is not so easily maintained (and no funding</a:t>
            </a:r>
            <a:r>
              <a:rPr lang="en-US" sz="2400" dirty="0" smtClean="0"/>
              <a:t>).</a:t>
            </a:r>
          </a:p>
          <a:p>
            <a:pPr lvl="1"/>
            <a:endParaRPr lang="en-US" sz="2400" dirty="0"/>
          </a:p>
          <a:p>
            <a:pPr lvl="1"/>
            <a:r>
              <a:rPr lang="en-US" sz="2400" b="1" dirty="0"/>
              <a:t>Upside-</a:t>
            </a:r>
            <a:r>
              <a:rPr lang="en-US" sz="2400" dirty="0"/>
              <a:t>Support existing MODS/MADS data creation workflow-keep data management separate from presentation </a:t>
            </a:r>
            <a:r>
              <a:rPr lang="en-US" sz="2400" dirty="0" smtClean="0"/>
              <a:t>layer.</a:t>
            </a:r>
            <a:endParaRPr lang="en-US" sz="2400" dirty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82149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On The Need for Documentation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sz="2000" dirty="0" smtClean="0"/>
          </a:p>
          <a:p>
            <a:r>
              <a:rPr lang="en-US" sz="2400" dirty="0" smtClean="0"/>
              <a:t>Openness can be a beautiful thing but often leads to more participation, more questions, and well, more work, requiring:</a:t>
            </a:r>
          </a:p>
          <a:p>
            <a:pPr lvl="1"/>
            <a:r>
              <a:rPr lang="en-US" sz="2400" dirty="0" smtClean="0"/>
              <a:t>MORE DOCUMENTATION!</a:t>
            </a:r>
          </a:p>
          <a:p>
            <a:pPr lvl="1"/>
            <a:endParaRPr lang="en-US" sz="2400" dirty="0" smtClean="0"/>
          </a:p>
          <a:p>
            <a:r>
              <a:rPr lang="en-US" sz="2400" dirty="0" smtClean="0"/>
              <a:t>Previous experience in writing database guides (in a former life as a reference librarian) but little writing extensive documentation.</a:t>
            </a:r>
          </a:p>
          <a:p>
            <a:endParaRPr lang="en-US" sz="2400" dirty="0" smtClean="0"/>
          </a:p>
          <a:p>
            <a:r>
              <a:rPr lang="en-US" sz="2400" dirty="0" smtClean="0"/>
              <a:t>Utilized Tufts instantiation of </a:t>
            </a:r>
            <a:r>
              <a:rPr lang="en-US" sz="2400" dirty="0" err="1" smtClean="0"/>
              <a:t>Wordpress</a:t>
            </a:r>
            <a:r>
              <a:rPr lang="en-US" sz="2400" dirty="0" smtClean="0"/>
              <a:t> to support: </a:t>
            </a:r>
            <a:r>
              <a:rPr lang="en-US" sz="2400" dirty="0" smtClean="0">
                <a:hlinkClick r:id="rId2"/>
              </a:rPr>
              <a:t>The Perseus Catalog Blog</a:t>
            </a:r>
            <a:endParaRPr lang="en-US" sz="2400" dirty="0" smtClean="0"/>
          </a:p>
          <a:p>
            <a:pPr lvl="1" algn="just"/>
            <a:endParaRPr lang="en-US" sz="1600" dirty="0" smtClean="0"/>
          </a:p>
          <a:p>
            <a:pPr lvl="1" algn="just"/>
            <a:endParaRPr lang="en-US" sz="1600" dirty="0" smtClean="0"/>
          </a:p>
          <a:p>
            <a:pPr lvl="1" algn="just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74344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-1"/>
            <a:ext cx="8077200" cy="6861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846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talogBlogDocumentation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0"/>
            <a:ext cx="716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238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And then more documentation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sz="1800" dirty="0"/>
          </a:p>
          <a:p>
            <a:r>
              <a:rPr lang="en-US" dirty="0"/>
              <a:t>As Perseus Catalog moved beyond information gateway to </a:t>
            </a:r>
            <a:r>
              <a:rPr lang="en-US" i="1" dirty="0"/>
              <a:t>collaborative data publication</a:t>
            </a:r>
            <a:r>
              <a:rPr lang="en-US" dirty="0"/>
              <a:t>, documentation needs </a:t>
            </a:r>
            <a:r>
              <a:rPr lang="en-US" dirty="0" smtClean="0"/>
              <a:t>shifted again</a:t>
            </a:r>
            <a:r>
              <a:rPr lang="en-US" sz="1800" dirty="0" smtClean="0"/>
              <a:t>.</a:t>
            </a:r>
          </a:p>
          <a:p>
            <a:endParaRPr lang="en-US" sz="1800" dirty="0" smtClean="0"/>
          </a:p>
          <a:p>
            <a:r>
              <a:rPr lang="en-US" dirty="0" smtClean="0"/>
              <a:t>This time to the creation of </a:t>
            </a:r>
            <a:r>
              <a:rPr lang="en-US" dirty="0" err="1" smtClean="0"/>
              <a:t>GitHub</a:t>
            </a:r>
            <a:r>
              <a:rPr lang="en-US" dirty="0" smtClean="0"/>
              <a:t> wikis and flowcharts</a:t>
            </a:r>
            <a:r>
              <a:rPr lang="en-US" sz="1800" dirty="0" smtClean="0"/>
              <a:t>:</a:t>
            </a:r>
            <a:endParaRPr lang="en-US" sz="1800" dirty="0"/>
          </a:p>
          <a:p>
            <a:pPr lvl="1"/>
            <a:r>
              <a:rPr lang="en-US" sz="2200" dirty="0" smtClean="0"/>
              <a:t>Documentation </a:t>
            </a:r>
            <a:r>
              <a:rPr lang="en-US" sz="2200" dirty="0"/>
              <a:t>wiki with step by step details on how to </a:t>
            </a:r>
            <a:r>
              <a:rPr lang="en-US" sz="2200" dirty="0" smtClean="0">
                <a:hlinkClick r:id="rId3"/>
              </a:rPr>
              <a:t>create new data for the catalog</a:t>
            </a:r>
            <a:r>
              <a:rPr lang="en-US" sz="2200" dirty="0" smtClean="0"/>
              <a:t>.</a:t>
            </a:r>
          </a:p>
          <a:p>
            <a:pPr lvl="1"/>
            <a:r>
              <a:rPr lang="en-US" sz="2200" dirty="0" smtClean="0"/>
              <a:t>Documentation </a:t>
            </a:r>
            <a:r>
              <a:rPr lang="en-US" sz="2200" dirty="0"/>
              <a:t>on data found in the Perseus Catalog and </a:t>
            </a:r>
            <a:r>
              <a:rPr lang="en-US" sz="2200" dirty="0" smtClean="0">
                <a:hlinkClick r:id="rId4"/>
              </a:rPr>
              <a:t>how to edit</a:t>
            </a:r>
            <a:r>
              <a:rPr lang="en-US" sz="2200" dirty="0" smtClean="0"/>
              <a:t> it.</a:t>
            </a:r>
          </a:p>
          <a:p>
            <a:pPr lvl="1"/>
            <a:r>
              <a:rPr lang="en-US" sz="2200" dirty="0" smtClean="0">
                <a:hlinkClick r:id="rId5"/>
              </a:rPr>
              <a:t>Flowchart</a:t>
            </a:r>
            <a:r>
              <a:rPr lang="en-US" sz="2200" dirty="0" smtClean="0"/>
              <a:t> </a:t>
            </a:r>
            <a:r>
              <a:rPr lang="en-US" sz="2200" dirty="0"/>
              <a:t>of data creation </a:t>
            </a:r>
            <a:r>
              <a:rPr lang="en-US" sz="2200" dirty="0" smtClean="0"/>
              <a:t>process</a:t>
            </a:r>
            <a:r>
              <a:rPr lang="en-US" sz="2200" dirty="0"/>
              <a:t>.</a:t>
            </a:r>
          </a:p>
          <a:p>
            <a:pPr marL="0" indent="0">
              <a:buNone/>
            </a:pPr>
            <a:endParaRPr lang="en-US" sz="1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266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ithubCatalogPendingWiki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0"/>
            <a:ext cx="9220200" cy="7258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306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kiDocumentation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20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987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E</a:t>
            </a:r>
            <a:r>
              <a:rPr lang="en-US" sz="3200" dirty="0" smtClean="0"/>
              <a:t>ven more documentation (for the code this time!)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000" dirty="0" smtClean="0"/>
          </a:p>
          <a:p>
            <a:r>
              <a:rPr lang="en-US" sz="2400" dirty="0" smtClean="0"/>
              <a:t>For the </a:t>
            </a:r>
            <a:r>
              <a:rPr lang="en-US" sz="2400" dirty="0" err="1" smtClean="0"/>
              <a:t>eXtensible</a:t>
            </a:r>
            <a:r>
              <a:rPr lang="en-US" sz="2400" dirty="0" smtClean="0"/>
              <a:t> catalog implementation</a:t>
            </a:r>
            <a:r>
              <a:rPr lang="en-US" sz="2000" dirty="0" smtClean="0"/>
              <a:t>:</a:t>
            </a:r>
          </a:p>
          <a:p>
            <a:pPr lvl="1"/>
            <a:r>
              <a:rPr lang="en-US" sz="2000" dirty="0" smtClean="0">
                <a:hlinkClick r:id="rId3"/>
              </a:rPr>
              <a:t>Overview documentation </a:t>
            </a:r>
            <a:r>
              <a:rPr lang="en-US" sz="2000" dirty="0" smtClean="0"/>
              <a:t> for the first beta “Catalog of Ancient Greek and Latin Primary Sources”</a:t>
            </a:r>
          </a:p>
          <a:p>
            <a:pPr lvl="1"/>
            <a:r>
              <a:rPr lang="en-US" sz="2000" dirty="0" smtClean="0"/>
              <a:t>Documentation on previous </a:t>
            </a:r>
            <a:r>
              <a:rPr lang="en-US" sz="2000" dirty="0" smtClean="0">
                <a:hlinkClick r:id="rId4"/>
              </a:rPr>
              <a:t>SIP creation process</a:t>
            </a:r>
            <a:endParaRPr lang="en-US" sz="2000" dirty="0" smtClean="0"/>
          </a:p>
          <a:p>
            <a:pPr lvl="1"/>
            <a:endParaRPr lang="en-US" sz="2000" dirty="0" smtClean="0"/>
          </a:p>
          <a:p>
            <a:r>
              <a:rPr lang="en-US" sz="2400" dirty="0" smtClean="0"/>
              <a:t>Documentation for the current Perseus Catalog:</a:t>
            </a:r>
          </a:p>
          <a:p>
            <a:pPr lvl="1"/>
            <a:r>
              <a:rPr lang="en-US" sz="2000" dirty="0" smtClean="0"/>
              <a:t>For the </a:t>
            </a:r>
            <a:r>
              <a:rPr lang="en-US" sz="2000" dirty="0" smtClean="0">
                <a:hlinkClick r:id="rId5"/>
              </a:rPr>
              <a:t>Blacklight instantiation</a:t>
            </a:r>
            <a:endParaRPr lang="en-US" sz="2000" dirty="0" smtClean="0"/>
          </a:p>
          <a:p>
            <a:pPr lvl="1"/>
            <a:r>
              <a:rPr lang="en-US" sz="2000" dirty="0" smtClean="0"/>
              <a:t>For the current </a:t>
            </a:r>
            <a:r>
              <a:rPr lang="en-US" sz="2000" dirty="0" smtClean="0">
                <a:hlinkClick r:id="rId6"/>
              </a:rPr>
              <a:t>Catalog Update Process</a:t>
            </a:r>
            <a:endParaRPr lang="en-US" sz="2000" dirty="0" smtClean="0"/>
          </a:p>
          <a:p>
            <a:endParaRPr lang="en-US" sz="18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019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Software Developer’s Flowchart</a:t>
            </a:r>
            <a:endParaRPr lang="en-US" dirty="0"/>
          </a:p>
        </p:txBody>
      </p:sp>
      <p:pic>
        <p:nvPicPr>
          <p:cNvPr id="5" name="Content Placeholder 3" descr="PerseusCatalogWorkflowDevelopers.png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7" r="1417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Simple, Direct, Elegant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8893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My First Ever Flowchart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Content Placeholder 3" descr="Flowchart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452" b="-6452"/>
          <a:stretch/>
        </p:blipFill>
        <p:spPr/>
      </p:pic>
    </p:spTree>
    <p:extLst>
      <p:ext uri="{BB962C8B-B14F-4D97-AF65-F5344CB8AC3E}">
        <p14:creationId xmlns:p14="http://schemas.microsoft.com/office/powerpoint/2010/main" val="317351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Evolving Roles as A Librarian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From cataloger/metadata specialist/digital librarian to junior aspiring programmer/quality </a:t>
            </a:r>
            <a:r>
              <a:rPr lang="en-US" smtClean="0"/>
              <a:t>tester.</a:t>
            </a:r>
            <a:endParaRPr lang="en-US" dirty="0"/>
          </a:p>
          <a:p>
            <a:pPr lvl="1"/>
            <a:r>
              <a:rPr lang="en-US" sz="2000" dirty="0" smtClean="0"/>
              <a:t>Don’t have to be a developer, librarian’s understanding of underlying data and how it was structured was essential part of successful data enhancement and support for reuse.</a:t>
            </a:r>
          </a:p>
          <a:p>
            <a:pPr lvl="1"/>
            <a:r>
              <a:rPr lang="en-US" sz="2000" dirty="0" smtClean="0"/>
              <a:t>One set of roles do not replace the other-they coexist and in many ways have long co-existed.</a:t>
            </a:r>
          </a:p>
          <a:p>
            <a:pPr lvl="2"/>
            <a:r>
              <a:rPr lang="en-US" sz="2000" dirty="0"/>
              <a:t>None of this work is </a:t>
            </a:r>
            <a:r>
              <a:rPr lang="en-US" sz="2000" dirty="0" smtClean="0"/>
              <a:t>entirely “</a:t>
            </a:r>
            <a:r>
              <a:rPr lang="en-US" sz="2000" dirty="0"/>
              <a:t>new”—standards evolve, interfaces adapt, </a:t>
            </a:r>
            <a:r>
              <a:rPr lang="en-US" sz="2000" dirty="0" smtClean="0"/>
              <a:t>tools/programs that </a:t>
            </a:r>
            <a:r>
              <a:rPr lang="en-US" sz="2000" dirty="0"/>
              <a:t>need to </a:t>
            </a:r>
            <a:r>
              <a:rPr lang="en-US" sz="2000" dirty="0" smtClean="0"/>
              <a:t>be learned change quickly.</a:t>
            </a:r>
          </a:p>
          <a:p>
            <a:pPr lvl="2"/>
            <a:r>
              <a:rPr lang="en-US" sz="2000" dirty="0"/>
              <a:t>Determining what </a:t>
            </a:r>
            <a:r>
              <a:rPr lang="en-US" sz="2000" dirty="0" smtClean="0"/>
              <a:t>data requires </a:t>
            </a:r>
            <a:r>
              <a:rPr lang="en-US" sz="2000" dirty="0"/>
              <a:t>expensive manual creation and enhancement vs. what can best be done programmatically has long been an important part of </a:t>
            </a:r>
            <a:r>
              <a:rPr lang="en-US" sz="2000" dirty="0" smtClean="0"/>
              <a:t>library </a:t>
            </a:r>
            <a:r>
              <a:rPr lang="en-US" sz="2000" dirty="0"/>
              <a:t>work.</a:t>
            </a:r>
          </a:p>
          <a:p>
            <a:pPr lvl="2"/>
            <a:endParaRPr lang="en-US" dirty="0" smtClean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108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“New” Partnerships and Collaborative Teams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sz="2400" dirty="0" smtClean="0"/>
              <a:t>Developing </a:t>
            </a:r>
            <a:r>
              <a:rPr lang="en-US" sz="2400" dirty="0"/>
              <a:t>the ability to succinctly and clearly describe what you do so </a:t>
            </a:r>
            <a:r>
              <a:rPr lang="en-US" sz="2400" dirty="0" smtClean="0"/>
              <a:t>others on your team (and beyond) </a:t>
            </a:r>
            <a:r>
              <a:rPr lang="en-US" sz="2400" dirty="0"/>
              <a:t>can utilize your data or reproduce your workflows (e.g. documentation) is HARD but not IMPOSSIBLE</a:t>
            </a:r>
            <a:r>
              <a:rPr lang="en-US" sz="2400" dirty="0" smtClean="0"/>
              <a:t>.</a:t>
            </a:r>
          </a:p>
          <a:p>
            <a:endParaRPr lang="en-US" sz="2400" dirty="0"/>
          </a:p>
          <a:p>
            <a:r>
              <a:rPr lang="en-US" sz="2400" dirty="0" smtClean="0"/>
              <a:t>Learning to be part of project team and process where you frequently report on work-in-progress and continuously release incomplete/imperfect data results is a (mostly) rewarding experience and an interesting change of perspective.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19966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Plans/Challenges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Support user contributions in different </a:t>
            </a:r>
            <a:r>
              <a:rPr lang="en-US" sz="2000" dirty="0" smtClean="0"/>
              <a:t>formats:</a:t>
            </a:r>
          </a:p>
          <a:p>
            <a:pPr lvl="1"/>
            <a:r>
              <a:rPr lang="en-US" sz="1600" dirty="0" smtClean="0"/>
              <a:t>Make data corrections</a:t>
            </a:r>
            <a:r>
              <a:rPr lang="en-US" sz="1600" dirty="0"/>
              <a:t> </a:t>
            </a:r>
            <a:r>
              <a:rPr lang="en-US" sz="1600" dirty="0" smtClean="0"/>
              <a:t>to existing catalog data.</a:t>
            </a:r>
          </a:p>
          <a:p>
            <a:pPr lvl="1"/>
            <a:r>
              <a:rPr lang="en-US" sz="1600" dirty="0"/>
              <a:t>A</a:t>
            </a:r>
            <a:r>
              <a:rPr lang="en-US" sz="1600" dirty="0" smtClean="0"/>
              <a:t>dd </a:t>
            </a:r>
            <a:r>
              <a:rPr lang="en-US" sz="1600" dirty="0"/>
              <a:t>new </a:t>
            </a:r>
            <a:r>
              <a:rPr lang="en-US" sz="1600" dirty="0" smtClean="0"/>
              <a:t>metadata</a:t>
            </a:r>
            <a:r>
              <a:rPr lang="en-US" sz="1600" dirty="0"/>
              <a:t> </a:t>
            </a:r>
            <a:r>
              <a:rPr lang="en-US" sz="1600" dirty="0" smtClean="0"/>
              <a:t>such as links to new online editions, etc.</a:t>
            </a:r>
          </a:p>
          <a:p>
            <a:pPr lvl="1"/>
            <a:r>
              <a:rPr lang="en-US" sz="1600" dirty="0"/>
              <a:t>U</a:t>
            </a:r>
            <a:r>
              <a:rPr lang="en-US" sz="1600" dirty="0" smtClean="0"/>
              <a:t>ploading of large scale </a:t>
            </a:r>
            <a:r>
              <a:rPr lang="en-US" sz="1600" dirty="0"/>
              <a:t>bibliographies using CSV </a:t>
            </a:r>
            <a:r>
              <a:rPr lang="en-US" sz="1600" dirty="0" smtClean="0"/>
              <a:t>template</a:t>
            </a:r>
            <a:r>
              <a:rPr lang="en-US" sz="2000" dirty="0" smtClean="0"/>
              <a:t>.</a:t>
            </a:r>
          </a:p>
          <a:p>
            <a:r>
              <a:rPr lang="en-US" sz="2000" dirty="0"/>
              <a:t>Challenges of using </a:t>
            </a:r>
            <a:r>
              <a:rPr lang="en-US" sz="2000" dirty="0" err="1"/>
              <a:t>GitHub</a:t>
            </a:r>
            <a:r>
              <a:rPr lang="en-US" sz="2000" dirty="0"/>
              <a:t> as final collaborative data repository</a:t>
            </a:r>
            <a:r>
              <a:rPr lang="en-US" sz="2000" dirty="0" smtClean="0"/>
              <a:t>: fork, branch, shared access? </a:t>
            </a:r>
          </a:p>
          <a:p>
            <a:r>
              <a:rPr lang="en-US" sz="2000" dirty="0" smtClean="0"/>
              <a:t>Need </a:t>
            </a:r>
            <a:r>
              <a:rPr lang="en-US" sz="2000" dirty="0"/>
              <a:t>for long term solutions regarding our reliance on </a:t>
            </a:r>
            <a:r>
              <a:rPr lang="en-US" sz="2000" dirty="0" smtClean="0"/>
              <a:t>CTS-URNs:</a:t>
            </a:r>
          </a:p>
          <a:p>
            <a:pPr lvl="1"/>
            <a:r>
              <a:rPr lang="en-US" sz="1600" dirty="0" smtClean="0"/>
              <a:t>Versions </a:t>
            </a:r>
            <a:r>
              <a:rPr lang="en-US" sz="1600" dirty="0"/>
              <a:t>need unique work </a:t>
            </a:r>
            <a:r>
              <a:rPr lang="en-US" sz="1600" dirty="0" smtClean="0"/>
              <a:t>identifiers, BUT </a:t>
            </a:r>
            <a:r>
              <a:rPr lang="en-US" sz="1600" dirty="0"/>
              <a:t>many works being cataloged have no work IDs in any </a:t>
            </a:r>
            <a:r>
              <a:rPr lang="en-US" sz="1600" dirty="0" smtClean="0"/>
              <a:t>canon</a:t>
            </a:r>
          </a:p>
          <a:p>
            <a:pPr lvl="1"/>
            <a:r>
              <a:rPr lang="en-US" sz="1600" dirty="0" smtClean="0"/>
              <a:t>This has made it impossible to include secondary works in the Perseus Catalog</a:t>
            </a:r>
          </a:p>
          <a:p>
            <a:pPr lvl="1"/>
            <a:r>
              <a:rPr lang="en-US" sz="1600" dirty="0" smtClean="0"/>
              <a:t>Number of other scalability </a:t>
            </a:r>
            <a:r>
              <a:rPr lang="en-US" sz="1600" dirty="0"/>
              <a:t>and expansion problems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752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371600"/>
            <a:ext cx="76962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400" dirty="0" smtClean="0">
              <a:hlinkClick r:id="rId2"/>
            </a:endParaRPr>
          </a:p>
          <a:p>
            <a:r>
              <a:rPr lang="en-US" sz="1400" dirty="0">
                <a:hlinkClick r:id="rId3"/>
              </a:rPr>
              <a:t>CTS</a:t>
            </a:r>
            <a:r>
              <a:rPr lang="en-US" sz="1400" dirty="0"/>
              <a:t>- Canonical Text Services Protocol- a specification that “defines a network service for identifying texts and for retrieving fragments of texts by canonical reference expressed as </a:t>
            </a:r>
            <a:r>
              <a:rPr lang="en-US" sz="1400" dirty="0">
                <a:hlinkClick r:id="rId4"/>
              </a:rPr>
              <a:t>CTS-URNs</a:t>
            </a:r>
            <a:r>
              <a:rPr lang="en-US" sz="1400" dirty="0" smtClean="0"/>
              <a:t>”</a:t>
            </a:r>
          </a:p>
          <a:p>
            <a:pPr lvl="1"/>
            <a:r>
              <a:rPr lang="en-US" sz="1000" b="1" dirty="0" err="1"/>
              <a:t>Textgroups</a:t>
            </a:r>
            <a:r>
              <a:rPr lang="en-US" sz="1000" b="1" dirty="0" smtClean="0"/>
              <a:t>-</a:t>
            </a:r>
            <a:r>
              <a:rPr lang="en-US" sz="1000" dirty="0" smtClean="0"/>
              <a:t> Used by CTS to describe</a:t>
            </a:r>
            <a:r>
              <a:rPr lang="en-US" sz="1000" b="1" dirty="0" smtClean="0"/>
              <a:t> </a:t>
            </a:r>
            <a:r>
              <a:rPr lang="en-US" sz="1000" dirty="0" smtClean="0"/>
              <a:t>“traditional</a:t>
            </a:r>
            <a:r>
              <a:rPr lang="en-US" sz="1000" dirty="0"/>
              <a:t>, convenient groupings of texts such as ‘authors’ for literary works, or corpus collections for epigraphic or papyrological </a:t>
            </a:r>
            <a:r>
              <a:rPr lang="en-US" sz="1000" dirty="0" smtClean="0"/>
              <a:t>texts”</a:t>
            </a:r>
          </a:p>
          <a:p>
            <a:r>
              <a:rPr lang="en-US" sz="1400" dirty="0" smtClean="0">
                <a:hlinkClick r:id="rId5"/>
              </a:rPr>
              <a:t>CITE Architecture</a:t>
            </a:r>
            <a:r>
              <a:rPr lang="en-US" sz="1400" dirty="0" smtClean="0"/>
              <a:t>- a “framework for scholarly reference to the unique cultural phenomena that humanists study.”</a:t>
            </a:r>
          </a:p>
          <a:p>
            <a:r>
              <a:rPr lang="en-US" sz="1400" dirty="0" smtClean="0">
                <a:hlinkClick r:id="rId6"/>
              </a:rPr>
              <a:t>CTS</a:t>
            </a:r>
            <a:r>
              <a:rPr lang="en-US" sz="1400" dirty="0">
                <a:hlinkClick r:id="rId6"/>
              </a:rPr>
              <a:t>-URNs</a:t>
            </a:r>
            <a:r>
              <a:rPr lang="en-US" sz="1400" dirty="0"/>
              <a:t>- “A collection of CTS compliant </a:t>
            </a:r>
            <a:r>
              <a:rPr lang="en-US" sz="1400" dirty="0">
                <a:hlinkClick r:id="rId7"/>
              </a:rPr>
              <a:t>URNs</a:t>
            </a:r>
            <a:r>
              <a:rPr lang="en-US" sz="1400" dirty="0"/>
              <a:t>.”  Part of the </a:t>
            </a:r>
            <a:r>
              <a:rPr lang="en-US" sz="1400" dirty="0">
                <a:hlinkClick r:id="rId8"/>
              </a:rPr>
              <a:t>CTS</a:t>
            </a:r>
            <a:r>
              <a:rPr lang="en-US" sz="1400" dirty="0"/>
              <a:t> and CITE Architecture, these URNs “provide the permanent canonical references” on which CTS relies “to identify or retrieve passages of text.” </a:t>
            </a:r>
            <a:endParaRPr lang="en-US" sz="1400" dirty="0" smtClean="0"/>
          </a:p>
          <a:p>
            <a:r>
              <a:rPr lang="en-US" sz="1400" dirty="0" smtClean="0">
                <a:hlinkClick r:id="rId2"/>
              </a:rPr>
              <a:t>FRBR</a:t>
            </a:r>
            <a:r>
              <a:rPr lang="en-US" sz="1400" dirty="0"/>
              <a:t>- </a:t>
            </a:r>
            <a:r>
              <a:rPr lang="en-US" sz="1400" dirty="0" smtClean="0"/>
              <a:t>Functional Requirements for Bibliographic Records </a:t>
            </a:r>
          </a:p>
          <a:p>
            <a:pPr lvl="1"/>
            <a:r>
              <a:rPr lang="en-US" sz="1200" b="1" dirty="0" smtClean="0"/>
              <a:t>Works</a:t>
            </a:r>
            <a:r>
              <a:rPr lang="en-US" sz="1200" dirty="0"/>
              <a:t>-As with the FRBR model- “a distinct intellectual or artistic </a:t>
            </a:r>
            <a:r>
              <a:rPr lang="en-US" sz="1200" dirty="0" smtClean="0"/>
              <a:t>creation”</a:t>
            </a:r>
          </a:p>
          <a:p>
            <a:pPr lvl="1"/>
            <a:r>
              <a:rPr lang="en-US" sz="1200" b="1" dirty="0" smtClean="0"/>
              <a:t>Editions</a:t>
            </a:r>
            <a:r>
              <a:rPr lang="en-US" sz="1200" b="1" dirty="0"/>
              <a:t>/Translations</a:t>
            </a:r>
            <a:r>
              <a:rPr lang="en-US" sz="1200" dirty="0"/>
              <a:t>-In the Perseus Catalog, this indicates a particular published version of a work (somewhat equivalent to the FRBR </a:t>
            </a:r>
            <a:r>
              <a:rPr lang="en-US" sz="1200" i="1" dirty="0" smtClean="0"/>
              <a:t>expression</a:t>
            </a:r>
            <a:endParaRPr lang="en-US" sz="1000" dirty="0"/>
          </a:p>
          <a:p>
            <a:r>
              <a:rPr lang="en-US" sz="1400" dirty="0" smtClean="0">
                <a:hlinkClick r:id="rId9"/>
              </a:rPr>
              <a:t>MODS</a:t>
            </a:r>
            <a:r>
              <a:rPr lang="en-US" sz="1400" dirty="0"/>
              <a:t>-Metadata Objection Description Standard-XML schema designed by the Library of Congress (LC) for bibliographic metadata</a:t>
            </a:r>
            <a:r>
              <a:rPr lang="en-US" sz="1400" dirty="0" smtClean="0"/>
              <a:t>-.</a:t>
            </a:r>
            <a:endParaRPr lang="en-US" sz="1400" dirty="0"/>
          </a:p>
          <a:p>
            <a:r>
              <a:rPr lang="en-US" sz="1400" dirty="0">
                <a:hlinkClick r:id="rId10"/>
              </a:rPr>
              <a:t>MADS</a:t>
            </a:r>
            <a:r>
              <a:rPr lang="en-US" sz="1400" dirty="0"/>
              <a:t>-Metadata Authority Description Standard-LC XML Schema for an authority metadata element </a:t>
            </a:r>
            <a:r>
              <a:rPr lang="en-US" sz="1400" dirty="0" smtClean="0"/>
              <a:t>set.</a:t>
            </a:r>
          </a:p>
        </p:txBody>
      </p:sp>
    </p:spTree>
    <p:extLst>
      <p:ext uri="{BB962C8B-B14F-4D97-AF65-F5344CB8AC3E}">
        <p14:creationId xmlns:p14="http://schemas.microsoft.com/office/powerpoint/2010/main" val="900647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Further Reading And 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600200"/>
            <a:ext cx="7467600" cy="4419600"/>
          </a:xfrm>
        </p:spPr>
        <p:txBody>
          <a:bodyPr>
            <a:normAutofit/>
          </a:bodyPr>
          <a:lstStyle/>
          <a:p>
            <a:r>
              <a:rPr lang="pt-BR" sz="2000" dirty="0" smtClean="0"/>
              <a:t>Almas, Bridget, Babeu, Alison, </a:t>
            </a:r>
            <a:r>
              <a:rPr lang="pt-BR" sz="2000" dirty="0" err="1" smtClean="0"/>
              <a:t>and</a:t>
            </a:r>
            <a:r>
              <a:rPr lang="pt-BR" sz="2000" dirty="0" smtClean="0"/>
              <a:t> Anna </a:t>
            </a:r>
            <a:r>
              <a:rPr lang="pt-BR" sz="2000" dirty="0" err="1" smtClean="0"/>
              <a:t>Krohn</a:t>
            </a:r>
            <a:r>
              <a:rPr lang="pt-BR" sz="2000" dirty="0" smtClean="0"/>
              <a:t>. (2014). </a:t>
            </a:r>
            <a:r>
              <a:rPr lang="pt-BR" sz="2000" dirty="0" smtClean="0">
                <a:hlinkClick r:id="rId2"/>
              </a:rPr>
              <a:t>“Linked Data in the Perseus Digital Library</a:t>
            </a:r>
            <a:r>
              <a:rPr lang="pt-BR" sz="2000" dirty="0" smtClean="0"/>
              <a:t>.” </a:t>
            </a:r>
            <a:r>
              <a:rPr lang="pt-BR" sz="2000" i="1" dirty="0" smtClean="0"/>
              <a:t>ISAW </a:t>
            </a:r>
            <a:r>
              <a:rPr lang="pt-BR" sz="2000" i="1" dirty="0" err="1" smtClean="0"/>
              <a:t>Papers</a:t>
            </a:r>
            <a:r>
              <a:rPr lang="pt-BR" sz="2000" i="1" dirty="0"/>
              <a:t> </a:t>
            </a:r>
            <a:r>
              <a:rPr lang="pt-BR" sz="2000" i="1" dirty="0" smtClean="0"/>
              <a:t>7.3</a:t>
            </a:r>
            <a:r>
              <a:rPr lang="pt-BR" sz="2000" dirty="0" smtClean="0"/>
              <a:t> </a:t>
            </a:r>
          </a:p>
          <a:p>
            <a:r>
              <a:rPr lang="pt-BR" sz="2000" dirty="0" smtClean="0"/>
              <a:t>Babeu</a:t>
            </a:r>
            <a:r>
              <a:rPr lang="pt-BR" sz="2000" dirty="0"/>
              <a:t>, Alison. (2008). “</a:t>
            </a:r>
            <a:r>
              <a:rPr lang="pt-BR" sz="2000" dirty="0" err="1"/>
              <a:t>Building</a:t>
            </a:r>
            <a:r>
              <a:rPr lang="pt-BR" sz="2000" dirty="0"/>
              <a:t> a FRBR-</a:t>
            </a:r>
            <a:r>
              <a:rPr lang="pt-BR" sz="2000" dirty="0" err="1"/>
              <a:t>Inspired</a:t>
            </a:r>
            <a:r>
              <a:rPr lang="pt-BR" sz="2000" dirty="0"/>
              <a:t> </a:t>
            </a:r>
            <a:r>
              <a:rPr lang="pt-BR" sz="2000" dirty="0" err="1"/>
              <a:t>Catalog</a:t>
            </a:r>
            <a:r>
              <a:rPr lang="pt-BR" sz="2000" dirty="0"/>
              <a:t>: The Perseus Digital L</a:t>
            </a:r>
            <a:r>
              <a:rPr lang="en-US" sz="2000" dirty="0" err="1"/>
              <a:t>i</a:t>
            </a:r>
            <a:r>
              <a:rPr lang="pt-BR" sz="2000" dirty="0" err="1"/>
              <a:t>brary</a:t>
            </a:r>
            <a:r>
              <a:rPr lang="pt-BR" sz="2000" dirty="0"/>
              <a:t> Experience” </a:t>
            </a:r>
            <a:r>
              <a:rPr lang="pt-BR" sz="2000" dirty="0">
                <a:hlinkClick r:id="rId3"/>
              </a:rPr>
              <a:t>White Paper </a:t>
            </a:r>
            <a:r>
              <a:rPr lang="pt-BR" sz="2000" dirty="0" err="1"/>
              <a:t>s</a:t>
            </a:r>
            <a:r>
              <a:rPr lang="pt-BR" sz="2000" dirty="0" err="1" smtClean="0"/>
              <a:t>ubmitted</a:t>
            </a:r>
            <a:r>
              <a:rPr lang="pt-BR" sz="2000" dirty="0" smtClean="0"/>
              <a:t> </a:t>
            </a:r>
            <a:r>
              <a:rPr lang="pt-BR" sz="2000" dirty="0" err="1"/>
              <a:t>to</a:t>
            </a:r>
            <a:r>
              <a:rPr lang="pt-BR" sz="2000" dirty="0"/>
              <a:t> </a:t>
            </a:r>
            <a:r>
              <a:rPr lang="pt-BR" sz="2000" dirty="0" err="1"/>
              <a:t>Mellon</a:t>
            </a:r>
            <a:r>
              <a:rPr lang="pt-BR" sz="2000" dirty="0"/>
              <a:t> Foundation.</a:t>
            </a:r>
          </a:p>
          <a:p>
            <a:r>
              <a:rPr lang="pt-BR" sz="2000" dirty="0" err="1"/>
              <a:t>Crane</a:t>
            </a:r>
            <a:r>
              <a:rPr lang="pt-BR" sz="2000" dirty="0"/>
              <a:t>, Gregory</a:t>
            </a:r>
            <a:r>
              <a:rPr lang="pt-BR" sz="2000" dirty="0" smtClean="0"/>
              <a:t>, Almas, Bridget, Babeu, Alison </a:t>
            </a:r>
            <a:r>
              <a:rPr lang="pt-BR" sz="2000" dirty="0"/>
              <a:t>et al. (2014). </a:t>
            </a:r>
            <a:r>
              <a:rPr lang="pt-BR" sz="2000" dirty="0" smtClean="0"/>
              <a:t>“</a:t>
            </a:r>
            <a:r>
              <a:rPr lang="en-US" sz="2000" dirty="0">
                <a:hlinkClick r:id="rId4"/>
              </a:rPr>
              <a:t>Cataloging for a Billion Word Library </a:t>
            </a:r>
            <a:r>
              <a:rPr lang="en-US" sz="2000" dirty="0" smtClean="0">
                <a:hlinkClick r:id="rId4"/>
              </a:rPr>
              <a:t>of </a:t>
            </a:r>
            <a:r>
              <a:rPr lang="en-US" sz="2000" dirty="0">
                <a:hlinkClick r:id="rId4"/>
              </a:rPr>
              <a:t>Greek and Latin</a:t>
            </a:r>
            <a:r>
              <a:rPr lang="en-US" sz="2000" dirty="0"/>
              <a:t>.” </a:t>
            </a:r>
            <a:r>
              <a:rPr lang="en-US" sz="2000" i="1" dirty="0"/>
              <a:t>Proceedings of </a:t>
            </a:r>
            <a:r>
              <a:rPr lang="en-US" sz="2000" i="1" dirty="0" err="1"/>
              <a:t>DaTECh</a:t>
            </a:r>
            <a:r>
              <a:rPr lang="en-US" sz="2000" i="1" dirty="0"/>
              <a:t> 2014</a:t>
            </a:r>
            <a:r>
              <a:rPr lang="en-US" sz="2000" dirty="0"/>
              <a:t> (Madrid, Spain). </a:t>
            </a:r>
            <a:endParaRPr lang="pt-BR" sz="2000" dirty="0"/>
          </a:p>
          <a:p>
            <a:r>
              <a:rPr lang="en-US" sz="2000" dirty="0" err="1"/>
              <a:t>Mimno</a:t>
            </a:r>
            <a:r>
              <a:rPr lang="en-US" sz="2000" dirty="0"/>
              <a:t>, David, Gregory Crane, Alison Jones. (2005). </a:t>
            </a:r>
            <a:r>
              <a:rPr lang="en-US" sz="2000" dirty="0">
                <a:hlinkClick r:id="rId5"/>
              </a:rPr>
              <a:t>“Hierarchical Catalog Records: Implementing a FRBR Catalog</a:t>
            </a:r>
            <a:r>
              <a:rPr lang="en-US" sz="2000" dirty="0"/>
              <a:t>.” </a:t>
            </a:r>
            <a:r>
              <a:rPr lang="en-US" sz="2000" i="1" dirty="0"/>
              <a:t>D-Lib Magazine</a:t>
            </a:r>
            <a:r>
              <a:rPr lang="en-US" sz="2000" dirty="0"/>
              <a:t>, 11 (10)</a:t>
            </a:r>
            <a:r>
              <a:rPr lang="en-US" sz="2000" dirty="0" smtClean="0"/>
              <a:t>.</a:t>
            </a:r>
          </a:p>
          <a:p>
            <a:r>
              <a:rPr lang="pt-BR" sz="2000" dirty="0"/>
              <a:t>Perseus </a:t>
            </a:r>
            <a:r>
              <a:rPr lang="pt-BR" sz="2000" dirty="0" err="1"/>
              <a:t>Catalog</a:t>
            </a:r>
            <a:r>
              <a:rPr lang="pt-BR" sz="2000" dirty="0"/>
              <a:t> Blog-</a:t>
            </a:r>
            <a:r>
              <a:rPr lang="pt-BR" sz="2000" dirty="0">
                <a:hlinkClick r:id="rId6"/>
              </a:rPr>
              <a:t>http://sites.tufts.edu/perseuscatalog</a:t>
            </a:r>
            <a:r>
              <a:rPr lang="pt-BR" sz="2000" dirty="0"/>
              <a:t>/</a:t>
            </a:r>
          </a:p>
          <a:p>
            <a:pPr marL="0" indent="0">
              <a:buNone/>
            </a:pPr>
            <a:endParaRPr lang="en-US" sz="1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105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Solstice.thmx</Template>
  <TotalTime>5148</TotalTime>
  <Words>3056</Words>
  <Application>Microsoft Macintosh PowerPoint</Application>
  <PresentationFormat>On-screen Show (4:3)</PresentationFormat>
  <Paragraphs>302</Paragraphs>
  <Slides>46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Solstice</vt:lpstr>
      <vt:lpstr>Building and Rebuilding the Perseus Catalog</vt:lpstr>
      <vt:lpstr>What I said I would talk about</vt:lpstr>
      <vt:lpstr>Putting the cat into Catalog</vt:lpstr>
      <vt:lpstr>So What I’m Going to Try and Cram In Here</vt:lpstr>
      <vt:lpstr>Perseus Digital Library Overview</vt:lpstr>
      <vt:lpstr>Perseus Overview-2</vt:lpstr>
      <vt:lpstr>Perseus Background-1</vt:lpstr>
      <vt:lpstr>Perseus Background-2</vt:lpstr>
      <vt:lpstr>What We Hoped for in the Perseus Catalog</vt:lpstr>
      <vt:lpstr>The Participants</vt:lpstr>
      <vt:lpstr>The Challenges</vt:lpstr>
      <vt:lpstr>Perseus Catalog Timeline-1</vt:lpstr>
      <vt:lpstr>Perseus Catalog Timeline-2</vt:lpstr>
      <vt:lpstr>PowerPoint Presentation</vt:lpstr>
      <vt:lpstr>The Library Standards</vt:lpstr>
      <vt:lpstr>The Digital Classics Standards</vt:lpstr>
      <vt:lpstr>CTS Terminology-Or Why Am I Telling You All This?</vt:lpstr>
      <vt:lpstr>Work Identifiers and Catalog Records</vt:lpstr>
      <vt:lpstr>Say What?</vt:lpstr>
      <vt:lpstr>PowerPoint Presentation</vt:lpstr>
      <vt:lpstr>Linked Data &amp; the Perseus Catalog</vt:lpstr>
      <vt:lpstr>Changing Metadata Creation Processes</vt:lpstr>
      <vt:lpstr>Metadata Creation for the Perseus Catalog</vt:lpstr>
      <vt:lpstr>Library Linked Data to the Rescue</vt:lpstr>
      <vt:lpstr>So What’s Different Now?</vt:lpstr>
      <vt:lpstr>Anything Else?</vt:lpstr>
      <vt:lpstr>Learning to Love Avatars and Cope with more Public Professional Identities</vt:lpstr>
      <vt:lpstr>Picking a “platform” for the Perseus Catalog</vt:lpstr>
      <vt:lpstr>Interfacing the Catalog</vt:lpstr>
      <vt:lpstr>Agile or not so Agile Development Cycles (My Librarian Perspective)</vt:lpstr>
      <vt:lpstr>Agile or not so Agile Development Cycles-My Librarian Perspective (2)</vt:lpstr>
      <vt:lpstr>Now for the Software Developer’s Perspective</vt:lpstr>
      <vt:lpstr>On The Need for Documentation</vt:lpstr>
      <vt:lpstr>PowerPoint Presentation</vt:lpstr>
      <vt:lpstr>PowerPoint Presentation</vt:lpstr>
      <vt:lpstr>And then more documentation</vt:lpstr>
      <vt:lpstr>PowerPoint Presentation</vt:lpstr>
      <vt:lpstr>PowerPoint Presentation</vt:lpstr>
      <vt:lpstr>Even more documentation (for the code this time!) </vt:lpstr>
      <vt:lpstr>A Software Developer’s Flowchart</vt:lpstr>
      <vt:lpstr>My First Ever Flowchart </vt:lpstr>
      <vt:lpstr>Evolving Roles as A Librarian</vt:lpstr>
      <vt:lpstr>“New” Partnerships and Collaborative Teams</vt:lpstr>
      <vt:lpstr>Future Plans/Challenges</vt:lpstr>
      <vt:lpstr>Definitions</vt:lpstr>
      <vt:lpstr>Further Reading And References</vt:lpstr>
    </vt:vector>
  </TitlesOfParts>
  <Company>Tufts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Managing and Organizing Knowledge in a Digital World</dc:title>
  <dc:creator>Office 2004 Test Drive User</dc:creator>
  <cp:lastModifiedBy>Alison Babeu</cp:lastModifiedBy>
  <cp:revision>289</cp:revision>
  <cp:lastPrinted>2010-10-12T16:25:12Z</cp:lastPrinted>
  <dcterms:created xsi:type="dcterms:W3CDTF">2010-10-11T12:57:21Z</dcterms:created>
  <dcterms:modified xsi:type="dcterms:W3CDTF">2016-04-05T17:59:52Z</dcterms:modified>
</cp:coreProperties>
</file>