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</p:sldMasterIdLst>
  <p:notesMasterIdLst>
    <p:notesMasterId r:id="rId15"/>
  </p:notesMasterIdLst>
  <p:handoutMasterIdLst>
    <p:handoutMasterId r:id="rId16"/>
  </p:handoutMasterIdLst>
  <p:sldIdLst>
    <p:sldId id="334" r:id="rId6"/>
    <p:sldId id="348" r:id="rId7"/>
    <p:sldId id="335" r:id="rId8"/>
    <p:sldId id="349" r:id="rId9"/>
    <p:sldId id="343" r:id="rId10"/>
    <p:sldId id="341" r:id="rId11"/>
    <p:sldId id="350" r:id="rId12"/>
    <p:sldId id="346" r:id="rId13"/>
    <p:sldId id="347" r:id="rId14"/>
  </p:sldIdLst>
  <p:sldSz cx="9144000" cy="6858000" type="screen4x3"/>
  <p:notesSz cx="7010400" cy="92964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LKennedy" initials="ML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F00"/>
    <a:srgbClr val="99FF99"/>
    <a:srgbClr val="94061E"/>
    <a:srgbClr val="547CCC"/>
    <a:srgbClr val="99FFCC"/>
    <a:srgbClr val="FFCC99"/>
    <a:srgbClr val="336600"/>
    <a:srgbClr val="5B5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78533" autoAdjust="0"/>
  </p:normalViewPr>
  <p:slideViewPr>
    <p:cSldViewPr>
      <p:cViewPr varScale="1">
        <p:scale>
          <a:sx n="95" d="100"/>
          <a:sy n="95" d="100"/>
        </p:scale>
        <p:origin x="231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7840" cy="465138"/>
          </a:xfrm>
          <a:prstGeom prst="rect">
            <a:avLst/>
          </a:prstGeom>
        </p:spPr>
        <p:txBody>
          <a:bodyPr vert="horz" lIns="93088" tIns="46544" rIns="93088" bIns="46544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2"/>
            <a:ext cx="3037840" cy="465138"/>
          </a:xfrm>
          <a:prstGeom prst="rect">
            <a:avLst/>
          </a:prstGeom>
        </p:spPr>
        <p:txBody>
          <a:bodyPr vert="horz" lIns="93088" tIns="46544" rIns="93088" bIns="46544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7199C3-5249-4087-82E1-123AE1B963F1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7840" cy="465138"/>
          </a:xfrm>
          <a:prstGeom prst="rect">
            <a:avLst/>
          </a:prstGeom>
        </p:spPr>
        <p:txBody>
          <a:bodyPr vert="horz" lIns="93088" tIns="46544" rIns="93088" bIns="46544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675"/>
            <a:ext cx="3037840" cy="465138"/>
          </a:xfrm>
          <a:prstGeom prst="rect">
            <a:avLst/>
          </a:prstGeom>
        </p:spPr>
        <p:txBody>
          <a:bodyPr vert="horz" lIns="93088" tIns="46544" rIns="93088" bIns="46544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4650525-57F9-4049-B2F7-BF8CCD870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49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88" tIns="46544" rIns="93088" bIns="4654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88" tIns="46544" rIns="93088" bIns="4654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5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88" tIns="46544" rIns="93088" bIns="465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88" tIns="46544" rIns="93088" bIns="4654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88" tIns="46544" rIns="93088" bIns="4654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48FE63-045F-452A-A925-ADF29F830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57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5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118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77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62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68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14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48FE63-045F-452A-A925-ADF29F830B0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LS ppt tower base 201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640513"/>
            <a:ext cx="2524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 b="0">
                <a:solidFill>
                  <a:srgbClr val="999999"/>
                </a:solidFill>
                <a:latin typeface="Arial" charset="0"/>
                <a:ea typeface="ＭＳ Ｐゴシック" pitchFamily="-28" charset="-128"/>
                <a:cs typeface="Arial" charset="0"/>
              </a:rPr>
              <a:t>Copyright © President &amp; Fellows of Harvard College</a:t>
            </a:r>
          </a:p>
        </p:txBody>
      </p:sp>
      <p:pic>
        <p:nvPicPr>
          <p:cNvPr id="6" name="Picture 8" descr="white_onMedGray_cle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363" y="454025"/>
            <a:ext cx="3500437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shield_onRed_cle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1625"/>
            <a:ext cx="55562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2743200"/>
            <a:ext cx="7772400" cy="533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Title of Presentation in Large Bold Type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429000"/>
            <a:ext cx="7315200" cy="1066800"/>
          </a:xfrm>
        </p:spPr>
        <p:txBody>
          <a:bodyPr/>
          <a:lstStyle>
            <a:lvl1pPr marL="0" indent="385763" algn="ctr">
              <a:buFontTx/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Subtitle, date or presenter in smaller type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090B0-B04F-4A1D-B55D-14991188B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A0387-EB83-45AB-ADB9-CFAAF015D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81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8122B-1B02-43FC-8FCA-C0A7D92BB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A3EA2-D76B-4699-B6D7-1B78398BA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813B1-6BFD-4646-90D9-ED9A41288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1F29C-ABD4-4D76-B09D-5CA98544B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3516F-A2C6-4430-A350-5938BC1CC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9C00B-E075-4549-8ACE-9E3EB4014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0E95E-8217-4E24-9889-7B8D1EE4D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117600"/>
            <a:ext cx="2190750" cy="5389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117600"/>
            <a:ext cx="6419850" cy="5389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3D31-028A-4AFE-A8DC-E5517FE1D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LS ppt tower banner 2013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117600"/>
            <a:ext cx="8229600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Would Be the Header of This Slide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This would be the first bullet point</a:t>
            </a:r>
          </a:p>
          <a:p>
            <a:pPr lvl="1"/>
            <a:r>
              <a:rPr lang="en-US" smtClean="0"/>
              <a:t>This would be a subpoint</a:t>
            </a:r>
          </a:p>
          <a:p>
            <a:pPr lvl="1"/>
            <a:r>
              <a:rPr lang="en-US" smtClean="0"/>
              <a:t>This could be a second subpoint</a:t>
            </a:r>
          </a:p>
          <a:p>
            <a:pPr lvl="0"/>
            <a:r>
              <a:rPr lang="en-US" smtClean="0"/>
              <a:t>This would be the second bullet point</a:t>
            </a:r>
          </a:p>
          <a:p>
            <a:pPr lvl="1"/>
            <a:r>
              <a:rPr lang="en-US" smtClean="0"/>
              <a:t>This would be a subpoint</a:t>
            </a:r>
          </a:p>
          <a:p>
            <a:pPr lvl="0"/>
            <a:r>
              <a:rPr lang="en-US" smtClean="0"/>
              <a:t>This would be the third bullet point</a:t>
            </a:r>
          </a:p>
          <a:p>
            <a:pPr lvl="1"/>
            <a:r>
              <a:rPr lang="en-US" smtClean="0"/>
              <a:t>Next subpoint	</a:t>
            </a:r>
          </a:p>
          <a:p>
            <a:pPr lvl="2"/>
            <a:r>
              <a:rPr lang="en-US" smtClean="0"/>
              <a:t>klklklklklklk</a:t>
            </a:r>
          </a:p>
          <a:p>
            <a:pPr lvl="0"/>
            <a:r>
              <a:rPr lang="en-US" smtClean="0"/>
              <a:t>This would be the fourth bullet</a:t>
            </a:r>
          </a:p>
          <a:p>
            <a:pPr lvl="0"/>
            <a:r>
              <a:rPr lang="en-US" smtClean="0"/>
              <a:t>This would be the fifth bullet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6921AC7-9EF0-4BAF-9D46-24E4E8F08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971800" y="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cut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850900" indent="-465138" algn="l" rtl="0" eaLnBrk="0" fontAlgn="base" hangingPunct="0">
        <a:spcBef>
          <a:spcPct val="20000"/>
        </a:spcBef>
        <a:spcAft>
          <a:spcPct val="0"/>
        </a:spcAft>
        <a:buAutoNum type="arabicPeriod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1597025" indent="-3349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2pPr>
      <a:lvl3pPr marL="2174875" indent="-463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−"/>
        <a:defRPr sz="1400">
          <a:solidFill>
            <a:schemeClr val="tx1"/>
          </a:solidFill>
          <a:latin typeface="+mn-lt"/>
          <a:cs typeface="+mn-cs"/>
        </a:defRPr>
      </a:lvl3pPr>
      <a:lvl4pPr marL="2670175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3165475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36226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40798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45370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49942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057400"/>
            <a:ext cx="6400800" cy="1219200"/>
          </a:xfrm>
        </p:spPr>
        <p:txBody>
          <a:bodyPr/>
          <a:lstStyle/>
          <a:p>
            <a:r>
              <a:rPr lang="en-US" sz="3600" dirty="0" smtClean="0"/>
              <a:t>From Electronic Catalog to Linked Open Data (LOD)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sz="1200" dirty="0"/>
          </a:p>
          <a:p>
            <a:pPr algn="r"/>
            <a:endParaRPr lang="en-US" sz="1200" dirty="0" smtClean="0"/>
          </a:p>
          <a:p>
            <a:pPr algn="r"/>
            <a:r>
              <a:rPr lang="en-US" sz="1600" dirty="0" smtClean="0"/>
              <a:t>  Carol A. </a:t>
            </a:r>
            <a:r>
              <a:rPr lang="en-US" sz="1600" dirty="0" err="1" smtClean="0"/>
              <a:t>Ellerbeck</a:t>
            </a:r>
            <a:r>
              <a:rPr lang="en-US" sz="1600" dirty="0" smtClean="0"/>
              <a:t>, Taxonomist</a:t>
            </a:r>
          </a:p>
          <a:p>
            <a:pPr algn="r"/>
            <a:r>
              <a:rPr lang="en-US" sz="1600" dirty="0" smtClean="0"/>
              <a:t>Baker Library, Harvard Business School</a:t>
            </a:r>
          </a:p>
        </p:txBody>
      </p:sp>
    </p:spTree>
    <p:extLst>
      <p:ext uri="{BB962C8B-B14F-4D97-AF65-F5344CB8AC3E}">
        <p14:creationId xmlns:p14="http://schemas.microsoft.com/office/powerpoint/2010/main" val="1623062163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…..in </a:t>
            </a:r>
            <a:r>
              <a:rPr lang="en-US" dirty="0">
                <a:solidFill>
                  <a:srgbClr val="FFC000"/>
                </a:solidFill>
              </a:rPr>
              <a:t>Three Leaps </a:t>
            </a:r>
            <a:r>
              <a:rPr lang="en-US" dirty="0"/>
              <a:t>over Nine Years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" y="3269514"/>
            <a:ext cx="2926080" cy="1949335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85762" indent="0">
              <a:buNone/>
            </a:pPr>
            <a:endParaRPr lang="en-US" sz="2000" dirty="0" smtClean="0"/>
          </a:p>
          <a:p>
            <a:pPr marL="385762" indent="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Our transformations show in changes to our:</a:t>
            </a:r>
          </a:p>
          <a:p>
            <a:pPr marL="385762" indent="0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Name</a:t>
            </a:r>
            <a:r>
              <a:rPr lang="en-US" sz="2000" dirty="0" smtClean="0"/>
              <a:t>, Services, Tools, Content Focus</a:t>
            </a:r>
          </a:p>
          <a:p>
            <a:pPr marL="385762" indent="0">
              <a:buNone/>
            </a:pPr>
            <a:endParaRPr lang="en-US" sz="1000" dirty="0" smtClean="0"/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Technical Services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Information Management Services</a:t>
            </a:r>
          </a:p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Information Product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Services</a:t>
            </a:r>
          </a:p>
          <a:p>
            <a:pPr marL="385762" indent="0">
              <a:buNone/>
            </a:pPr>
            <a:endParaRPr lang="en-US" sz="1400" dirty="0" smtClean="0"/>
          </a:p>
          <a:p>
            <a:pPr marL="385762" indent="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Changes prompted by:</a:t>
            </a:r>
          </a:p>
          <a:p>
            <a:pPr marL="385762" indent="0">
              <a:buNone/>
            </a:pPr>
            <a:r>
              <a:rPr lang="en-US" sz="2000" dirty="0" smtClean="0"/>
              <a:t>Projects, Reorganizations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9043374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2" indent="0" algn="ctr">
              <a:buNone/>
            </a:pPr>
            <a:r>
              <a:rPr lang="en-US" sz="2800" dirty="0" smtClean="0"/>
              <a:t>2007</a:t>
            </a:r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2007: </a:t>
            </a:r>
            <a:r>
              <a:rPr lang="en-US" sz="1800" dirty="0" smtClean="0"/>
              <a:t>	Many libraries at HU have their own Tech Services Depts. &amp; Catalogs, as we did</a:t>
            </a:r>
          </a:p>
          <a:p>
            <a:pPr marL="385762" indent="0">
              <a:buNone/>
            </a:pPr>
            <a:endParaRPr lang="en-US" sz="11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Services:  	</a:t>
            </a:r>
            <a:r>
              <a:rPr lang="en-US" sz="1800" dirty="0" smtClean="0"/>
              <a:t>Acquisitions; Cataloging; Collection Development; Preparation Services (binding, etc.), traditional library materials</a:t>
            </a:r>
          </a:p>
          <a:p>
            <a:pPr marL="385762" indent="0">
              <a:buNone/>
            </a:pPr>
            <a:endParaRPr lang="en-US" sz="11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Dept. Catalog:  </a:t>
            </a:r>
            <a:r>
              <a:rPr lang="en-US" sz="1800" dirty="0" smtClean="0">
                <a:solidFill>
                  <a:schemeClr val="tx2"/>
                </a:solidFill>
              </a:rPr>
              <a:t>Voyager; </a:t>
            </a:r>
            <a:r>
              <a:rPr lang="en-US" sz="1800" dirty="0" smtClean="0"/>
              <a:t>Harvard centralizes libraries into one   university electronic catalog – Aleph</a:t>
            </a:r>
          </a:p>
          <a:p>
            <a:pPr marL="2060575" indent="-1676400">
              <a:buNone/>
            </a:pPr>
            <a:endParaRPr lang="en-US" sz="9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New Project: 	</a:t>
            </a:r>
            <a:r>
              <a:rPr lang="en-US" sz="1800" dirty="0" smtClean="0"/>
              <a:t>Convert, normalize Voyager catalog records, clean up converted records, export to Aleph; year-long project</a:t>
            </a:r>
          </a:p>
          <a:p>
            <a:pPr marL="2060575" indent="-1676400">
              <a:buNone/>
            </a:pPr>
            <a:endParaRPr lang="en-US" sz="9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Change: 	</a:t>
            </a:r>
            <a:r>
              <a:rPr lang="en-US" sz="1800" dirty="0" smtClean="0"/>
              <a:t>Department staff trained to catalog in new system</a:t>
            </a:r>
          </a:p>
          <a:p>
            <a:pPr marL="385762" indent="0"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Leap 1: </a:t>
            </a:r>
            <a:r>
              <a:rPr lang="en-US" dirty="0" smtClean="0"/>
              <a:t>Traditional Technical Services – New Catalog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9888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Leap 2: </a:t>
            </a:r>
            <a:r>
              <a:rPr lang="en-US" dirty="0" smtClean="0"/>
              <a:t>Information Management Services (IMS)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7981"/>
            <a:ext cx="4038600" cy="26924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85762" indent="0">
              <a:buNone/>
            </a:pPr>
            <a:endParaRPr lang="en-US" dirty="0" smtClean="0"/>
          </a:p>
          <a:p>
            <a:pPr marL="385762" indent="0">
              <a:buNone/>
            </a:pPr>
            <a:r>
              <a:rPr lang="en-US" sz="2000" dirty="0" smtClean="0"/>
              <a:t>As a result of:</a:t>
            </a:r>
          </a:p>
          <a:p>
            <a:pPr marL="385762" indent="0">
              <a:buNone/>
            </a:pPr>
            <a:endParaRPr lang="en-US" sz="800" dirty="0" smtClean="0"/>
          </a:p>
          <a:p>
            <a:pPr marL="385762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Three projects</a:t>
            </a:r>
          </a:p>
          <a:p>
            <a:pPr marL="385762" indent="0" algn="ctr">
              <a:buNone/>
            </a:pPr>
            <a:endParaRPr lang="en-US" sz="800" dirty="0"/>
          </a:p>
          <a:p>
            <a:pPr marL="385762" indent="0">
              <a:buNone/>
            </a:pPr>
            <a:r>
              <a:rPr lang="en-US" sz="2000" dirty="0" smtClean="0"/>
              <a:t>and</a:t>
            </a:r>
            <a:r>
              <a:rPr lang="en-US" sz="2400" dirty="0" smtClean="0"/>
              <a:t> </a:t>
            </a:r>
          </a:p>
          <a:p>
            <a:pPr marL="385762" indent="0" algn="ctr">
              <a:buNone/>
            </a:pPr>
            <a:endParaRPr lang="en-US" sz="800" dirty="0" smtClean="0"/>
          </a:p>
          <a:p>
            <a:pPr marL="385762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Two reorganizations</a:t>
            </a:r>
          </a:p>
          <a:p>
            <a:pPr marL="385762" indent="0">
              <a:buNone/>
            </a:pPr>
            <a:endParaRPr lang="en-US" sz="1200" dirty="0" smtClean="0"/>
          </a:p>
          <a:p>
            <a:pPr marL="385762" indent="0">
              <a:buNone/>
            </a:pPr>
            <a:r>
              <a:rPr lang="en-US" sz="2000" dirty="0" smtClean="0"/>
              <a:t>between</a:t>
            </a:r>
          </a:p>
          <a:p>
            <a:pPr marL="385762" indent="0">
              <a:buNone/>
            </a:pPr>
            <a:endParaRPr lang="en-US" sz="1200" dirty="0" smtClean="0"/>
          </a:p>
          <a:p>
            <a:pPr marL="385762" indent="0">
              <a:buNone/>
            </a:pPr>
            <a:r>
              <a:rPr lang="en-US" sz="2400" dirty="0" smtClean="0"/>
              <a:t>2008 - 2012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1632024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Leap 2</a:t>
            </a:r>
            <a:r>
              <a:rPr lang="en-US" sz="2300" dirty="0" smtClean="0">
                <a:solidFill>
                  <a:srgbClr val="FFC000"/>
                </a:solidFill>
              </a:rPr>
              <a:t>:  </a:t>
            </a:r>
            <a:r>
              <a:rPr lang="en-US" sz="2300" dirty="0" smtClean="0"/>
              <a:t>Information Management Services; 2008 Centennial</a:t>
            </a:r>
            <a:endParaRPr lang="en-US" sz="2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/>
          <a:lstStyle/>
          <a:p>
            <a:pPr marL="385762" indent="0" algn="ctr">
              <a:buNone/>
            </a:pPr>
            <a:r>
              <a:rPr lang="en-US" sz="2800" dirty="0" smtClean="0"/>
              <a:t>2007 – 2008</a:t>
            </a:r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2008:</a:t>
            </a:r>
            <a:r>
              <a:rPr lang="en-US" sz="1800" dirty="0" smtClean="0"/>
              <a:t> 	School develops two websites: the Centennial Site &amp; Institutional Memory Site; </a:t>
            </a:r>
            <a:r>
              <a:rPr lang="en-US" sz="1800" dirty="0" smtClean="0"/>
              <a:t>these </a:t>
            </a:r>
            <a:r>
              <a:rPr lang="en-US" sz="1800" dirty="0" smtClean="0">
                <a:solidFill>
                  <a:srgbClr val="FF0000"/>
                </a:solidFill>
              </a:rPr>
              <a:t>2 </a:t>
            </a:r>
            <a:r>
              <a:rPr lang="en-US" sz="1800" dirty="0" smtClean="0">
                <a:solidFill>
                  <a:srgbClr val="FF0000"/>
                </a:solidFill>
              </a:rPr>
              <a:t>projects </a:t>
            </a:r>
            <a:r>
              <a:rPr lang="en-US" sz="1800" dirty="0" smtClean="0"/>
              <a:t>redirect us</a:t>
            </a:r>
            <a:endParaRPr lang="en-US" sz="9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Services: 	</a:t>
            </a:r>
            <a:r>
              <a:rPr lang="en-US" sz="1800" dirty="0" smtClean="0"/>
              <a:t>Baker Tech Services tapped to provide </a:t>
            </a:r>
            <a:r>
              <a:rPr lang="en-US" sz="1800" dirty="0"/>
              <a:t>M</a:t>
            </a:r>
            <a:r>
              <a:rPr lang="en-US" sz="1800" dirty="0" smtClean="0"/>
              <a:t>etadata &amp; Taxonomy creation services for both websites’ </a:t>
            </a:r>
            <a:r>
              <a:rPr lang="en-US" sz="1800" dirty="0"/>
              <a:t>content </a:t>
            </a:r>
            <a:endParaRPr lang="en-US" sz="1800" dirty="0" smtClean="0"/>
          </a:p>
          <a:p>
            <a:pPr marL="2060575" indent="-1676400">
              <a:buNone/>
            </a:pPr>
            <a:endParaRPr lang="en-US" sz="900" dirty="0" smtClean="0"/>
          </a:p>
          <a:p>
            <a:pPr marL="385762" indent="0">
              <a:buNone/>
            </a:pPr>
            <a:r>
              <a:rPr lang="en-US" sz="1800" dirty="0" err="1" smtClean="0">
                <a:solidFill>
                  <a:srgbClr val="FF0000"/>
                </a:solidFill>
              </a:rPr>
              <a:t>Proj</a:t>
            </a:r>
            <a:r>
              <a:rPr lang="en-US" sz="1800" dirty="0" smtClean="0">
                <a:solidFill>
                  <a:srgbClr val="FF0000"/>
                </a:solidFill>
              </a:rPr>
              <a:t>. Catalog:   </a:t>
            </a:r>
            <a:r>
              <a:rPr lang="en-US" sz="1800" dirty="0" smtClean="0"/>
              <a:t>XML repository; </a:t>
            </a:r>
            <a:r>
              <a:rPr lang="en-US" sz="1800" dirty="0" err="1" smtClean="0"/>
              <a:t>oXygen</a:t>
            </a:r>
            <a:r>
              <a:rPr lang="en-US" sz="1800" dirty="0" smtClean="0"/>
              <a:t> to author “metadata records”</a:t>
            </a:r>
          </a:p>
          <a:p>
            <a:pPr marL="385762" indent="0">
              <a:buNone/>
            </a:pPr>
            <a:endParaRPr lang="en-US" sz="900" dirty="0" smtClean="0"/>
          </a:p>
          <a:p>
            <a:pPr marL="2060575" indent="-1676400">
              <a:buNone/>
            </a:pPr>
            <a:r>
              <a:rPr lang="en-US" sz="1800" dirty="0">
                <a:solidFill>
                  <a:srgbClr val="FF0000"/>
                </a:solidFill>
              </a:rPr>
              <a:t>New Project: </a:t>
            </a:r>
            <a:r>
              <a:rPr lang="en-US" sz="1800" dirty="0" smtClean="0">
                <a:solidFill>
                  <a:srgbClr val="FF0000"/>
                </a:solidFill>
              </a:rPr>
              <a:t>	</a:t>
            </a:r>
            <a:r>
              <a:rPr lang="en-US" sz="1800" dirty="0" smtClean="0"/>
              <a:t>Learn XML, create the metadata schema &amp; taxonomies, help tag &amp; classify the website content:  thousands of photos, audios, videos, school timeline events</a:t>
            </a:r>
          </a:p>
          <a:p>
            <a:pPr marL="2060575" indent="-1676400">
              <a:buNone/>
            </a:pPr>
            <a:endParaRPr lang="en-US" sz="900" dirty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Change: 	</a:t>
            </a:r>
            <a:r>
              <a:rPr lang="en-US" sz="1800" dirty="0" smtClean="0"/>
              <a:t>Department starts providing Information Management Services (department-created Metadata &amp; Taxonomy) websites across the school (MBA, EE, ER, DVAM…)</a:t>
            </a:r>
          </a:p>
        </p:txBody>
      </p:sp>
    </p:spTree>
    <p:extLst>
      <p:ext uri="{BB962C8B-B14F-4D97-AF65-F5344CB8AC3E}">
        <p14:creationId xmlns:p14="http://schemas.microsoft.com/office/powerpoint/2010/main" val="208864265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Leap 2: </a:t>
            </a:r>
            <a:r>
              <a:rPr lang="en-US" dirty="0" smtClean="0"/>
              <a:t>IMS – 2 Reorganizations; Faculty Project &amp;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2" indent="0" algn="ctr">
              <a:buNone/>
            </a:pPr>
            <a:r>
              <a:rPr lang="en-US" sz="2800" dirty="0" smtClean="0"/>
              <a:t>2009 –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2012</a:t>
            </a:r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2009-12:</a:t>
            </a:r>
            <a:r>
              <a:rPr lang="en-US" sz="1800" dirty="0" smtClean="0"/>
              <a:t> 	1) </a:t>
            </a:r>
            <a:r>
              <a:rPr lang="en-US" sz="1700" dirty="0" smtClean="0"/>
              <a:t>Baker Library Reorganizes--Tech Services Group split; 2) HUL Reorganizes--Creates a Central Tech Services unit</a:t>
            </a:r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Services:  	</a:t>
            </a:r>
            <a:r>
              <a:rPr lang="en-US" sz="1700" i="1" dirty="0" smtClean="0"/>
              <a:t>Our reorganization: </a:t>
            </a:r>
            <a:r>
              <a:rPr lang="en-US" sz="1700" dirty="0" smtClean="0"/>
              <a:t>we keep only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</a:rPr>
              <a:t>Metadata</a:t>
            </a:r>
            <a:r>
              <a:rPr lang="en-US" sz="1700" dirty="0" smtClean="0"/>
              <a:t>,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</a:rPr>
              <a:t>Taxonomy</a:t>
            </a:r>
            <a:r>
              <a:rPr lang="en-US" sz="1700" dirty="0" smtClean="0"/>
              <a:t>, Acquisitions; during </a:t>
            </a:r>
            <a:r>
              <a:rPr lang="en-US" sz="1700" i="1" dirty="0" smtClean="0"/>
              <a:t>HUL reorganization</a:t>
            </a:r>
            <a:r>
              <a:rPr lang="en-US" sz="1700" dirty="0" smtClean="0"/>
              <a:t>: we add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</a:rPr>
              <a:t>Web Search</a:t>
            </a:r>
            <a:r>
              <a:rPr lang="en-US" sz="1700" dirty="0" smtClean="0"/>
              <a:t>,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</a:rPr>
              <a:t>Analytics</a:t>
            </a:r>
            <a:r>
              <a:rPr lang="en-US" sz="1700" dirty="0" smtClean="0"/>
              <a:t>, &amp;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</a:rPr>
              <a:t>Tagging</a:t>
            </a:r>
            <a:r>
              <a:rPr lang="en-US" sz="1700" dirty="0" smtClean="0"/>
              <a:t> services; lost Acquisitions</a:t>
            </a:r>
          </a:p>
          <a:p>
            <a:pPr marL="2060575" indent="-1676400">
              <a:buNone/>
            </a:pPr>
            <a:endParaRPr lang="en-US" sz="1000" dirty="0" smtClean="0"/>
          </a:p>
          <a:p>
            <a:pPr marL="385762" indent="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Dept. Catalog:  </a:t>
            </a:r>
            <a:r>
              <a:rPr lang="en-US" sz="1700" dirty="0" smtClean="0"/>
              <a:t>N/A (use IT web repositories for metadata &amp; taxonomy)</a:t>
            </a:r>
          </a:p>
          <a:p>
            <a:pPr marL="385762" indent="0">
              <a:buNone/>
            </a:pPr>
            <a:endParaRPr lang="en-US" sz="1100" dirty="0" smtClean="0"/>
          </a:p>
          <a:p>
            <a:pPr marL="2060575" indent="-1676400">
              <a:buNone/>
            </a:pPr>
            <a:r>
              <a:rPr lang="en-US" sz="1800" dirty="0">
                <a:solidFill>
                  <a:srgbClr val="FF0000"/>
                </a:solidFill>
              </a:rPr>
              <a:t>New Project: </a:t>
            </a:r>
            <a:r>
              <a:rPr lang="en-US" sz="1800" dirty="0" smtClean="0">
                <a:solidFill>
                  <a:srgbClr val="FF0000"/>
                </a:solidFill>
              </a:rPr>
              <a:t>	</a:t>
            </a:r>
            <a:r>
              <a:rPr lang="en-US" sz="1800" dirty="0" smtClean="0"/>
              <a:t>Faculty works: </a:t>
            </a:r>
            <a:r>
              <a:rPr lang="en-US" sz="1700" dirty="0" smtClean="0"/>
              <a:t>Develop better, &amp; user-centered, access points. </a:t>
            </a:r>
            <a:r>
              <a:rPr lang="en-US" sz="1700" dirty="0" smtClean="0"/>
              <a:t>Develop </a:t>
            </a:r>
            <a:r>
              <a:rPr lang="en-US" sz="1700" dirty="0" smtClean="0"/>
              <a:t>Schema </a:t>
            </a:r>
            <a:r>
              <a:rPr lang="en-US" sz="1700" dirty="0" smtClean="0"/>
              <a:t>&amp; Taxonomy</a:t>
            </a:r>
            <a:r>
              <a:rPr lang="en-US" sz="1700" dirty="0" smtClean="0"/>
              <a:t>; 3</a:t>
            </a:r>
            <a:r>
              <a:rPr lang="en-US" sz="1700" baseline="30000" dirty="0" smtClean="0"/>
              <a:t>rd</a:t>
            </a:r>
            <a:r>
              <a:rPr lang="en-US" sz="1700" dirty="0" smtClean="0"/>
              <a:t> </a:t>
            </a:r>
            <a:r>
              <a:rPr lang="en-US" sz="1700" dirty="0" smtClean="0">
                <a:solidFill>
                  <a:srgbClr val="FF0000"/>
                </a:solidFill>
              </a:rPr>
              <a:t>project </a:t>
            </a:r>
            <a:r>
              <a:rPr lang="en-US" sz="1700" dirty="0" smtClean="0"/>
              <a:t> </a:t>
            </a:r>
            <a:r>
              <a:rPr lang="en-US" sz="1700" dirty="0" smtClean="0">
                <a:solidFill>
                  <a:srgbClr val="FF0000"/>
                </a:solidFill>
              </a:rPr>
              <a:t>R</a:t>
            </a:r>
            <a:r>
              <a:rPr lang="en-US" sz="1700" dirty="0" smtClean="0"/>
              <a:t>esearch </a:t>
            </a:r>
            <a:r>
              <a:rPr lang="en-US" sz="1700" dirty="0" smtClean="0">
                <a:solidFill>
                  <a:srgbClr val="FF0000"/>
                </a:solidFill>
              </a:rPr>
              <a:t>I</a:t>
            </a:r>
            <a:r>
              <a:rPr lang="en-US" sz="1700" dirty="0" smtClean="0"/>
              <a:t>nformation </a:t>
            </a:r>
            <a:r>
              <a:rPr lang="en-US" sz="1700" dirty="0" smtClean="0">
                <a:solidFill>
                  <a:srgbClr val="FF0000"/>
                </a:solidFill>
              </a:rPr>
              <a:t>S</a:t>
            </a:r>
            <a:r>
              <a:rPr lang="en-US" sz="1700" dirty="0" smtClean="0"/>
              <a:t>ystem </a:t>
            </a:r>
            <a:r>
              <a:rPr lang="en-US" sz="1700" dirty="0" smtClean="0"/>
              <a:t>to </a:t>
            </a:r>
            <a:r>
              <a:rPr lang="en-US" sz="1700" dirty="0" smtClean="0"/>
              <a:t>store &amp; display on web</a:t>
            </a:r>
            <a:endParaRPr lang="en-US" sz="1700" dirty="0" smtClean="0">
              <a:solidFill>
                <a:schemeClr val="tx2"/>
              </a:solidFill>
            </a:endParaRPr>
          </a:p>
          <a:p>
            <a:pPr marL="385762" indent="0">
              <a:buNone/>
            </a:pPr>
            <a:endParaRPr lang="en-US" sz="1100" dirty="0" smtClean="0"/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Change: 	</a:t>
            </a:r>
            <a:r>
              <a:rPr lang="en-US" sz="1700" dirty="0" smtClean="0"/>
              <a:t>Department </a:t>
            </a:r>
            <a:r>
              <a:rPr lang="en-US" sz="1700" dirty="0" smtClean="0"/>
              <a:t>learns to collect/analyze </a:t>
            </a:r>
            <a:r>
              <a:rPr lang="en-US" sz="1700" dirty="0" smtClean="0"/>
              <a:t>user requirements; </a:t>
            </a:r>
            <a:r>
              <a:rPr lang="en-US" sz="1700" dirty="0" smtClean="0"/>
              <a:t>find </a:t>
            </a:r>
            <a:r>
              <a:rPr lang="en-US" sz="1700" dirty="0" smtClean="0"/>
              <a:t>&amp; </a:t>
            </a:r>
            <a:r>
              <a:rPr lang="en-US" sz="1700" dirty="0" smtClean="0"/>
              <a:t>centralize </a:t>
            </a:r>
            <a:r>
              <a:rPr lang="en-US" sz="1700" dirty="0" smtClean="0"/>
              <a:t>faculty Metadata &amp; Taxonomy from cross-school systems; &amp; we </a:t>
            </a:r>
            <a:r>
              <a:rPr lang="en-US" sz="1700" dirty="0" smtClean="0"/>
              <a:t>tag </a:t>
            </a:r>
            <a:r>
              <a:rPr lang="en-US" sz="1700" dirty="0" smtClean="0"/>
              <a:t>faculty content in </a:t>
            </a:r>
            <a:r>
              <a:rPr lang="en-US" sz="1700" dirty="0" smtClean="0">
                <a:solidFill>
                  <a:srgbClr val="FF0000"/>
                </a:solidFill>
              </a:rPr>
              <a:t>RIS</a:t>
            </a:r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886280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Leap 3: </a:t>
            </a:r>
            <a:r>
              <a:rPr lang="en-US" sz="2000" dirty="0" smtClean="0"/>
              <a:t>Information </a:t>
            </a:r>
            <a:r>
              <a:rPr lang="en-US" sz="2000" dirty="0"/>
              <a:t>Product </a:t>
            </a:r>
            <a:r>
              <a:rPr lang="en-US" sz="2000" dirty="0" smtClean="0"/>
              <a:t>Services (IPS) ; </a:t>
            </a:r>
            <a:r>
              <a:rPr lang="en-US" sz="2000" dirty="0"/>
              <a:t>Integration &amp; </a:t>
            </a:r>
            <a:r>
              <a:rPr lang="en-US" sz="2000" dirty="0" smtClean="0"/>
              <a:t>Production</a:t>
            </a:r>
            <a:endParaRPr lang="en-US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24881"/>
            <a:ext cx="4038600" cy="40386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85762" indent="0">
              <a:buNone/>
            </a:pPr>
            <a:endParaRPr lang="en-US" sz="1200" dirty="0" smtClean="0"/>
          </a:p>
          <a:p>
            <a:pPr marL="385762" indent="0">
              <a:buNone/>
            </a:pPr>
            <a:endParaRPr lang="en-US" sz="800" dirty="0" smtClean="0"/>
          </a:p>
          <a:p>
            <a:pPr marL="385762" indent="0">
              <a:buNone/>
            </a:pPr>
            <a:r>
              <a:rPr lang="en-US" sz="2000" dirty="0" smtClean="0"/>
              <a:t>Integrate website silos with a </a:t>
            </a:r>
            <a:r>
              <a:rPr lang="en-US" sz="2000" dirty="0" smtClean="0">
                <a:solidFill>
                  <a:srgbClr val="FF0000"/>
                </a:solidFill>
              </a:rPr>
              <a:t>semantic-based </a:t>
            </a:r>
            <a:r>
              <a:rPr lang="en-US" sz="2000" dirty="0" smtClean="0">
                <a:solidFill>
                  <a:srgbClr val="FF0000"/>
                </a:solidFill>
              </a:rPr>
              <a:t>information architecture</a:t>
            </a:r>
          </a:p>
          <a:p>
            <a:pPr marL="385762" indent="0">
              <a:buNone/>
            </a:pPr>
            <a:endParaRPr lang="en-US" sz="800" dirty="0" smtClean="0"/>
          </a:p>
          <a:p>
            <a:pPr marL="385762" indent="0">
              <a:buNone/>
            </a:pPr>
            <a:r>
              <a:rPr lang="en-US" sz="2400" dirty="0" smtClean="0"/>
              <a:t>&amp;</a:t>
            </a:r>
          </a:p>
          <a:p>
            <a:pPr marL="385762" indent="0">
              <a:buNone/>
            </a:pPr>
            <a:endParaRPr lang="en-US" sz="800" dirty="0"/>
          </a:p>
          <a:p>
            <a:pPr marL="385762" indent="0">
              <a:buNone/>
            </a:pPr>
            <a:r>
              <a:rPr lang="en-US" sz="2000" dirty="0" smtClean="0"/>
              <a:t>Institute </a:t>
            </a:r>
            <a:r>
              <a:rPr lang="en-US" sz="2000" dirty="0" smtClean="0">
                <a:solidFill>
                  <a:srgbClr val="FF0000"/>
                </a:solidFill>
              </a:rPr>
              <a:t>content creation / production standards</a:t>
            </a:r>
          </a:p>
          <a:p>
            <a:pPr marL="385762" indent="0">
              <a:buNone/>
            </a:pPr>
            <a:endParaRPr lang="en-US" sz="800" dirty="0" smtClean="0"/>
          </a:p>
          <a:p>
            <a:pPr marL="385762" indent="0">
              <a:buNone/>
            </a:pPr>
            <a:r>
              <a:rPr lang="en-US" sz="2200" dirty="0" smtClean="0"/>
              <a:t>via</a:t>
            </a:r>
          </a:p>
          <a:p>
            <a:pPr marL="385762" indent="0">
              <a:buNone/>
            </a:pPr>
            <a:endParaRPr lang="en-US" sz="800" dirty="0"/>
          </a:p>
          <a:p>
            <a:pPr marL="385762" indent="0">
              <a:buNone/>
            </a:pPr>
            <a:r>
              <a:rPr lang="en-US" sz="2000" dirty="0" smtClean="0"/>
              <a:t>A new three-tiered project, 2013 - 2016</a:t>
            </a:r>
          </a:p>
        </p:txBody>
      </p:sp>
    </p:spTree>
    <p:extLst>
      <p:ext uri="{BB962C8B-B14F-4D97-AF65-F5344CB8AC3E}">
        <p14:creationId xmlns:p14="http://schemas.microsoft.com/office/powerpoint/2010/main" val="228780956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C000"/>
                </a:solidFill>
              </a:rPr>
              <a:t>Leap 3</a:t>
            </a:r>
            <a:r>
              <a:rPr lang="en-US" sz="2000" dirty="0" smtClean="0">
                <a:solidFill>
                  <a:srgbClr val="FFC000"/>
                </a:solidFill>
              </a:rPr>
              <a:t>: </a:t>
            </a:r>
            <a:r>
              <a:rPr lang="en-US" sz="2000" dirty="0" smtClean="0"/>
              <a:t>IPS: Develop Integration Architecture &amp; Production </a:t>
            </a:r>
            <a:r>
              <a:rPr lang="en-US" sz="2000" dirty="0"/>
              <a:t>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innerShdw blurRad="114300">
              <a:prstClr val="black"/>
            </a:innerShdw>
          </a:effectLst>
        </p:spPr>
        <p:txBody>
          <a:bodyPr/>
          <a:lstStyle/>
          <a:p>
            <a:pPr marL="385762" indent="0" algn="ctr">
              <a:buNone/>
            </a:pPr>
            <a:r>
              <a:rPr lang="en-US" sz="2800" dirty="0" smtClean="0"/>
              <a:t>2013 - 2016</a:t>
            </a:r>
            <a:endParaRPr lang="en-US" sz="2800" dirty="0"/>
          </a:p>
          <a:p>
            <a:pPr marL="2109788" indent="-1725613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2013 – </a:t>
            </a:r>
            <a:r>
              <a:rPr lang="en-US" sz="1700" dirty="0" smtClean="0">
                <a:solidFill>
                  <a:srgbClr val="FF0000"/>
                </a:solidFill>
              </a:rPr>
              <a:t>present</a:t>
            </a:r>
            <a:r>
              <a:rPr lang="en-US" sz="1800" dirty="0" smtClean="0">
                <a:solidFill>
                  <a:srgbClr val="FF0000"/>
                </a:solidFill>
              </a:rPr>
              <a:t>: </a:t>
            </a:r>
            <a:r>
              <a:rPr lang="en-US" sz="1700" dirty="0" smtClean="0"/>
              <a:t>See </a:t>
            </a:r>
            <a:r>
              <a:rPr lang="en-US" sz="1700" i="1" dirty="0" smtClean="0"/>
              <a:t>big</a:t>
            </a:r>
            <a:r>
              <a:rPr lang="en-US" sz="1700" dirty="0" smtClean="0"/>
              <a:t> need: integrate </a:t>
            </a:r>
            <a:r>
              <a:rPr lang="en-US" sz="1700" dirty="0" err="1" smtClean="0"/>
              <a:t>siloed</a:t>
            </a:r>
            <a:r>
              <a:rPr lang="en-US" sz="1700" dirty="0" smtClean="0"/>
              <a:t> school web-content &amp; metadata; start </a:t>
            </a:r>
            <a:r>
              <a:rPr lang="en-US" sz="1700" i="1" dirty="0" smtClean="0"/>
              <a:t>small</a:t>
            </a:r>
            <a:r>
              <a:rPr lang="en-US" sz="1700" dirty="0" smtClean="0"/>
              <a:t>: integrate library web-content in a 3-tiered Proof-of-Concept project (Baker3.0):</a:t>
            </a:r>
            <a:r>
              <a:rPr lang="en-US" sz="1700" dirty="0" smtClean="0">
                <a:solidFill>
                  <a:srgbClr val="00B0F0"/>
                </a:solidFill>
              </a:rPr>
              <a:t> </a:t>
            </a:r>
            <a:r>
              <a:rPr lang="en-US" sz="17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II</a:t>
            </a:r>
            <a:r>
              <a:rPr lang="en-US" sz="1700" dirty="0" smtClean="0">
                <a:solidFill>
                  <a:srgbClr val="00B0F0"/>
                </a:solidFill>
              </a:rPr>
              <a:t> </a:t>
            </a:r>
            <a:r>
              <a:rPr lang="en-US" sz="1700" dirty="0" smtClean="0"/>
              <a:t>/ </a:t>
            </a:r>
            <a:r>
              <a:rPr lang="en-US" sz="1700" dirty="0" smtClean="0">
                <a:solidFill>
                  <a:srgbClr val="00B050"/>
                </a:solidFill>
              </a:rPr>
              <a:t>CMS</a:t>
            </a:r>
            <a:r>
              <a:rPr lang="en-US" sz="1700" dirty="0" smtClean="0"/>
              <a:t> / </a:t>
            </a:r>
            <a:r>
              <a:rPr lang="en-US" sz="17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DE6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DP</a:t>
            </a:r>
          </a:p>
          <a:p>
            <a:pPr marL="2109788" indent="-1725613">
              <a:buNone/>
            </a:pPr>
            <a:endParaRPr lang="en-US" sz="80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DE6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2109788" indent="-1768475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Services:  	</a:t>
            </a:r>
            <a:r>
              <a:rPr lang="en-US" sz="1700" dirty="0" smtClean="0"/>
              <a:t>Add</a:t>
            </a:r>
            <a:r>
              <a:rPr lang="en-US" sz="1700" dirty="0" smtClean="0">
                <a:solidFill>
                  <a:srgbClr val="FF0000"/>
                </a:solidFill>
              </a:rPr>
              <a:t> </a:t>
            </a:r>
            <a:r>
              <a:rPr lang="en-US" sz="1700" dirty="0" smtClean="0"/>
              <a:t>Concept/Synonym and Entity/Identity Management services (like ISNI, ORCID) &amp; Data Science services, adopt RDF to enable integration &amp; </a:t>
            </a:r>
            <a:r>
              <a:rPr lang="en-US" sz="1700" dirty="0" smtClean="0"/>
              <a:t>LOD</a:t>
            </a:r>
          </a:p>
          <a:p>
            <a:pPr marL="2109788" indent="-1768475">
              <a:buNone/>
            </a:pPr>
            <a:endParaRPr lang="en-US" sz="800" dirty="0" smtClean="0"/>
          </a:p>
          <a:p>
            <a:pPr marL="2109788" indent="-1768475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Dept. Catalog</a:t>
            </a:r>
            <a:r>
              <a:rPr lang="en-US" sz="1800" dirty="0">
                <a:solidFill>
                  <a:srgbClr val="FF0000"/>
                </a:solidFill>
              </a:rPr>
              <a:t>:  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700" dirty="0" err="1" smtClean="0"/>
              <a:t>Fuseki</a:t>
            </a:r>
            <a:r>
              <a:rPr lang="en-US" sz="1700" dirty="0" smtClean="0"/>
              <a:t> Graph DB; other tools: Protégé; E-Z Publish</a:t>
            </a:r>
          </a:p>
          <a:p>
            <a:pPr marL="2109788" indent="-1768475">
              <a:buNone/>
            </a:pPr>
            <a:endParaRPr lang="en-US" sz="800" dirty="0" smtClean="0"/>
          </a:p>
          <a:p>
            <a:pPr marL="2109788" indent="-1768475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New Project:     </a:t>
            </a:r>
            <a:r>
              <a:rPr lang="en-US" sz="1700" dirty="0" smtClean="0"/>
              <a:t>“</a:t>
            </a:r>
            <a:r>
              <a:rPr lang="en-US" sz="17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I</a:t>
            </a:r>
            <a:r>
              <a:rPr lang="en-US" sz="1700" dirty="0" smtClean="0"/>
              <a:t>nformation </a:t>
            </a:r>
            <a:r>
              <a:rPr lang="en-US" sz="17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I</a:t>
            </a:r>
            <a:r>
              <a:rPr lang="en-US" sz="1700" dirty="0" smtClean="0">
                <a:solidFill>
                  <a:schemeClr val="tx2"/>
                </a:solidFill>
              </a:rPr>
              <a:t>nfrastructure” (schema, concept definitions, synonyms, authority control); </a:t>
            </a:r>
            <a:r>
              <a:rPr lang="en-US" sz="1700" dirty="0" smtClean="0">
                <a:solidFill>
                  <a:srgbClr val="00B050"/>
                </a:solidFill>
              </a:rPr>
              <a:t>CMS</a:t>
            </a:r>
            <a:r>
              <a:rPr lang="en-US" sz="1700" dirty="0" smtClean="0">
                <a:solidFill>
                  <a:schemeClr val="tx2"/>
                </a:solidFill>
              </a:rPr>
              <a:t> with content creation &amp; production standards</a:t>
            </a:r>
            <a:r>
              <a:rPr lang="en-US" sz="1700" dirty="0">
                <a:solidFill>
                  <a:schemeClr val="tx2"/>
                </a:solidFill>
              </a:rPr>
              <a:t>;</a:t>
            </a:r>
            <a:r>
              <a:rPr lang="en-US" sz="1700" dirty="0" smtClean="0">
                <a:solidFill>
                  <a:schemeClr val="tx2"/>
                </a:solidFill>
              </a:rPr>
              <a:t> exemplar “</a:t>
            </a:r>
            <a:r>
              <a:rPr lang="en-US" sz="17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DE6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</a:t>
            </a:r>
            <a:r>
              <a:rPr lang="en-US" sz="1700" dirty="0" smtClean="0">
                <a:solidFill>
                  <a:schemeClr val="tx2"/>
                </a:solidFill>
              </a:rPr>
              <a:t>iscovery </a:t>
            </a:r>
            <a:r>
              <a:rPr lang="en-US" sz="17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DE6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</a:t>
            </a:r>
            <a:r>
              <a:rPr lang="en-US" sz="1700" dirty="0" smtClean="0">
                <a:solidFill>
                  <a:schemeClr val="tx2"/>
                </a:solidFill>
              </a:rPr>
              <a:t>latform” </a:t>
            </a:r>
          </a:p>
          <a:p>
            <a:pPr marL="2060575" indent="-167640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Change: 	</a:t>
            </a:r>
            <a:r>
              <a:rPr lang="en-US" sz="1700" dirty="0" smtClean="0"/>
              <a:t>Department learns RDF, lexical </a:t>
            </a:r>
            <a:r>
              <a:rPr lang="en-US" sz="1700" dirty="0" smtClean="0"/>
              <a:t>ontology, data science, &amp; if </a:t>
            </a:r>
            <a:r>
              <a:rPr lang="en-US" sz="1700" dirty="0" smtClean="0"/>
              <a:t>we </a:t>
            </a:r>
            <a:r>
              <a:rPr lang="en-US" sz="1700" dirty="0" smtClean="0"/>
              <a:t>are successful using </a:t>
            </a:r>
            <a:r>
              <a:rPr lang="en-US" sz="1700" dirty="0" smtClean="0"/>
              <a:t>our 3-tiered approach, then maybe we can </a:t>
            </a:r>
            <a:r>
              <a:rPr lang="en-US" sz="1700" dirty="0" smtClean="0"/>
              <a:t>move on to help integrate </a:t>
            </a:r>
            <a:r>
              <a:rPr lang="en-US" sz="1700" dirty="0" smtClean="0"/>
              <a:t>school websites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63237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APPENDIX: </a:t>
            </a:r>
            <a:r>
              <a:rPr lang="en-US" dirty="0" smtClean="0"/>
              <a:t>Evolution of a Department at a glance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2" indent="0" algn="ctr">
              <a:buNone/>
            </a:pPr>
            <a:r>
              <a:rPr lang="en-US" sz="2800" dirty="0" smtClean="0"/>
              <a:t>2007 – 2016….</a:t>
            </a:r>
            <a:endParaRPr lang="en-US" sz="2800" dirty="0"/>
          </a:p>
          <a:p>
            <a:pPr marL="385762" indent="0">
              <a:buNone/>
            </a:pPr>
            <a:endParaRPr lang="en-US" sz="1800" dirty="0"/>
          </a:p>
          <a:p>
            <a:pPr marL="385762" indent="0">
              <a:buNone/>
            </a:pPr>
            <a:endParaRPr lang="en-US" sz="1800" dirty="0"/>
          </a:p>
          <a:p>
            <a:pPr marL="385762" indent="0">
              <a:buNone/>
            </a:pPr>
            <a:endParaRPr lang="en-US" sz="1100" dirty="0" smtClean="0"/>
          </a:p>
          <a:p>
            <a:pPr marL="385762" indent="0">
              <a:buNone/>
            </a:pPr>
            <a:endParaRPr lang="en-US" sz="1800" dirty="0"/>
          </a:p>
          <a:p>
            <a:pPr marL="385762" indent="0">
              <a:buNone/>
            </a:pPr>
            <a:endParaRPr lang="en-US" sz="1800" dirty="0"/>
          </a:p>
          <a:p>
            <a:pPr marL="385762" indent="0">
              <a:buNone/>
            </a:pPr>
            <a:endParaRPr lang="en-US" sz="1800" dirty="0"/>
          </a:p>
          <a:p>
            <a:endParaRPr lang="en-US" sz="1800" dirty="0">
              <a:solidFill>
                <a:schemeClr val="tx2"/>
              </a:solidFill>
            </a:endParaRPr>
          </a:p>
          <a:p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554168"/>
              </p:ext>
            </p:extLst>
          </p:nvPr>
        </p:nvGraphicFramePr>
        <p:xfrm>
          <a:off x="381000" y="2516505"/>
          <a:ext cx="8229600" cy="400634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852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Department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Name: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3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Technical Services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Information Management Services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Information Product Services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2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Services: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Acquisitions; Cataloging; Collection Development; Prep Services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Metadata Creation; Vocabulary Creation;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Web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Search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Web Analytics; Tagging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Metadata Integration; Vocabulary Integration; Identity/Entity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Mgmt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 Data Science; LOD; Analytics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Content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Creation &amp; Production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Standards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2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Catalog/Tools: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Voyager; Aleph,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XML;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eXist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 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oXygen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RDF;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Fuseki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 Protégé; </a:t>
                      </a:r>
                      <a:endParaRPr lang="en-US" sz="13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E-Z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Publish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2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Content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Focus: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Traditional Library Materials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Centennial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Websites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; School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website/repository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content; faculty publication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metadata &amp; taxonomies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Describe,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 i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ntegrate,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 link, make discoverable the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website content of the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library (1</a:t>
                      </a:r>
                      <a:r>
                        <a:rPr lang="en-US" sz="1300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st</a:t>
                      </a:r>
                      <a:r>
                        <a:rPr lang="en-US" sz="13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)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, [then: 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</a:rPr>
                        <a:t>school websites?]</a:t>
                      </a:r>
                      <a:endParaRPr lang="en-US" sz="13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73795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3347&quot;&gt;&lt;property id=&quot;20148&quot; value=&quot;5&quot;/&gt;&lt;property id=&quot;20300&quot; value=&quot;Slide 1 - &amp;quot;All Staff Meeting&amp;quot;&quot;/&gt;&lt;property id=&quot;20307&quot; value=&quot;334&quot;/&gt;&lt;/object&gt;&lt;object type=&quot;3&quot; unique_id=&quot;14177&quot;&gt;&lt;property id=&quot;20148&quot; value=&quot;5&quot;/&gt;&lt;property id=&quot;20300&quot; value=&quot;Slide 2 - &amp;quot;FY13 Budget&amp;quot;&quot;/&gt;&lt;property id=&quot;20307&quot; value=&quot;362&quot;/&gt;&lt;/object&gt;&lt;object type=&quot;3&quot; unique_id=&quot;14178&quot;&gt;&lt;property id=&quot;20148&quot; value=&quot;5&quot;/&gt;&lt;property id=&quot;20300&quot; value=&quot;Slide 3 - &amp;quot;What’s New in the Budget this Year&amp;quot;&quot;/&gt;&lt;property id=&quot;20307&quot; value=&quot;367&quot;/&gt;&lt;/object&gt;&lt;object type=&quot;3&quot; unique_id=&quot;14179&quot;&gt;&lt;property id=&quot;20148&quot; value=&quot;5&quot;/&gt;&lt;property id=&quot;20300&quot; value=&quot;Slide 4 - &amp;quot;Harvard Library Transition Update&amp;quot;&quot;/&gt;&lt;property id=&quot;20307&quot; value=&quot;36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KLS Cupola Template BN">
  <a:themeElements>
    <a:clrScheme name="KLS Cupola Template B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LS Cupola Template B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KLS Cupola Template B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LS Cupola Template B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LS Cupola Template B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LS Cupola Template B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LS Cupola Template B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LS Cupola Template B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LS Cupola Template B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Form - Template" ma:contentTypeID="0x010100CFBB82FA56D442DAB74317F8E9383722090048A822B633F23146B416DE4E1E79FF9A" ma:contentTypeVersion="22" ma:contentTypeDescription="Model, standard, or structure for frequently created documents." ma:contentTypeScope="" ma:versionID="2e02d08adca7ab2e7615b72ed4ea4f1c">
  <xsd:schema xmlns:xsd="http://www.w3.org/2001/XMLSchema" xmlns:xs="http://www.w3.org/2001/XMLSchema" xmlns:p="http://schemas.microsoft.com/office/2006/metadata/properties" xmlns:ns1="http://schemas.microsoft.com/sharepoint/v3" xmlns:ns2="a276a4f0-1bf4-48e2-83de-94d4a160136b" xmlns:ns3="ef9d01e8-592a-4f22-9eac-9ccf83ff3532" xmlns:ns4="4e1c792e-c5a3-4a50-b916-3281fd3ff17c" targetNamespace="http://schemas.microsoft.com/office/2006/metadata/properties" ma:root="true" ma:fieldsID="117985a15611f80196700090e3875b8b" ns1:_="" ns2:_="" ns3:_="" ns4:_="">
    <xsd:import namespace="http://schemas.microsoft.com/sharepoint/v3"/>
    <xsd:import namespace="a276a4f0-1bf4-48e2-83de-94d4a160136b"/>
    <xsd:import namespace="ef9d01e8-592a-4f22-9eac-9ccf83ff3532"/>
    <xsd:import namespace="4e1c792e-c5a3-4a50-b916-3281fd3ff17c"/>
    <xsd:element name="properties">
      <xsd:complexType>
        <xsd:sequence>
          <xsd:element name="documentManagement">
            <xsd:complexType>
              <xsd:all>
                <xsd:element ref="ns1:Name" minOccurs="0"/>
                <xsd:element ref="ns1:Description" minOccurs="0"/>
                <xsd:element ref="ns1:ProjectName" minOccurs="0"/>
                <xsd:element ref="ns2:HBSDepartment" minOccurs="0"/>
                <xsd:element ref="ns2:FacultyUnit" minOccurs="0"/>
                <xsd:element ref="ns2:Initiative" minOccurs="0"/>
                <xsd:element ref="ns2:ResearchCenter" minOccurs="0"/>
                <xsd:element ref="ns3:Department_x0020_Topics" minOccurs="0"/>
                <xsd:element ref="ns4:FY" minOccurs="0"/>
                <xsd:element ref="ns4:Presenter_x0028_s_x0029__x002f_Author_x0028_s_x0029_" minOccurs="0"/>
                <xsd:element ref="ns4:Presented_x0020_at_x002f_Published_x0020_in" minOccurs="0"/>
                <xsd:element ref="ns4:Date_x0020_presented_x002f_published" minOccurs="0"/>
                <xsd:element ref="ns4:Category" minOccurs="0"/>
                <xsd:element ref="ns4:Area" minOccurs="0"/>
                <xsd:element ref="ns4:Year" minOccurs="0"/>
                <xsd:element ref="ns4:File_x0020_Type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7" nillable="true" ma:displayName="Account" ma:internalName="Name" ma:readOnly="true">
      <xsd:simpleType>
        <xsd:restriction base="dms:Text"/>
      </xsd:simpleType>
    </xsd:element>
    <xsd:element name="Description" ma:index="9" nillable="true" ma:displayName="Description" ma:internalName="Description">
      <xsd:simpleType>
        <xsd:restriction base="dms:Note">
          <xsd:maxLength value="255"/>
        </xsd:restriction>
      </xsd:simpleType>
    </xsd:element>
    <xsd:element name="ProjectName" ma:index="10" nillable="true" ma:displayName="Project Name" ma:internalName="ProjectName">
      <xsd:simpleType>
        <xsd:restriction base="dms:Text">
          <xsd:maxLength value="5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6a4f0-1bf4-48e2-83de-94d4a160136b" elementFormDefault="qualified">
    <xsd:import namespace="http://schemas.microsoft.com/office/2006/documentManagement/types"/>
    <xsd:import namespace="http://schemas.microsoft.com/office/infopath/2007/PartnerControls"/>
    <xsd:element name="HBSDepartment" ma:index="11" nillable="true" ma:displayName="HBS Department" ma:list="c735d0db-e289-4803-98bd-7cc800c22c32" ma:internalName="HBSDepartment" ma:showField="Title" ma:web="a276a4f0-1bf4-48e2-83de-94d4a160136b">
      <xsd:simpleType>
        <xsd:restriction base="dms:Lookup"/>
      </xsd:simpleType>
    </xsd:element>
    <xsd:element name="FacultyUnit" ma:index="12" nillable="true" ma:displayName="Faculty Unit" ma:list="{4cef85c5-b9dc-406f-aa91-813731c214f5}" ma:internalName="FacultyUnit" ma:showField="Title" ma:web="{a276a4f0-1bf4-48e2-83de-94d4a160136b}">
      <xsd:simpleType>
        <xsd:restriction base="dms:Lookup"/>
      </xsd:simpleType>
    </xsd:element>
    <xsd:element name="Initiative" ma:index="13" nillable="true" ma:displayName="Initiative" ma:list="f9e65a4b-9720-4442-9747-f4630491b8f0" ma:internalName="Initiative" ma:showField="Title" ma:web="a276a4f0-1bf4-48e2-83de-94d4a160136b">
      <xsd:simpleType>
        <xsd:restriction base="dms:Lookup"/>
      </xsd:simpleType>
    </xsd:element>
    <xsd:element name="ResearchCenter" ma:index="14" nillable="true" ma:displayName="Research Center" ma:list="7109fa9f-cb64-4c55-8bce-039a7879ddc8" ma:internalName="ResearchCenter" ma:showField="Title" ma:web="a276a4f0-1bf4-48e2-83de-94d4a160136b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d01e8-592a-4f22-9eac-9ccf83ff3532" elementFormDefault="qualified">
    <xsd:import namespace="http://schemas.microsoft.com/office/2006/documentManagement/types"/>
    <xsd:import namespace="http://schemas.microsoft.com/office/infopath/2007/PartnerControls"/>
    <xsd:element name="Department_x0020_Topics" ma:index="15" nillable="true" ma:displayName="Home Page Category" ma:internalName="Department_x0020_Topic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ut this Department"/>
                    <xsd:enumeration value="Emergency Procedures"/>
                    <xsd:enumeration value="Employee Resources"/>
                    <xsd:enumeration value="Forms and templates"/>
                    <xsd:enumeration value="KLS Presentations and Publications"/>
                    <xsd:enumeration value="Policies and Procedures"/>
                    <xsd:enumeration value="Strategy and Goals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c792e-c5a3-4a50-b916-3281fd3ff17c" elementFormDefault="qualified">
    <xsd:import namespace="http://schemas.microsoft.com/office/2006/documentManagement/types"/>
    <xsd:import namespace="http://schemas.microsoft.com/office/infopath/2007/PartnerControls"/>
    <xsd:element name="FY" ma:index="16" nillable="true" ma:displayName="FY" ma:internalName="F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Ongoing"/>
                    <xsd:enumeration value="Archive"/>
                    <xsd:enumeration value="FY07"/>
                    <xsd:enumeration value="FY08"/>
                    <xsd:enumeration value="FY09"/>
                    <xsd:enumeration value="FY10"/>
                    <xsd:enumeration value="FY11"/>
                    <xsd:enumeration value="FY12"/>
                    <xsd:enumeration value="FY13"/>
                    <xsd:enumeration value="FY14"/>
                    <xsd:enumeration value="FY15"/>
                    <xsd:enumeration value="FY16"/>
                  </xsd:restriction>
                </xsd:simpleType>
              </xsd:element>
            </xsd:sequence>
          </xsd:extension>
        </xsd:complexContent>
      </xsd:complexType>
    </xsd:element>
    <xsd:element name="Presenter_x0028_s_x0029__x002f_Author_x0028_s_x0029_" ma:index="17" nillable="true" ma:displayName="Presenter(s)/Author(s)" ma:internalName="Presenter_x0028_s_x0029__x002f_Author_x0028_s_x0029_" ma:readOnly="false">
      <xsd:simpleType>
        <xsd:restriction base="dms:Note">
          <xsd:maxLength value="255"/>
        </xsd:restriction>
      </xsd:simpleType>
    </xsd:element>
    <xsd:element name="Presented_x0020_at_x002f_Published_x0020_in" ma:index="18" nillable="true" ma:displayName="Presented at/Published in" ma:internalName="Presented_x0020_at_x002f_Published_x0020_in" ma:readOnly="false">
      <xsd:simpleType>
        <xsd:restriction base="dms:Note">
          <xsd:maxLength value="255"/>
        </xsd:restriction>
      </xsd:simpleType>
    </xsd:element>
    <xsd:element name="Date_x0020_presented_x002f_published" ma:index="19" nillable="true" ma:displayName="Date presented/published" ma:internalName="Date_x0020_presented_x002f_published" ma:readOnly="false">
      <xsd:simpleType>
        <xsd:restriction base="dms:Text">
          <xsd:maxLength value="255"/>
        </xsd:restriction>
      </xsd:simpleType>
    </xsd:element>
    <xsd:element name="Category" ma:index="20" nillable="true" ma:displayName="Category" ma:default="General admin" ma:format="RadioButtons" ma:internalName="Category">
      <xsd:simpleType>
        <xsd:restriction base="dms:Choice">
          <xsd:enumeration value="General admin"/>
          <xsd:enumeration value="Financial admin"/>
          <xsd:enumeration value="IT admin"/>
        </xsd:restriction>
      </xsd:simpleType>
    </xsd:element>
    <xsd:element name="Area" ma:index="21" nillable="true" ma:displayName="Area" ma:format="Dropdown" ma:internalName="Area">
      <xsd:simpleType>
        <xsd:restriction base="dms:Choice">
          <xsd:enumeration value="A - F"/>
          <xsd:enumeration value="G - J"/>
          <xsd:enumeration value="K - P"/>
          <xsd:enumeration value="R - Z"/>
          <xsd:enumeration value="HBS Wide"/>
          <xsd:enumeration value="Harvard Library"/>
          <xsd:enumeration value="FY15-FY17 current"/>
          <xsd:enumeration value="FY16 Strategic Planning"/>
          <xsd:enumeration value="Accidents"/>
          <xsd:enumeration value="Contacts"/>
          <xsd:enumeration value="Fire"/>
          <xsd:enumeration value="Threats"/>
          <xsd:enumeration value="Water"/>
          <xsd:enumeration value="Weather"/>
          <xsd:enumeration value="Archive"/>
        </xsd:restriction>
      </xsd:simpleType>
    </xsd:element>
    <xsd:element name="Year" ma:index="22" nillable="true" ma:displayName="Year" ma:internalName="Year">
      <xsd:simpleType>
        <xsd:restriction base="dms:Text">
          <xsd:maxLength value="255"/>
        </xsd:restriction>
      </xsd:simpleType>
    </xsd:element>
    <xsd:element name="File_x0020_Type0" ma:index="23" nillable="true" ma:displayName="File Type" ma:format="Dropdown" ma:internalName="File_x0020_Type0">
      <xsd:simpleType>
        <xsd:restriction base="dms:Choice">
          <xsd:enumeration value="Forms"/>
          <xsd:enumeration value="Template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4.xml><?xml version="1.0" encoding="utf-8"?>
<p:properties xmlns:p="http://schemas.microsoft.com/office/2006/metadata/properties" xmlns:xsi="http://www.w3.org/2001/XMLSchema-instance">
  <documentManagement>
    <ResearchCenter xmlns="a276a4f0-1bf4-48e2-83de-94d4a160136b" xsi:nil="true"/>
    <Initiative xmlns="a276a4f0-1bf4-48e2-83de-94d4a160136b" xsi:nil="true"/>
    <HBSDepartment xmlns="a276a4f0-1bf4-48e2-83de-94d4a160136b">10</HBSDepartment>
    <FacultyUnit xmlns="a276a4f0-1bf4-48e2-83de-94d4a160136b" xsi:nil="true"/>
    <Description xmlns="http://schemas.microsoft.com/sharepoint/v3" xsi:nil="true"/>
    <ProjectName xmlns="http://schemas.microsoft.com/sharepoint/v3" xsi:nil="true"/>
    <Date_x0020_presented_x002f_published xmlns="4e1c792e-c5a3-4a50-b916-3281fd3ff17c" xsi:nil="true"/>
    <Presenter_x0028_s_x0029__x002f_Author_x0028_s_x0029_ xmlns="4e1c792e-c5a3-4a50-b916-3281fd3ff17c" xsi:nil="true"/>
    <Department_x0020_Topics xmlns="ef9d01e8-592a-4f22-9eac-9ccf83ff3532">
      <Value>Forms and templates</Value>
    </Department_x0020_Topics>
    <Presented_x0020_at_x002f_Published_x0020_in xmlns="4e1c792e-c5a3-4a50-b916-3281fd3ff17c" xsi:nil="true"/>
    <Category xmlns="4e1c792e-c5a3-4a50-b916-3281fd3ff17c">General admin</Category>
    <FY xmlns="4e1c792e-c5a3-4a50-b916-3281fd3ff17c">
      <Value>Ongoing</Value>
      <Value>FY14</Value>
    </FY>
    <Area xmlns="4e1c792e-c5a3-4a50-b916-3281fd3ff17c" xsi:nil="true"/>
    <Year xmlns="4e1c792e-c5a3-4a50-b916-3281fd3ff17c" xsi:nil="true"/>
    <File_x0020_Type0 xmlns="4e1c792e-c5a3-4a50-b916-3281fd3ff17c">Templates</File_x0020_Type0>
  </documentManagement>
</p:properties>
</file>

<file path=customXml/itemProps1.xml><?xml version="1.0" encoding="utf-8"?>
<ds:datastoreItem xmlns:ds="http://schemas.openxmlformats.org/officeDocument/2006/customXml" ds:itemID="{26A1B4DB-AA09-4A66-AA4B-A284B0133C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989CF0-BF81-4A89-85E9-C56D703B00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276a4f0-1bf4-48e2-83de-94d4a160136b"/>
    <ds:schemaRef ds:uri="ef9d01e8-592a-4f22-9eac-9ccf83ff3532"/>
    <ds:schemaRef ds:uri="4e1c792e-c5a3-4a50-b916-3281fd3ff1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0DB1FD-CA7D-449A-BE75-8FACE7EDC612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C28599C1-888D-46E3-A96A-E2C099DE49A8}">
  <ds:schemaRefs>
    <ds:schemaRef ds:uri="http://purl.org/dc/elements/1.1/"/>
    <ds:schemaRef ds:uri="4e1c792e-c5a3-4a50-b916-3281fd3ff17c"/>
    <ds:schemaRef ds:uri="http://www.w3.org/XML/1998/namespace"/>
    <ds:schemaRef ds:uri="ef9d01e8-592a-4f22-9eac-9ccf83ff3532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276a4f0-1bf4-48e2-83de-94d4a160136b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KLS Cupola Template BN</Template>
  <TotalTime>20853</TotalTime>
  <Words>351</Words>
  <Application>Microsoft Office PowerPoint</Application>
  <PresentationFormat>On-screen Show (4:3)</PresentationFormat>
  <Paragraphs>117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Cambria</vt:lpstr>
      <vt:lpstr>Times New Roman</vt:lpstr>
      <vt:lpstr>KLS Cupola Template BN</vt:lpstr>
      <vt:lpstr>From Electronic Catalog to Linked Open Data (LOD)</vt:lpstr>
      <vt:lpstr>…..in Three Leaps over Nine Years </vt:lpstr>
      <vt:lpstr>Leap 1: Traditional Technical Services – New Catalog</vt:lpstr>
      <vt:lpstr>Leap 2: Information Management Services (IMS)</vt:lpstr>
      <vt:lpstr>Leap 2:  Information Management Services; 2008 Centennial</vt:lpstr>
      <vt:lpstr>Leap 2: IMS – 2 Reorganizations; Faculty Project &amp; Focus</vt:lpstr>
      <vt:lpstr>Leap 3: Information Product Services (IPS) ; Integration &amp; Production</vt:lpstr>
      <vt:lpstr>Leap 3: IPS: Develop Integration Architecture &amp; Production Standards</vt:lpstr>
      <vt:lpstr>APPENDIX: Evolution of a Department at a glance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Nichols</dc:creator>
  <cp:lastModifiedBy>The Boss</cp:lastModifiedBy>
  <cp:revision>425</cp:revision>
  <cp:lastPrinted>2013-04-08T17:39:20Z</cp:lastPrinted>
  <dcterms:created xsi:type="dcterms:W3CDTF">2008-03-04T19:42:29Z</dcterms:created>
  <dcterms:modified xsi:type="dcterms:W3CDTF">2016-04-08T09:53:14Z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0x010100CFBB82FA56D442DAB74317F8E9383722090048A822B633F23146B416DE4E1E79FF9A</vt:lpwstr>
  </property>
  <property fmtid="{D5CDD505-2E9C-101B-9397-08002B2CF9AE}" pid="3" name="Department Topics">
    <vt:lpwstr>Forms and templates</vt:lpwstr>
  </property>
  <property fmtid="{D5CDD505-2E9C-101B-9397-08002B2CF9AE}" pid="4" name="vti_description">
    <vt:lpwstr/>
  </property>
</Properties>
</file>