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embeddedFontLst>
    <p:embeddedFont>
      <p:font typeface="Corben" panose="020B0604020202020204" charset="0"/>
      <p:regular r:id="rId13"/>
      <p:bold r:id="rId14"/>
    </p:embeddedFont>
    <p:embeddedFont>
      <p:font typeface="Calibri" panose="020F050202020403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751552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US"/>
              <a:t>What do we talk about when we talk about zines? Zines are ephemeral, self-published, usually photocopied, available through the author themselves or local bookstores or special zine distributors. </a:t>
            </a:r>
          </a:p>
          <a:p>
            <a:pPr lvl="0" rtl="0">
              <a:spcBef>
                <a:spcPts val="0"/>
              </a:spcBef>
              <a:buNone/>
            </a:pPr>
            <a:r>
              <a:rPr lang="en-US"/>
              <a:t>They follow no publishing rules, and not have any recognizable chief source of information.</a:t>
            </a:r>
          </a:p>
          <a:p>
            <a:pPr lvl="0">
              <a:spcBef>
                <a:spcPts val="0"/>
              </a:spcBef>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91666"/>
              <a:buFont typeface="Arial"/>
              <a:buNone/>
            </a:pPr>
            <a:r>
              <a:rPr lang="en-US"/>
              <a:t>Why is it important to acquire and catalog these things? Zines capture the authentic voice of individuals of (often) underrepresented groups, provide rare primary resource materials for researchers, and diversify library collections. Cataloging zines provides access.</a:t>
            </a:r>
          </a:p>
          <a:p>
            <a:pPr lvl="0" rtl="0">
              <a:spcBef>
                <a:spcPts val="0"/>
              </a:spcBef>
              <a:buNone/>
            </a:pPr>
            <a:endParaRPr/>
          </a:p>
          <a:p>
            <a:pPr lvl="0">
              <a:spcBef>
                <a:spcPts val="0"/>
              </a:spcBef>
              <a:buNone/>
            </a:pPr>
            <a:r>
              <a:rPr lang="en-US"/>
              <a:t>Zine collections in more traditional libraries are often started by motivated individuals outside of technical services, sometimes without access to catalogers or traditional metadata creation.  So, they end up becoming accidental catalogers using whatever ad hoc system is available to them to provide access to the collections. Their  choice of cataloging system can vary depending on background, training and knowledge, resulting in zines cataloged into spreadsheets, database software like access or filemaker, or finding aids, and directly into OCLC.</a:t>
            </a:r>
          </a:p>
        </p:txBody>
      </p:sp>
      <p:sp>
        <p:nvSpPr>
          <p:cNvPr id="101" name="Shape 10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0" name="Shape 1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a:t>All kinds of libraries collect zines: public, academic, archives, info shops, and DIY libraries made entirely of zines. Even libraries with traditional library catalogs don’t always  catalog their zines in them.</a:t>
            </a:r>
          </a:p>
          <a:p>
            <a:pPr marL="0" marR="0" lvl="0" indent="0" algn="l" rtl="0">
              <a:spcBef>
                <a:spcPts val="0"/>
              </a:spcBef>
              <a:buSzPct val="25000"/>
              <a:buNone/>
            </a:pPr>
            <a:endParaRPr/>
          </a:p>
          <a:p>
            <a:pPr marL="0" marR="0" lvl="0" indent="0" algn="l" rtl="0">
              <a:spcBef>
                <a:spcPts val="0"/>
              </a:spcBef>
              <a:buSzPct val="25000"/>
              <a:buNone/>
            </a:pPr>
            <a:r>
              <a:rPr lang="en-US"/>
              <a:t>QZAP (Queer Zine Archive Project) uses Collective Access for its catalog, a free and open-source catalog system created for museums and archives.</a:t>
            </a:r>
          </a:p>
          <a:p>
            <a:pPr marL="0" marR="0" lvl="0" indent="0" algn="l" rtl="0">
              <a:spcBef>
                <a:spcPts val="0"/>
              </a:spcBef>
              <a:buSzPct val="25000"/>
              <a:buNone/>
            </a:pPr>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11" name="Shape 11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The big guns catalog directly into OCLC, adhering to modern cataloging rules.</a:t>
            </a:r>
          </a:p>
        </p:txBody>
      </p:sp>
      <p:sp>
        <p:nvSpPr>
          <p:cNvPr id="121" name="Shape 12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a:t>Papercut Zine Library -- A stand alone zine lending library staffed by volunteers uses an EXCEL SPREADSHEET for its catalog. And uses Local terms for their elements -- not LCSH.</a:t>
            </a:r>
          </a:p>
          <a:p>
            <a:pPr lvl="0" rtl="0">
              <a:spcBef>
                <a:spcPts val="0"/>
              </a:spcBef>
              <a:buNone/>
            </a:pPr>
            <a:endParaRPr/>
          </a:p>
          <a:p>
            <a:pPr lvl="0">
              <a:spcBef>
                <a:spcPts val="0"/>
              </a:spcBef>
              <a:buNone/>
            </a:pPr>
            <a:r>
              <a:rPr lang="en-US"/>
              <a:t>Our goal is to create a central location for zine metadata.  Why can’t we just use OCLC/Worldcat? Some of these places don’t want to be in OCLC because they don’t want to use LCSH because of its lack of inclusive subject headings. Or, even if they could afford OCLC subscription, they wouldn’t want to be part of something that isn’t open source and community-driven; they want to maintain control, and manage their own  ingest/outgest of metadata.</a:t>
            </a:r>
          </a:p>
        </p:txBody>
      </p:sp>
      <p:sp>
        <p:nvSpPr>
          <p:cNvPr id="131" name="Shape 13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US"/>
              <a:t>The first Zine Librarian (un)Conference (ZL(u)C) was held at ZAPP (The Zine Archive Publishing Project) in Seattle, WA in March of 2009.</a:t>
            </a:r>
          </a:p>
          <a:p>
            <a:pPr lvl="0" rtl="0">
              <a:spcBef>
                <a:spcPts val="0"/>
              </a:spcBef>
              <a:buNone/>
            </a:pPr>
            <a:endParaRPr/>
          </a:p>
          <a:p>
            <a:pPr lvl="0" rtl="0">
              <a:spcBef>
                <a:spcPts val="0"/>
              </a:spcBef>
              <a:buClr>
                <a:schemeClr val="dk1"/>
              </a:buClr>
              <a:buSzPct val="91666"/>
              <a:buFont typeface="Arial"/>
              <a:buNone/>
            </a:pPr>
            <a:r>
              <a:rPr lang="en-US"/>
              <a:t>Largest take-away from the weekend was the desire for a Union Catalog for zines, a catalog containing</a:t>
            </a:r>
          </a:p>
          <a:p>
            <a:pPr lvl="0" rtl="0">
              <a:spcBef>
                <a:spcPts val="0"/>
              </a:spcBef>
              <a:buNone/>
            </a:pPr>
            <a:r>
              <a:rPr lang="en-US"/>
              <a:t>bibliographic records that indicate locations of materials in more than one library or in several units of one library. </a:t>
            </a:r>
          </a:p>
          <a:p>
            <a:pPr lvl="0" rtl="0">
              <a:spcBef>
                <a:spcPts val="0"/>
              </a:spcBef>
              <a:buNone/>
            </a:pPr>
            <a:r>
              <a:rPr lang="en-US"/>
              <a:t>Want an online system,  to share information about the zines in our various collections, including which library has which zines. </a:t>
            </a:r>
          </a:p>
          <a:p>
            <a:pPr lvl="0" rtl="0">
              <a:spcBef>
                <a:spcPts val="0"/>
              </a:spcBef>
              <a:buClr>
                <a:schemeClr val="dk1"/>
              </a:buClr>
              <a:buSzPct val="91666"/>
              <a:buFont typeface="Arial"/>
              <a:buNone/>
            </a:pPr>
            <a:endParaRPr/>
          </a:p>
          <a:p>
            <a:pPr lvl="0" rtl="0">
              <a:spcBef>
                <a:spcPts val="0"/>
              </a:spcBef>
              <a:buClr>
                <a:schemeClr val="dk1"/>
              </a:buClr>
              <a:buSzPct val="91666"/>
              <a:buFont typeface="Arial"/>
              <a:buNone/>
            </a:pPr>
            <a:r>
              <a:rPr lang="en-US"/>
              <a:t>July of 2011. Another Union Catalog discussion, and the idea was fleshed out a bit more that the Union Catalog would be like World Cat, but open source</a:t>
            </a:r>
          </a:p>
          <a:p>
            <a:pPr lvl="0">
              <a:spcBef>
                <a:spcPts val="0"/>
              </a:spcBef>
              <a:buNone/>
            </a:pPr>
            <a:endParaRPr/>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a:t>New from the beginning that we wanted to leverage the power of linked open data for both iterative enhancement of the metadata and to display of community appropriate headings</a:t>
            </a:r>
          </a:p>
          <a:p>
            <a:pPr lvl="0" rtl="0">
              <a:spcBef>
                <a:spcPts val="0"/>
              </a:spcBef>
              <a:buNone/>
            </a:pPr>
            <a:endParaRPr/>
          </a:p>
          <a:p>
            <a:pPr lvl="0" rtl="0">
              <a:spcBef>
                <a:spcPts val="0"/>
              </a:spcBef>
              <a:buNone/>
            </a:pPr>
            <a:r>
              <a:rPr lang="en-US"/>
              <a:t>Two different groups which have two different sets of needs</a:t>
            </a:r>
          </a:p>
          <a:p>
            <a:pPr lvl="0" rtl="0">
              <a:spcBef>
                <a:spcPts val="0"/>
              </a:spcBef>
              <a:buNone/>
            </a:pPr>
            <a:endParaRPr/>
          </a:p>
          <a:p>
            <a:pPr lvl="0" rtl="0">
              <a:spcBef>
                <a:spcPts val="0"/>
              </a:spcBef>
              <a:buNone/>
            </a:pPr>
            <a:r>
              <a:rPr lang="en-US"/>
              <a:t>Users, described as those seeking zines, and/or the zinesters themselves</a:t>
            </a:r>
          </a:p>
          <a:p>
            <a:pPr marL="457200" lvl="0" indent="-304800" rtl="0">
              <a:spcBef>
                <a:spcPts val="0"/>
              </a:spcBef>
              <a:buSzPct val="100000"/>
              <a:buFont typeface="Calibri"/>
              <a:buChar char="●"/>
            </a:pPr>
            <a:r>
              <a:rPr lang="en-US"/>
              <a:t>search, browse, and view records</a:t>
            </a:r>
          </a:p>
          <a:p>
            <a:pPr marL="457200" lvl="0" indent="-304800" rtl="0">
              <a:spcBef>
                <a:spcPts val="0"/>
              </a:spcBef>
              <a:buSzPct val="100000"/>
              <a:buFont typeface="Calibri"/>
              <a:buChar char="●"/>
            </a:pPr>
            <a:r>
              <a:rPr lang="en-US"/>
              <a:t>facet search results - by all xZINECOREx fields</a:t>
            </a:r>
          </a:p>
          <a:p>
            <a:pPr marL="457200" lvl="0" indent="-304800" rtl="0">
              <a:spcBef>
                <a:spcPts val="0"/>
              </a:spcBef>
              <a:buSzPct val="100000"/>
              <a:buFont typeface="Calibri"/>
              <a:buChar char="●"/>
            </a:pPr>
            <a:r>
              <a:rPr lang="en-US"/>
              <a:t>see what library has a particular item, and have links to library</a:t>
            </a:r>
          </a:p>
          <a:p>
            <a:pPr lvl="0" rtl="0">
              <a:spcBef>
                <a:spcPts val="0"/>
              </a:spcBef>
              <a:buNone/>
            </a:pPr>
            <a:endParaRPr/>
          </a:p>
          <a:p>
            <a:pPr lvl="0" rtl="0">
              <a:spcBef>
                <a:spcPts val="0"/>
              </a:spcBef>
              <a:buNone/>
            </a:pPr>
            <a:endParaRPr/>
          </a:p>
          <a:p>
            <a:pPr lvl="0" rtl="0">
              <a:spcBef>
                <a:spcPts val="0"/>
              </a:spcBef>
              <a:buNone/>
            </a:pPr>
            <a:endParaRPr/>
          </a:p>
          <a:p>
            <a:pPr lvl="0" rtl="0">
              <a:spcBef>
                <a:spcPts val="0"/>
              </a:spcBef>
              <a:buNone/>
            </a:pPr>
            <a:r>
              <a:rPr lang="en-US"/>
              <a:t>The catalogers are those who are inputting the zine metadata and may indeed be the zinesters themselves</a:t>
            </a:r>
          </a:p>
          <a:p>
            <a:pPr marL="457200" lvl="0" indent="-304800" rtl="0">
              <a:lnSpc>
                <a:spcPct val="115000"/>
              </a:lnSpc>
              <a:spcBef>
                <a:spcPts val="0"/>
              </a:spcBef>
              <a:buClr>
                <a:schemeClr val="dk1"/>
              </a:buClr>
              <a:buSzPct val="100000"/>
              <a:buFont typeface="Calibri"/>
              <a:buChar char="•"/>
            </a:pPr>
            <a:r>
              <a:rPr lang="en-US"/>
              <a:t>analyze usage of catalog</a:t>
            </a:r>
          </a:p>
          <a:p>
            <a:pPr marL="457200" lvl="0" indent="-304800" rtl="0">
              <a:lnSpc>
                <a:spcPct val="115000"/>
              </a:lnSpc>
              <a:spcBef>
                <a:spcPts val="0"/>
              </a:spcBef>
              <a:buClr>
                <a:schemeClr val="dk1"/>
              </a:buClr>
              <a:buSzPct val="100000"/>
              <a:buFont typeface="Calibri"/>
              <a:buChar char="•"/>
            </a:pPr>
            <a:r>
              <a:rPr lang="en-US"/>
              <a:t>view any revision history</a:t>
            </a:r>
          </a:p>
          <a:p>
            <a:pPr marL="457200" lvl="0" indent="-304800" rtl="0">
              <a:lnSpc>
                <a:spcPct val="115000"/>
              </a:lnSpc>
              <a:spcBef>
                <a:spcPts val="0"/>
              </a:spcBef>
              <a:buClr>
                <a:schemeClr val="dk1"/>
              </a:buClr>
              <a:buSzPct val="100000"/>
              <a:buFont typeface="Calibri"/>
              <a:buChar char="•"/>
            </a:pPr>
            <a:r>
              <a:rPr lang="en-US"/>
              <a:t>set up a holding library profile</a:t>
            </a:r>
          </a:p>
          <a:p>
            <a:pPr marL="457200" lvl="0" indent="-304800" rtl="0">
              <a:lnSpc>
                <a:spcPct val="115000"/>
              </a:lnSpc>
              <a:spcBef>
                <a:spcPts val="0"/>
              </a:spcBef>
              <a:buClr>
                <a:schemeClr val="dk1"/>
              </a:buClr>
              <a:buSzPct val="100000"/>
              <a:buFont typeface="Calibri"/>
              <a:buChar char="•"/>
            </a:pPr>
            <a:r>
              <a:rPr lang="en-US"/>
              <a:t>add "holdings" to records</a:t>
            </a:r>
          </a:p>
          <a:p>
            <a:pPr marL="457200" lvl="0" indent="-304800" rtl="0">
              <a:lnSpc>
                <a:spcPct val="115000"/>
              </a:lnSpc>
              <a:spcBef>
                <a:spcPts val="0"/>
              </a:spcBef>
              <a:buClr>
                <a:schemeClr val="dk1"/>
              </a:buClr>
              <a:buSzPct val="100000"/>
              <a:buFont typeface="Calibri"/>
              <a:buChar char="•"/>
            </a:pPr>
            <a:r>
              <a:rPr lang="en-US"/>
              <a:t>query the database, export reports</a:t>
            </a:r>
          </a:p>
          <a:p>
            <a:pPr marL="457200" lvl="0" indent="-304800" rtl="0">
              <a:lnSpc>
                <a:spcPct val="115000"/>
              </a:lnSpc>
              <a:spcBef>
                <a:spcPts val="0"/>
              </a:spcBef>
              <a:buClr>
                <a:schemeClr val="dk1"/>
              </a:buClr>
              <a:buSzPct val="100000"/>
              <a:buChar char="•"/>
            </a:pPr>
            <a:r>
              <a:rPr lang="en-US"/>
              <a:t>create, edit, import, and export records (both single records and in batches)</a:t>
            </a:r>
          </a:p>
          <a:p>
            <a:pPr marL="457200" lvl="0" indent="-304800" rtl="0">
              <a:lnSpc>
                <a:spcPct val="115000"/>
              </a:lnSpc>
              <a:spcBef>
                <a:spcPts val="0"/>
              </a:spcBef>
              <a:buClr>
                <a:schemeClr val="dk1"/>
              </a:buClr>
              <a:buSzPct val="100000"/>
              <a:buChar char="•"/>
            </a:pPr>
            <a:r>
              <a:rPr lang="en-US"/>
              <a:t>upload &amp; store images</a:t>
            </a:r>
          </a:p>
          <a:p>
            <a:pPr lvl="0" rtl="0">
              <a:spcBef>
                <a:spcPts val="0"/>
              </a:spcBef>
              <a:buNone/>
            </a:pPr>
            <a:endParaRPr/>
          </a:p>
          <a:p>
            <a:pPr lvl="0" rtl="0">
              <a:spcBef>
                <a:spcPts val="0"/>
              </a:spcBef>
              <a:buNone/>
            </a:pPr>
            <a:endParaRPr/>
          </a:p>
          <a:p>
            <a:pPr lvl="0" rtl="0">
              <a:spcBef>
                <a:spcPts val="0"/>
              </a:spcBef>
              <a:buNone/>
            </a:pPr>
            <a:r>
              <a:rPr lang="en-US"/>
              <a:t>System requirements refer to those things which were identified as needs/wants by the catalogers </a:t>
            </a:r>
          </a:p>
          <a:p>
            <a:pPr lvl="0" rtl="0">
              <a:spcBef>
                <a:spcPts val="0"/>
              </a:spcBef>
              <a:buNone/>
            </a:pPr>
            <a:endParaRPr/>
          </a:p>
          <a:p>
            <a:pPr lvl="0" rtl="0">
              <a:lnSpc>
                <a:spcPct val="115000"/>
              </a:lnSpc>
              <a:spcBef>
                <a:spcPts val="0"/>
              </a:spcBef>
              <a:buClr>
                <a:srgbClr val="000000"/>
              </a:buClr>
              <a:buSzPct val="91666"/>
              <a:buNone/>
            </a:pPr>
            <a:endParaRPr b="1"/>
          </a:p>
          <a:p>
            <a:pPr lvl="0" rtl="0">
              <a:lnSpc>
                <a:spcPct val="115000"/>
              </a:lnSpc>
              <a:spcBef>
                <a:spcPts val="0"/>
              </a:spcBef>
              <a:buClr>
                <a:srgbClr val="000000"/>
              </a:buClr>
              <a:buSzPct val="91666"/>
              <a:buNone/>
            </a:pPr>
            <a:r>
              <a:rPr lang="en-US" b="1"/>
              <a:t>System</a:t>
            </a:r>
          </a:p>
          <a:p>
            <a:pPr marL="457200" lvl="0" indent="-304800" rtl="0">
              <a:lnSpc>
                <a:spcPct val="115000"/>
              </a:lnSpc>
              <a:spcBef>
                <a:spcPts val="0"/>
              </a:spcBef>
              <a:buClr>
                <a:schemeClr val="dk1"/>
              </a:buClr>
              <a:buSzPct val="100000"/>
              <a:buChar char="•"/>
            </a:pPr>
            <a:r>
              <a:rPr lang="en-US"/>
              <a:t>matching algorithm to ident duplicates</a:t>
            </a:r>
          </a:p>
          <a:p>
            <a:pPr marL="457200" lvl="0" indent="-304800" rtl="0">
              <a:lnSpc>
                <a:spcPct val="115000"/>
              </a:lnSpc>
              <a:spcBef>
                <a:spcPts val="0"/>
              </a:spcBef>
              <a:buClr>
                <a:schemeClr val="dk1"/>
              </a:buClr>
              <a:buSzPct val="100000"/>
              <a:buChar char="•"/>
            </a:pPr>
            <a:r>
              <a:rPr lang="en-US"/>
              <a:t>templates for producing records</a:t>
            </a:r>
          </a:p>
          <a:p>
            <a:pPr marL="457200" lvl="0" indent="-304800" rtl="0">
              <a:lnSpc>
                <a:spcPct val="115000"/>
              </a:lnSpc>
              <a:spcBef>
                <a:spcPts val="0"/>
              </a:spcBef>
              <a:buClr>
                <a:schemeClr val="dk1"/>
              </a:buClr>
              <a:buSzPct val="100000"/>
              <a:buChar char="•"/>
            </a:pPr>
            <a:r>
              <a:rPr lang="en-US"/>
              <a:t>identify broken URLs</a:t>
            </a:r>
          </a:p>
          <a:p>
            <a:pPr lvl="0" rtl="0">
              <a:spcBef>
                <a:spcPts val="0"/>
              </a:spcBef>
              <a:buNone/>
            </a:pPr>
            <a:endParaRPr/>
          </a:p>
          <a:p>
            <a:pPr lvl="0" rtl="0">
              <a:spcBef>
                <a:spcPts val="0"/>
              </a:spcBef>
              <a:buNone/>
            </a:pPr>
            <a:endParaRPr/>
          </a:p>
          <a:p>
            <a:pPr lvl="0">
              <a:spcBef>
                <a:spcPts val="0"/>
              </a:spcBef>
              <a:buClr>
                <a:schemeClr val="dk1"/>
              </a:buClr>
              <a:buSzPct val="91666"/>
              <a:buFont typeface="Arial"/>
              <a:buNone/>
            </a:pPr>
            <a:endParaRPr/>
          </a:p>
        </p:txBody>
      </p:sp>
      <p:sp>
        <p:nvSpPr>
          <p:cNvPr id="146" name="Shape 14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US"/>
              <a:t>After we identified our functional requirements we’ve begun comparing existing tools that may serve our needs. These are:</a:t>
            </a:r>
          </a:p>
          <a:p>
            <a:pPr lvl="0" rtl="0">
              <a:spcBef>
                <a:spcPts val="0"/>
              </a:spcBef>
              <a:buNone/>
            </a:pPr>
            <a:endParaRPr/>
          </a:p>
          <a:p>
            <a:pPr lvl="0" rtl="0">
              <a:spcBef>
                <a:spcPts val="0"/>
              </a:spcBef>
              <a:buNone/>
            </a:pPr>
            <a:r>
              <a:rPr lang="en-US"/>
              <a:t>Koha, Collective Access, Omeka, Hydra, Mukurtu, Zinewiki, Kuali’s Open Library Environment, Islandora</a:t>
            </a:r>
          </a:p>
          <a:p>
            <a:pPr lvl="0" rtl="0">
              <a:spcBef>
                <a:spcPts val="0"/>
              </a:spcBef>
              <a:buNone/>
            </a:pPr>
            <a:endParaRPr/>
          </a:p>
          <a:p>
            <a:pPr lvl="0" rtl="0">
              <a:spcBef>
                <a:spcPts val="0"/>
              </a:spcBef>
              <a:buNone/>
            </a:pPr>
            <a:endParaRPr/>
          </a:p>
          <a:p>
            <a:pPr lvl="0" rtl="0">
              <a:spcBef>
                <a:spcPts val="0"/>
              </a:spcBef>
              <a:buNone/>
            </a:pPr>
            <a:r>
              <a:rPr lang="en-US"/>
              <a:t>Although xZINECOREx is  mapped closely enough to Dublin Core as to make conversion (mostly) lossless -- sticking with an internationally supported standard is still better (and more efficient) than encouraging the use of a new ontology.</a:t>
            </a:r>
          </a:p>
          <a:p>
            <a:pPr lvl="0" rtl="0">
              <a:spcBef>
                <a:spcPts val="0"/>
              </a:spcBef>
              <a:buNone/>
            </a:pPr>
            <a:endParaRPr/>
          </a:p>
          <a:p>
            <a:pPr lvl="0" rtl="0">
              <a:spcBef>
                <a:spcPts val="0"/>
              </a:spcBef>
              <a:buNone/>
            </a:pPr>
            <a:endParaRPr/>
          </a:p>
          <a:p>
            <a:pPr lvl="0" rtl="0">
              <a:spcBef>
                <a:spcPts val="0"/>
              </a:spcBef>
              <a:buNone/>
            </a:pPr>
            <a:endParaRPr/>
          </a:p>
          <a:p>
            <a:pPr lvl="0">
              <a:spcBef>
                <a:spcPts val="0"/>
              </a:spcBef>
              <a:buNone/>
            </a:pPr>
            <a:endParaRPr/>
          </a:p>
        </p:txBody>
      </p:sp>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6" name="Shape 1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5" name="Shape 35"/>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hmoody@radcliffe.harvard.edu" TargetMode="External"/><Relationship Id="rId5" Type="http://schemas.openxmlformats.org/officeDocument/2006/relationships/hyperlink" Target="mailto:rhonda@mit.edu" TargetMode="External"/><Relationship Id="rId4" Type="http://schemas.openxmlformats.org/officeDocument/2006/relationships/hyperlink" Target="mailto:nganin@brandeis.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zinelibraries.info/wordpress/wp-content/uploads/2015/11/EthicsZine-rev-20151105.pdf"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Shape 88"/>
          <p:cNvPicPr preferRelativeResize="0"/>
          <p:nvPr/>
        </p:nvPicPr>
        <p:blipFill>
          <a:blip r:embed="rId3">
            <a:alphaModFix amt="32000"/>
          </a:blip>
          <a:stretch>
            <a:fillRect/>
          </a:stretch>
        </p:blipFill>
        <p:spPr>
          <a:xfrm>
            <a:off x="380999" y="104800"/>
            <a:ext cx="8246249" cy="4243350"/>
          </a:xfrm>
          <a:prstGeom prst="rect">
            <a:avLst/>
          </a:prstGeom>
          <a:noFill/>
          <a:ln>
            <a:noFill/>
          </a:ln>
        </p:spPr>
      </p:pic>
      <p:sp>
        <p:nvSpPr>
          <p:cNvPr id="89" name="Shape 89"/>
          <p:cNvSpPr txBox="1">
            <a:spLocks noGrp="1"/>
          </p:cNvSpPr>
          <p:nvPr>
            <p:ph type="subTitle" idx="1"/>
          </p:nvPr>
        </p:nvSpPr>
        <p:spPr>
          <a:xfrm>
            <a:off x="423875" y="4448425"/>
            <a:ext cx="8246100" cy="2302500"/>
          </a:xfrm>
          <a:prstGeom prst="rect">
            <a:avLst/>
          </a:prstGeom>
          <a:noFill/>
          <a:ln>
            <a:noFill/>
          </a:ln>
        </p:spPr>
        <p:txBody>
          <a:bodyPr lIns="91425" tIns="45700" rIns="91425" bIns="45700" anchor="t" anchorCtr="0">
            <a:noAutofit/>
          </a:bodyPr>
          <a:lstStyle/>
          <a:p>
            <a:pPr marL="0" marR="0" lvl="0" indent="0" algn="ctr" rtl="0">
              <a:lnSpc>
                <a:spcPct val="80000"/>
              </a:lnSpc>
              <a:spcBef>
                <a:spcPts val="0"/>
              </a:spcBef>
              <a:spcAft>
                <a:spcPts val="0"/>
              </a:spcAft>
              <a:buClr>
                <a:srgbClr val="888888"/>
              </a:buClr>
              <a:buSzPct val="25000"/>
              <a:buFont typeface="Arial"/>
              <a:buNone/>
            </a:pPr>
            <a:r>
              <a:rPr lang="en-US" sz="2000" i="0" u="sng" strike="noStrike" cap="none">
                <a:solidFill>
                  <a:schemeClr val="hlink"/>
                </a:solidFill>
                <a:latin typeface="Calibri"/>
                <a:ea typeface="Calibri"/>
                <a:cs typeface="Calibri"/>
                <a:sym typeface="Calibri"/>
                <a:hlinkClick r:id="rId4"/>
              </a:rPr>
              <a:t>Netanel Ganin</a:t>
            </a:r>
            <a:r>
              <a:rPr lang="en-US" sz="2000" i="0" u="none" strike="noStrike" cap="none">
                <a:solidFill>
                  <a:srgbClr val="000000"/>
                </a:solidFill>
                <a:latin typeface="Calibri"/>
                <a:ea typeface="Calibri"/>
                <a:cs typeface="Calibri"/>
                <a:sym typeface="Calibri"/>
              </a:rPr>
              <a:t>, Metadata Coordinator, Brandeis University</a:t>
            </a:r>
          </a:p>
          <a:p>
            <a:pPr marL="0" marR="0" lvl="0" indent="0" algn="ctr" rtl="0">
              <a:lnSpc>
                <a:spcPct val="80000"/>
              </a:lnSpc>
              <a:spcBef>
                <a:spcPts val="400"/>
              </a:spcBef>
              <a:spcAft>
                <a:spcPts val="0"/>
              </a:spcAft>
              <a:buClr>
                <a:srgbClr val="888888"/>
              </a:buClr>
              <a:buSzPct val="25000"/>
              <a:buFont typeface="Arial"/>
              <a:buNone/>
            </a:pPr>
            <a:r>
              <a:rPr lang="en-US" sz="2000" i="0" u="sng" strike="noStrike" cap="none">
                <a:solidFill>
                  <a:schemeClr val="hlink"/>
                </a:solidFill>
                <a:latin typeface="Calibri"/>
                <a:ea typeface="Calibri"/>
                <a:cs typeface="Calibri"/>
                <a:sym typeface="Calibri"/>
                <a:hlinkClick r:id="rId5"/>
              </a:rPr>
              <a:t>Rhonda Kauffman</a:t>
            </a:r>
            <a:r>
              <a:rPr lang="en-US" sz="2000" i="0" u="none" strike="noStrike" cap="none">
                <a:solidFill>
                  <a:srgbClr val="000000"/>
                </a:solidFill>
                <a:latin typeface="Calibri"/>
                <a:ea typeface="Calibri"/>
                <a:cs typeface="Calibri"/>
                <a:sym typeface="Calibri"/>
              </a:rPr>
              <a:t>, Bibliographic Metadata Associate, MIT</a:t>
            </a:r>
          </a:p>
          <a:p>
            <a:pPr marL="0" marR="0" lvl="0" indent="0" algn="ctr" rtl="0">
              <a:lnSpc>
                <a:spcPct val="80000"/>
              </a:lnSpc>
              <a:spcBef>
                <a:spcPts val="400"/>
              </a:spcBef>
              <a:buClr>
                <a:srgbClr val="888888"/>
              </a:buClr>
              <a:buSzPct val="25000"/>
              <a:buFont typeface="Arial"/>
              <a:buNone/>
            </a:pPr>
            <a:r>
              <a:rPr lang="en-US" sz="2000" i="0" u="sng" strike="noStrike" cap="none">
                <a:solidFill>
                  <a:schemeClr val="hlink"/>
                </a:solidFill>
                <a:latin typeface="Calibri"/>
                <a:ea typeface="Calibri"/>
                <a:cs typeface="Calibri"/>
                <a:sym typeface="Calibri"/>
                <a:hlinkClick r:id="rId6"/>
              </a:rPr>
              <a:t>Honor Moody</a:t>
            </a:r>
            <a:r>
              <a:rPr lang="en-US" sz="2000" i="0" u="none" strike="noStrike" cap="none">
                <a:solidFill>
                  <a:srgbClr val="000000"/>
                </a:solidFill>
                <a:latin typeface="Calibri"/>
                <a:ea typeface="Calibri"/>
                <a:cs typeface="Calibri"/>
                <a:sym typeface="Calibri"/>
              </a:rPr>
              <a:t>, Cataloger, Schlesinger Library, Harvard University</a:t>
            </a:r>
          </a:p>
          <a:p>
            <a:pPr marL="0" marR="0" lvl="0" indent="0" algn="ctr" rtl="0">
              <a:lnSpc>
                <a:spcPct val="80000"/>
              </a:lnSpc>
              <a:spcBef>
                <a:spcPts val="400"/>
              </a:spcBef>
              <a:buClr>
                <a:srgbClr val="888888"/>
              </a:buClr>
              <a:buSzPct val="25000"/>
              <a:buFont typeface="Arial"/>
              <a:buNone/>
            </a:pPr>
            <a:endParaRPr sz="2000">
              <a:solidFill>
                <a:srgbClr val="000000"/>
              </a:solidFill>
            </a:endParaRPr>
          </a:p>
          <a:p>
            <a:pPr marL="0" marR="0" lvl="0" indent="0" algn="ctr" rtl="0">
              <a:lnSpc>
                <a:spcPct val="80000"/>
              </a:lnSpc>
              <a:spcBef>
                <a:spcPts val="400"/>
              </a:spcBef>
              <a:buClr>
                <a:srgbClr val="888888"/>
              </a:buClr>
              <a:buSzPct val="25000"/>
              <a:buFont typeface="Arial"/>
              <a:buNone/>
            </a:pPr>
            <a:r>
              <a:rPr lang="en-US" sz="2000">
                <a:solidFill>
                  <a:srgbClr val="000000"/>
                </a:solidFill>
              </a:rPr>
              <a:t>NETSL 2016</a:t>
            </a:r>
          </a:p>
        </p:txBody>
      </p:sp>
      <p:sp>
        <p:nvSpPr>
          <p:cNvPr id="90" name="Shape 90"/>
          <p:cNvSpPr txBox="1">
            <a:spLocks noGrp="1"/>
          </p:cNvSpPr>
          <p:nvPr>
            <p:ph type="ctrTitle"/>
          </p:nvPr>
        </p:nvSpPr>
        <p:spPr>
          <a:xfrm>
            <a:off x="685800" y="1862475"/>
            <a:ext cx="7772400" cy="11283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orben"/>
              <a:buNone/>
            </a:pPr>
            <a:r>
              <a:rPr lang="en-US" sz="3959" b="0" i="0" u="none" strike="noStrike" cap="none">
                <a:solidFill>
                  <a:schemeClr val="dk1"/>
                </a:solidFill>
                <a:latin typeface="Corben"/>
                <a:ea typeface="Corben"/>
                <a:cs typeface="Corben"/>
                <a:sym typeface="Corben"/>
              </a:rPr>
              <a:t>Adventures in Mutual Metadata:</a:t>
            </a:r>
            <a:br>
              <a:rPr lang="en-US" sz="3959" b="0" i="0" u="none" strike="noStrike" cap="none">
                <a:solidFill>
                  <a:schemeClr val="dk1"/>
                </a:solidFill>
                <a:latin typeface="Corben"/>
                <a:ea typeface="Corben"/>
                <a:cs typeface="Corben"/>
                <a:sym typeface="Corben"/>
              </a:rPr>
            </a:br>
            <a:r>
              <a:rPr lang="en-US" sz="3959" b="0" i="0" u="none" strike="noStrike" cap="none">
                <a:solidFill>
                  <a:schemeClr val="dk1"/>
                </a:solidFill>
                <a:latin typeface="Corben"/>
                <a:ea typeface="Corben"/>
                <a:cs typeface="Corben"/>
                <a:sym typeface="Corben"/>
              </a:rPr>
              <a:t>Creating a Shared Zine Catalog</a:t>
            </a:r>
            <a:br>
              <a:rPr lang="en-US" sz="3959" b="0" i="0" u="none" strike="noStrike" cap="none">
                <a:solidFill>
                  <a:schemeClr val="dk1"/>
                </a:solidFill>
                <a:latin typeface="Corben"/>
                <a:ea typeface="Corben"/>
                <a:cs typeface="Corben"/>
                <a:sym typeface="Corben"/>
              </a:rPr>
            </a:br>
            <a:endParaRPr lang="en-US" sz="3959" b="0" i="0" u="none" strike="noStrike" cap="none">
              <a:solidFill>
                <a:schemeClr val="dk1"/>
              </a:solidFill>
              <a:latin typeface="Corben"/>
              <a:ea typeface="Corben"/>
              <a:cs typeface="Corben"/>
              <a:sym typeface="Corben"/>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a:solidFill>
                  <a:schemeClr val="dk1"/>
                </a:solidFill>
                <a:latin typeface="Calibri"/>
                <a:ea typeface="Calibri"/>
                <a:cs typeface="Calibri"/>
                <a:sym typeface="Calibri"/>
              </a:rPr>
              <a:t>What are Zines?</a:t>
            </a:r>
          </a:p>
        </p:txBody>
      </p:sp>
      <p:pic>
        <p:nvPicPr>
          <p:cNvPr id="96" name="Shape 96"/>
          <p:cNvPicPr preferRelativeResize="0"/>
          <p:nvPr/>
        </p:nvPicPr>
        <p:blipFill>
          <a:blip r:embed="rId3">
            <a:alphaModFix/>
          </a:blip>
          <a:stretch>
            <a:fillRect/>
          </a:stretch>
        </p:blipFill>
        <p:spPr>
          <a:xfrm>
            <a:off x="327850" y="1600187"/>
            <a:ext cx="4297300" cy="4297300"/>
          </a:xfrm>
          <a:prstGeom prst="rect">
            <a:avLst/>
          </a:prstGeom>
          <a:noFill/>
          <a:ln>
            <a:noFill/>
          </a:ln>
        </p:spPr>
      </p:pic>
      <p:sp>
        <p:nvSpPr>
          <p:cNvPr id="97" name="Shape 97"/>
          <p:cNvSpPr txBox="1">
            <a:spLocks noGrp="1"/>
          </p:cNvSpPr>
          <p:nvPr>
            <p:ph type="body" idx="2"/>
          </p:nvPr>
        </p:nvSpPr>
        <p:spPr>
          <a:xfrm>
            <a:off x="4648200" y="1198300"/>
            <a:ext cx="4495800" cy="5512200"/>
          </a:xfrm>
          <a:prstGeom prst="rect">
            <a:avLst/>
          </a:prstGeom>
        </p:spPr>
        <p:txBody>
          <a:bodyPr lIns="91425" tIns="91425" rIns="91425" bIns="91425" anchor="t" anchorCtr="0">
            <a:noAutofit/>
          </a:bodyPr>
          <a:lstStyle/>
          <a:p>
            <a:pPr marL="457200" lvl="0" indent="-381000" rtl="0">
              <a:spcBef>
                <a:spcPts val="0"/>
              </a:spcBef>
              <a:buSzPct val="100000"/>
            </a:pPr>
            <a:r>
              <a:rPr lang="en-US" sz="2400">
                <a:highlight>
                  <a:srgbClr val="FFFFFF"/>
                </a:highlight>
              </a:rPr>
              <a:t>Derived from </a:t>
            </a:r>
            <a:r>
              <a:rPr lang="en-US" sz="2400" i="1">
                <a:highlight>
                  <a:srgbClr val="FFFFFF"/>
                </a:highlight>
              </a:rPr>
              <a:t>fan magazine</a:t>
            </a:r>
            <a:r>
              <a:rPr lang="en-US" sz="2400">
                <a:highlight>
                  <a:srgbClr val="FFFFFF"/>
                </a:highlight>
              </a:rPr>
              <a:t> - is an independently- or self-published booklet</a:t>
            </a:r>
          </a:p>
          <a:p>
            <a:pPr marL="457200" lvl="0" indent="-381000" rtl="0">
              <a:spcBef>
                <a:spcPts val="0"/>
              </a:spcBef>
              <a:buSzPct val="100000"/>
            </a:pPr>
            <a:r>
              <a:rPr lang="en-US" sz="2400">
                <a:highlight>
                  <a:srgbClr val="FFFFFF"/>
                </a:highlight>
              </a:rPr>
              <a:t>Usually photocopied, DIY</a:t>
            </a:r>
          </a:p>
          <a:p>
            <a:pPr marL="457200" lvl="0" indent="-381000" rtl="0">
              <a:spcBef>
                <a:spcPts val="0"/>
              </a:spcBef>
              <a:buSzPct val="100000"/>
            </a:pPr>
            <a:r>
              <a:rPr lang="en-US" sz="2400">
                <a:highlight>
                  <a:srgbClr val="FFFFFF"/>
                </a:highlight>
              </a:rPr>
              <a:t>Available from “distros,” info shops, or directly from zinesters; sometimes traded for other zines</a:t>
            </a:r>
          </a:p>
          <a:p>
            <a:pPr marL="457200" lvl="0" indent="-381000" rtl="0">
              <a:spcBef>
                <a:spcPts val="0"/>
              </a:spcBef>
              <a:buSzPct val="100000"/>
            </a:pPr>
            <a:r>
              <a:rPr lang="en-US" sz="2400">
                <a:highlight>
                  <a:srgbClr val="FFFFFF"/>
                </a:highlight>
              </a:rPr>
              <a:t>May or may not have recognizable chief source of information</a:t>
            </a:r>
          </a:p>
          <a:p>
            <a:pPr marL="457200" lvl="0" indent="-381000" rtl="0">
              <a:spcBef>
                <a:spcPts val="0"/>
              </a:spcBef>
              <a:buSzPct val="100000"/>
            </a:pPr>
            <a:r>
              <a:rPr lang="en-US" sz="2400">
                <a:highlight>
                  <a:srgbClr val="FFFFFF"/>
                </a:highlight>
              </a:rPr>
              <a:t>Monograph and/or serial?</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457200" y="-12"/>
            <a:ext cx="8229600" cy="1143000"/>
          </a:xfrm>
          <a:prstGeom prst="rect">
            <a:avLst/>
          </a:prstGeom>
        </p:spPr>
        <p:txBody>
          <a:bodyPr lIns="91425" tIns="91425" rIns="91425" bIns="91425" anchor="ctr" anchorCtr="0">
            <a:noAutofit/>
          </a:bodyPr>
          <a:lstStyle/>
          <a:p>
            <a:pPr lvl="0">
              <a:spcBef>
                <a:spcPts val="0"/>
              </a:spcBef>
              <a:buNone/>
            </a:pPr>
            <a:r>
              <a:rPr lang="en-US"/>
              <a:t>Why zines?</a:t>
            </a:r>
          </a:p>
        </p:txBody>
      </p:sp>
      <p:sp>
        <p:nvSpPr>
          <p:cNvPr id="104" name="Shape 104"/>
          <p:cNvSpPr txBox="1">
            <a:spLocks noGrp="1"/>
          </p:cNvSpPr>
          <p:nvPr>
            <p:ph type="body" idx="1"/>
          </p:nvPr>
        </p:nvSpPr>
        <p:spPr>
          <a:xfrm>
            <a:off x="235150" y="5874300"/>
            <a:ext cx="3882600" cy="823500"/>
          </a:xfrm>
          <a:prstGeom prst="rect">
            <a:avLst/>
          </a:prstGeom>
        </p:spPr>
        <p:txBody>
          <a:bodyPr lIns="91425" tIns="91425" rIns="91425" bIns="91425" anchor="t" anchorCtr="0">
            <a:noAutofit/>
          </a:bodyPr>
          <a:lstStyle/>
          <a:p>
            <a:pPr lvl="0">
              <a:spcBef>
                <a:spcPts val="0"/>
              </a:spcBef>
              <a:buNone/>
            </a:pPr>
            <a:r>
              <a:rPr lang="en-US" sz="1100" u="sng">
                <a:solidFill>
                  <a:schemeClr val="hlink"/>
                </a:solidFill>
                <a:hlinkClick r:id="rId3"/>
              </a:rPr>
              <a:t>http://zinelibraries.info/wordpress/wp-content/uploads/2015/11/EthicsZine-rev-20151105.pdf</a:t>
            </a:r>
          </a:p>
        </p:txBody>
      </p:sp>
      <p:sp>
        <p:nvSpPr>
          <p:cNvPr id="105" name="Shape 105"/>
          <p:cNvSpPr txBox="1">
            <a:spLocks noGrp="1"/>
          </p:cNvSpPr>
          <p:nvPr>
            <p:ph type="body" idx="2"/>
          </p:nvPr>
        </p:nvSpPr>
        <p:spPr>
          <a:xfrm>
            <a:off x="4648200" y="1600200"/>
            <a:ext cx="4038600" cy="4526100"/>
          </a:xfrm>
          <a:prstGeom prst="rect">
            <a:avLst/>
          </a:prstGeom>
        </p:spPr>
        <p:txBody>
          <a:bodyPr lIns="91425" tIns="91425" rIns="91425" bIns="91425" anchor="t" anchorCtr="0">
            <a:noAutofit/>
          </a:bodyPr>
          <a:lstStyle/>
          <a:p>
            <a:pPr lvl="0">
              <a:spcBef>
                <a:spcPts val="0"/>
              </a:spcBef>
              <a:buNone/>
            </a:pPr>
            <a:endParaRPr/>
          </a:p>
        </p:txBody>
      </p:sp>
      <p:pic>
        <p:nvPicPr>
          <p:cNvPr id="106" name="Shape 106"/>
          <p:cNvPicPr preferRelativeResize="0"/>
          <p:nvPr/>
        </p:nvPicPr>
        <p:blipFill>
          <a:blip r:embed="rId4">
            <a:alphaModFix/>
          </a:blip>
          <a:stretch>
            <a:fillRect/>
          </a:stretch>
        </p:blipFill>
        <p:spPr>
          <a:xfrm>
            <a:off x="457200" y="983687"/>
            <a:ext cx="3660549" cy="4890624"/>
          </a:xfrm>
          <a:prstGeom prst="rect">
            <a:avLst/>
          </a:prstGeom>
          <a:noFill/>
          <a:ln>
            <a:noFill/>
          </a:ln>
        </p:spPr>
      </p:pic>
      <p:pic>
        <p:nvPicPr>
          <p:cNvPr id="107" name="Shape 107"/>
          <p:cNvPicPr preferRelativeResize="0"/>
          <p:nvPr/>
        </p:nvPicPr>
        <p:blipFill>
          <a:blip r:embed="rId5">
            <a:alphaModFix/>
          </a:blip>
          <a:stretch>
            <a:fillRect/>
          </a:stretch>
        </p:blipFill>
        <p:spPr>
          <a:xfrm>
            <a:off x="4339949" y="956847"/>
            <a:ext cx="4038600" cy="6083227"/>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pSp>
        <p:nvGrpSpPr>
          <p:cNvPr id="113" name="Shape 113"/>
          <p:cNvGrpSpPr/>
          <p:nvPr/>
        </p:nvGrpSpPr>
        <p:grpSpPr>
          <a:xfrm>
            <a:off x="3110550" y="469649"/>
            <a:ext cx="6739500" cy="4544124"/>
            <a:chOff x="3110550" y="469649"/>
            <a:chExt cx="6739500" cy="4544124"/>
          </a:xfrm>
        </p:grpSpPr>
        <p:pic>
          <p:nvPicPr>
            <p:cNvPr id="114" name="Shape 114"/>
            <p:cNvPicPr preferRelativeResize="0"/>
            <p:nvPr/>
          </p:nvPicPr>
          <p:blipFill>
            <a:blip r:embed="rId3">
              <a:alphaModFix/>
            </a:blip>
            <a:stretch>
              <a:fillRect/>
            </a:stretch>
          </p:blipFill>
          <p:spPr>
            <a:xfrm>
              <a:off x="4088125" y="469649"/>
              <a:ext cx="5752023" cy="4544124"/>
            </a:xfrm>
            <a:prstGeom prst="rect">
              <a:avLst/>
            </a:prstGeom>
            <a:noFill/>
            <a:ln>
              <a:noFill/>
            </a:ln>
          </p:spPr>
        </p:pic>
        <p:sp>
          <p:nvSpPr>
            <p:cNvPr id="115" name="Shape 115"/>
            <p:cNvSpPr/>
            <p:nvPr/>
          </p:nvSpPr>
          <p:spPr>
            <a:xfrm>
              <a:off x="3110550" y="503600"/>
              <a:ext cx="6739500" cy="429600"/>
            </a:xfrm>
            <a:prstGeom prst="rect">
              <a:avLst/>
            </a:prstGeom>
            <a:solidFill>
              <a:srgbClr val="FFFFF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pic>
        <p:nvPicPr>
          <p:cNvPr id="116" name="Shape 116"/>
          <p:cNvPicPr preferRelativeResize="0"/>
          <p:nvPr/>
        </p:nvPicPr>
        <p:blipFill>
          <a:blip r:embed="rId4">
            <a:alphaModFix/>
          </a:blip>
          <a:stretch>
            <a:fillRect/>
          </a:stretch>
        </p:blipFill>
        <p:spPr>
          <a:xfrm>
            <a:off x="338675" y="247450"/>
            <a:ext cx="5130224" cy="550025"/>
          </a:xfrm>
          <a:prstGeom prst="rect">
            <a:avLst/>
          </a:prstGeom>
          <a:noFill/>
          <a:ln>
            <a:noFill/>
          </a:ln>
        </p:spPr>
      </p:pic>
      <p:pic>
        <p:nvPicPr>
          <p:cNvPr id="117" name="Shape 117"/>
          <p:cNvPicPr preferRelativeResize="0"/>
          <p:nvPr/>
        </p:nvPicPr>
        <p:blipFill>
          <a:blip r:embed="rId5">
            <a:alphaModFix/>
          </a:blip>
          <a:stretch>
            <a:fillRect/>
          </a:stretch>
        </p:blipFill>
        <p:spPr>
          <a:xfrm>
            <a:off x="152400" y="3139390"/>
            <a:ext cx="5742899" cy="3419534"/>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grpSp>
        <p:nvGrpSpPr>
          <p:cNvPr id="123" name="Shape 123"/>
          <p:cNvGrpSpPr/>
          <p:nvPr/>
        </p:nvGrpSpPr>
        <p:grpSpPr>
          <a:xfrm>
            <a:off x="217825" y="617400"/>
            <a:ext cx="8295350" cy="5531125"/>
            <a:chOff x="294025" y="1227000"/>
            <a:chExt cx="8295350" cy="5531125"/>
          </a:xfrm>
        </p:grpSpPr>
        <p:pic>
          <p:nvPicPr>
            <p:cNvPr id="124" name="Shape 124"/>
            <p:cNvPicPr preferRelativeResize="0"/>
            <p:nvPr/>
          </p:nvPicPr>
          <p:blipFill>
            <a:blip r:embed="rId3">
              <a:alphaModFix/>
            </a:blip>
            <a:stretch>
              <a:fillRect/>
            </a:stretch>
          </p:blipFill>
          <p:spPr>
            <a:xfrm>
              <a:off x="294025" y="1496700"/>
              <a:ext cx="8295350" cy="5261425"/>
            </a:xfrm>
            <a:prstGeom prst="rect">
              <a:avLst/>
            </a:prstGeom>
            <a:noFill/>
            <a:ln>
              <a:noFill/>
            </a:ln>
          </p:spPr>
        </p:pic>
        <p:sp>
          <p:nvSpPr>
            <p:cNvPr id="125" name="Shape 125"/>
            <p:cNvSpPr/>
            <p:nvPr/>
          </p:nvSpPr>
          <p:spPr>
            <a:xfrm>
              <a:off x="2892200" y="1227000"/>
              <a:ext cx="2289300" cy="1095600"/>
            </a:xfrm>
            <a:prstGeom prst="rect">
              <a:avLst/>
            </a:prstGeom>
            <a:solidFill>
              <a:srgbClr val="FFFFF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pic>
        <p:nvPicPr>
          <p:cNvPr id="126" name="Shape 126"/>
          <p:cNvPicPr preferRelativeResize="0"/>
          <p:nvPr/>
        </p:nvPicPr>
        <p:blipFill>
          <a:blip r:embed="rId4">
            <a:alphaModFix/>
          </a:blip>
          <a:stretch>
            <a:fillRect/>
          </a:stretch>
        </p:blipFill>
        <p:spPr>
          <a:xfrm>
            <a:off x="5105400" y="0"/>
            <a:ext cx="4038600" cy="3028950"/>
          </a:xfrm>
          <a:prstGeom prst="rect">
            <a:avLst/>
          </a:prstGeom>
          <a:noFill/>
          <a:ln>
            <a:noFill/>
          </a:ln>
        </p:spPr>
      </p:pic>
      <p:sp>
        <p:nvSpPr>
          <p:cNvPr id="127" name="Shape 127"/>
          <p:cNvSpPr txBox="1"/>
          <p:nvPr/>
        </p:nvSpPr>
        <p:spPr>
          <a:xfrm>
            <a:off x="5116275" y="2390850"/>
            <a:ext cx="4104000" cy="690000"/>
          </a:xfrm>
          <a:prstGeom prst="rect">
            <a:avLst/>
          </a:prstGeom>
          <a:noFill/>
          <a:ln>
            <a:noFill/>
          </a:ln>
        </p:spPr>
        <p:txBody>
          <a:bodyPr lIns="91425" tIns="91425" rIns="91425" bIns="91425" anchor="t" anchorCtr="0">
            <a:noAutofit/>
          </a:bodyPr>
          <a:lstStyle/>
          <a:p>
            <a:pPr lvl="0" rtl="0">
              <a:spcBef>
                <a:spcPts val="0"/>
              </a:spcBef>
              <a:buNone/>
            </a:pPr>
            <a:r>
              <a:rPr lang="en-US" sz="1800">
                <a:solidFill>
                  <a:srgbClr val="EFEFEF"/>
                </a:solidFill>
              </a:rPr>
              <a:t>Barnard Zine Library</a:t>
            </a:r>
          </a:p>
          <a:p>
            <a:pPr lvl="0">
              <a:spcBef>
                <a:spcPts val="0"/>
              </a:spcBef>
              <a:buNone/>
            </a:pPr>
            <a:r>
              <a:rPr lang="en-US" sz="1200">
                <a:solidFill>
                  <a:srgbClr val="EFEFEF"/>
                </a:solidFill>
              </a:rPr>
              <a:t>(photo credit: flickr @klg19)</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lvl="0">
              <a:spcBef>
                <a:spcPts val="0"/>
              </a:spcBef>
              <a:buNone/>
            </a:pPr>
            <a:r>
              <a:rPr lang="en-US"/>
              <a:t> </a:t>
            </a:r>
          </a:p>
        </p:txBody>
      </p:sp>
      <p:pic>
        <p:nvPicPr>
          <p:cNvPr id="134" name="Shape 134"/>
          <p:cNvPicPr preferRelativeResize="0"/>
          <p:nvPr/>
        </p:nvPicPr>
        <p:blipFill>
          <a:blip r:embed="rId3">
            <a:alphaModFix/>
          </a:blip>
          <a:stretch>
            <a:fillRect/>
          </a:stretch>
        </p:blipFill>
        <p:spPr>
          <a:xfrm>
            <a:off x="105837" y="220777"/>
            <a:ext cx="8932326" cy="6072596"/>
          </a:xfrm>
          <a:prstGeom prst="rect">
            <a:avLst/>
          </a:prstGeom>
          <a:noFill/>
          <a:ln>
            <a:noFill/>
          </a:ln>
        </p:spPr>
      </p:pic>
      <p:pic>
        <p:nvPicPr>
          <p:cNvPr id="135" name="Shape 135"/>
          <p:cNvPicPr preferRelativeResize="0"/>
          <p:nvPr/>
        </p:nvPicPr>
        <p:blipFill rotWithShape="1">
          <a:blip r:embed="rId4">
            <a:alphaModFix/>
          </a:blip>
          <a:srcRect b="27823"/>
          <a:stretch/>
        </p:blipFill>
        <p:spPr>
          <a:xfrm>
            <a:off x="5637475" y="4959800"/>
            <a:ext cx="3506524" cy="1898200"/>
          </a:xfrm>
          <a:prstGeom prst="rect">
            <a:avLst/>
          </a:prstGeom>
          <a:noFill/>
          <a:ln w="28575" cap="flat" cmpd="sng">
            <a:solidFill>
              <a:schemeClr val="dk2"/>
            </a:solidFill>
            <a:prstDash val="solid"/>
            <a:round/>
            <a:headEnd type="none" w="med" len="med"/>
            <a:tailEnd type="none" w="med" len="med"/>
          </a:ln>
        </p:spPr>
      </p:pic>
      <p:sp>
        <p:nvSpPr>
          <p:cNvPr id="136" name="Shape 136"/>
          <p:cNvSpPr txBox="1"/>
          <p:nvPr/>
        </p:nvSpPr>
        <p:spPr>
          <a:xfrm>
            <a:off x="80450" y="5993200"/>
            <a:ext cx="5470200" cy="864900"/>
          </a:xfrm>
          <a:prstGeom prst="rect">
            <a:avLst/>
          </a:prstGeom>
          <a:solidFill>
            <a:srgbClr val="FFFFFF"/>
          </a:solidFill>
          <a:ln>
            <a:noFill/>
          </a:ln>
        </p:spPr>
        <p:txBody>
          <a:bodyPr lIns="91425" tIns="91425" rIns="91425" bIns="91425" anchor="t" anchorCtr="0">
            <a:noAutofit/>
          </a:bodyPr>
          <a:lstStyle/>
          <a:p>
            <a:pPr lvl="0" rtl="0">
              <a:spcBef>
                <a:spcPts val="0"/>
              </a:spcBef>
              <a:buNone/>
            </a:pPr>
            <a:r>
              <a:rPr lang="en-US" sz="3000" b="1">
                <a:solidFill>
                  <a:schemeClr val="accent4"/>
                </a:solidFill>
              </a:rPr>
              <a:t>Papercut Zine Library</a:t>
            </a:r>
          </a:p>
          <a:p>
            <a:pPr lvl="0">
              <a:spcBef>
                <a:spcPts val="0"/>
              </a:spcBef>
              <a:buNone/>
            </a:pPr>
            <a:r>
              <a:rPr lang="en-US" sz="1200" b="1">
                <a:solidFill>
                  <a:schemeClr val="accent4"/>
                </a:solidFill>
              </a:rPr>
              <a:t>(photo credit: flickr @gruntzooki</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9" b="0" i="0" u="none" strike="noStrike" cap="none">
                <a:solidFill>
                  <a:schemeClr val="dk1"/>
                </a:solidFill>
                <a:latin typeface="Calibri"/>
                <a:ea typeface="Calibri"/>
                <a:cs typeface="Calibri"/>
                <a:sym typeface="Calibri"/>
              </a:rPr>
              <a:t>Zine Librarians </a:t>
            </a:r>
            <a:r>
              <a:rPr lang="en-US" sz="3959"/>
              <a:t>Interest Group</a:t>
            </a:r>
          </a:p>
        </p:txBody>
      </p:sp>
      <p:sp>
        <p:nvSpPr>
          <p:cNvPr id="142" name="Shape 142"/>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30200" algn="l" rtl="0">
              <a:spcBef>
                <a:spcPts val="0"/>
              </a:spcBef>
              <a:spcAft>
                <a:spcPts val="0"/>
              </a:spcAft>
              <a:buClr>
                <a:srgbClr val="000000"/>
              </a:buClr>
              <a:buSzPct val="100000"/>
              <a:buFont typeface="Calibri"/>
              <a:buChar char="•"/>
            </a:pPr>
            <a:r>
              <a:rPr lang="en-US" sz="3000">
                <a:solidFill>
                  <a:srgbClr val="000000"/>
                </a:solidFill>
                <a:highlight>
                  <a:srgbClr val="FFFFFF"/>
                </a:highlight>
              </a:rPr>
              <a:t>The </a:t>
            </a:r>
            <a:r>
              <a:rPr lang="en-US" sz="3000" b="1">
                <a:solidFill>
                  <a:srgbClr val="000000"/>
                </a:solidFill>
                <a:highlight>
                  <a:srgbClr val="FFFFFF"/>
                </a:highlight>
              </a:rPr>
              <a:t>Zine Libraries Interest Group</a:t>
            </a:r>
            <a:r>
              <a:rPr lang="en-US" sz="3000">
                <a:solidFill>
                  <a:srgbClr val="000000"/>
                </a:solidFill>
                <a:highlight>
                  <a:srgbClr val="FFFFFF"/>
                </a:highlight>
              </a:rPr>
              <a:t> is a collective of people interested in all aspects of zine libraries.</a:t>
            </a:r>
          </a:p>
          <a:p>
            <a:pPr marL="342900" marR="0" lvl="0" indent="-342900" algn="l" rtl="0">
              <a:spcBef>
                <a:spcPts val="0"/>
              </a:spcBef>
              <a:spcAft>
                <a:spcPts val="0"/>
              </a:spcAft>
              <a:buClr>
                <a:schemeClr val="dk1"/>
              </a:buClr>
              <a:buSzPct val="100000"/>
              <a:buFont typeface="Arial"/>
              <a:buChar char="•"/>
            </a:pPr>
            <a:r>
              <a:rPr lang="en-US"/>
              <a:t>2011: xZINECOREx metadata schema developed during the Zine Librarian (Un)Conference in Milwaukee</a:t>
            </a:r>
          </a:p>
          <a:p>
            <a:pPr marL="342900" marR="0" lvl="0" indent="-342900" algn="l" rtl="0">
              <a:spcBef>
                <a:spcPts val="640"/>
              </a:spcBef>
              <a:spcAft>
                <a:spcPts val="0"/>
              </a:spcAft>
              <a:buClr>
                <a:schemeClr val="dk1"/>
              </a:buClr>
              <a:buSzPct val="100000"/>
              <a:buFont typeface="Arial"/>
              <a:buChar char="•"/>
            </a:pPr>
            <a:r>
              <a:rPr lang="en-US"/>
              <a:t>2014: Zine librarians, archivists, metadata specialists and developers form Zine Union Catalog sub group.</a:t>
            </a:r>
          </a:p>
          <a:p>
            <a:pPr marL="342900" marR="0" lvl="0" indent="-342900" algn="l" rtl="0">
              <a:spcBef>
                <a:spcPts val="640"/>
              </a:spcBef>
              <a:spcAft>
                <a:spcPts val="0"/>
              </a:spcAft>
              <a:buClr>
                <a:schemeClr val="dk1"/>
              </a:buClr>
              <a:buSzPct val="100000"/>
              <a:buFont typeface="Arial"/>
              <a:buNone/>
            </a:pPr>
            <a:endParaRPr sz="3200" b="0" i="0" u="none" strike="noStrike" cap="none">
              <a:solidFill>
                <a:schemeClr val="dk1"/>
              </a:solidFill>
              <a:latin typeface="Calibri"/>
              <a:ea typeface="Calibri"/>
              <a:cs typeface="Calibri"/>
              <a:sym typeface="Calibri"/>
            </a:endParaRPr>
          </a:p>
          <a:p>
            <a:pPr marL="342900" marR="0" lvl="0" indent="-342900" algn="l" rtl="0">
              <a:spcBef>
                <a:spcPts val="640"/>
              </a:spcBef>
              <a:buClr>
                <a:schemeClr val="dk1"/>
              </a:buClr>
              <a:buSzPct val="100000"/>
              <a:buFont typeface="Arial"/>
              <a:buNone/>
            </a:pPr>
            <a:endParaRPr sz="3200" b="0" i="0" u="none" strike="noStrike" cap="none">
              <a:solidFill>
                <a:schemeClr val="dk1"/>
              </a:solidFill>
              <a:latin typeface="Calibri"/>
              <a:ea typeface="Calibri"/>
              <a:cs typeface="Calibri"/>
              <a:sym typeface="Calibri"/>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rtl="0">
              <a:spcBef>
                <a:spcPts val="0"/>
              </a:spcBef>
              <a:buClr>
                <a:schemeClr val="dk1"/>
              </a:buClr>
              <a:buSzPct val="25000"/>
              <a:buFont typeface="Calibri"/>
              <a:buNone/>
            </a:pPr>
            <a:r>
              <a:rPr lang="en-US" sz="3959"/>
              <a:t>Functional Requirements of the</a:t>
            </a:r>
          </a:p>
          <a:p>
            <a:pPr lvl="0" rtl="0">
              <a:spcBef>
                <a:spcPts val="0"/>
              </a:spcBef>
              <a:buClr>
                <a:schemeClr val="dk1"/>
              </a:buClr>
              <a:buSzPct val="25000"/>
              <a:buFont typeface="Calibri"/>
              <a:buNone/>
            </a:pPr>
            <a:r>
              <a:rPr lang="en-US" sz="3959"/>
              <a:t>Zine Union Catalog</a:t>
            </a:r>
          </a:p>
        </p:txBody>
      </p:sp>
      <p:sp>
        <p:nvSpPr>
          <p:cNvPr id="149" name="Shape 149"/>
          <p:cNvSpPr txBox="1"/>
          <p:nvPr/>
        </p:nvSpPr>
        <p:spPr>
          <a:xfrm>
            <a:off x="574937" y="3955350"/>
            <a:ext cx="2504100" cy="368100"/>
          </a:xfrm>
          <a:prstGeom prst="rect">
            <a:avLst/>
          </a:prstGeom>
          <a:noFill/>
          <a:ln>
            <a:noFill/>
          </a:ln>
        </p:spPr>
        <p:txBody>
          <a:bodyPr lIns="91425" tIns="91425" rIns="91425" bIns="91425" anchor="t" anchorCtr="0">
            <a:noAutofit/>
          </a:bodyPr>
          <a:lstStyle/>
          <a:p>
            <a:pPr lvl="0">
              <a:spcBef>
                <a:spcPts val="0"/>
              </a:spcBef>
              <a:buNone/>
            </a:pPr>
            <a:r>
              <a:rPr lang="en-US" b="1"/>
              <a:t>Users</a:t>
            </a:r>
          </a:p>
        </p:txBody>
      </p:sp>
      <p:sp>
        <p:nvSpPr>
          <p:cNvPr id="150" name="Shape 150"/>
          <p:cNvSpPr txBox="1"/>
          <p:nvPr/>
        </p:nvSpPr>
        <p:spPr>
          <a:xfrm>
            <a:off x="6386162" y="4070612"/>
            <a:ext cx="2504100" cy="368100"/>
          </a:xfrm>
          <a:prstGeom prst="rect">
            <a:avLst/>
          </a:prstGeom>
          <a:noFill/>
          <a:ln>
            <a:noFill/>
          </a:ln>
        </p:spPr>
        <p:txBody>
          <a:bodyPr lIns="91425" tIns="91425" rIns="91425" bIns="91425" anchor="t" anchorCtr="0">
            <a:noAutofit/>
          </a:bodyPr>
          <a:lstStyle/>
          <a:p>
            <a:pPr lvl="0" rtl="0">
              <a:spcBef>
                <a:spcPts val="0"/>
              </a:spcBef>
              <a:buNone/>
            </a:pPr>
            <a:r>
              <a:rPr lang="en-US" b="1"/>
              <a:t>Catalogers</a:t>
            </a:r>
          </a:p>
        </p:txBody>
      </p:sp>
      <p:sp>
        <p:nvSpPr>
          <p:cNvPr id="151" name="Shape 151"/>
          <p:cNvSpPr txBox="1"/>
          <p:nvPr/>
        </p:nvSpPr>
        <p:spPr>
          <a:xfrm>
            <a:off x="3509062" y="4143400"/>
            <a:ext cx="2504100" cy="368100"/>
          </a:xfrm>
          <a:prstGeom prst="rect">
            <a:avLst/>
          </a:prstGeom>
          <a:noFill/>
          <a:ln>
            <a:noFill/>
          </a:ln>
        </p:spPr>
        <p:txBody>
          <a:bodyPr lIns="91425" tIns="91425" rIns="91425" bIns="91425" anchor="t" anchorCtr="0">
            <a:noAutofit/>
          </a:bodyPr>
          <a:lstStyle/>
          <a:p>
            <a:pPr lvl="0" rtl="0">
              <a:spcBef>
                <a:spcPts val="0"/>
              </a:spcBef>
              <a:buNone/>
            </a:pPr>
            <a:r>
              <a:rPr lang="en-US" b="1"/>
              <a:t>Systems</a:t>
            </a:r>
          </a:p>
        </p:txBody>
      </p:sp>
      <p:pic>
        <p:nvPicPr>
          <p:cNvPr id="152" name="Shape 152"/>
          <p:cNvPicPr preferRelativeResize="0"/>
          <p:nvPr/>
        </p:nvPicPr>
        <p:blipFill>
          <a:blip r:embed="rId3">
            <a:alphaModFix/>
          </a:blip>
          <a:stretch>
            <a:fillRect/>
          </a:stretch>
        </p:blipFill>
        <p:spPr>
          <a:xfrm>
            <a:off x="574950" y="2065025"/>
            <a:ext cx="1950925" cy="1950925"/>
          </a:xfrm>
          <a:prstGeom prst="rect">
            <a:avLst/>
          </a:prstGeom>
          <a:noFill/>
          <a:ln>
            <a:noFill/>
          </a:ln>
        </p:spPr>
      </p:pic>
      <p:sp>
        <p:nvSpPr>
          <p:cNvPr id="153" name="Shape 153"/>
          <p:cNvSpPr txBox="1"/>
          <p:nvPr/>
        </p:nvSpPr>
        <p:spPr>
          <a:xfrm>
            <a:off x="621025" y="4323450"/>
            <a:ext cx="1858800" cy="543900"/>
          </a:xfrm>
          <a:prstGeom prst="rect">
            <a:avLst/>
          </a:prstGeom>
          <a:noFill/>
          <a:ln>
            <a:noFill/>
          </a:ln>
        </p:spPr>
        <p:txBody>
          <a:bodyPr lIns="91425" tIns="91425" rIns="91425" bIns="91425" anchor="t" anchorCtr="0">
            <a:noAutofit/>
          </a:bodyPr>
          <a:lstStyle/>
          <a:p>
            <a:pPr lvl="0">
              <a:spcBef>
                <a:spcPts val="0"/>
              </a:spcBef>
              <a:buNone/>
            </a:pPr>
            <a:r>
              <a:rPr lang="en-US" sz="1200"/>
              <a:t>photo credit: Flickr @ james_lumb</a:t>
            </a:r>
          </a:p>
        </p:txBody>
      </p:sp>
      <p:pic>
        <p:nvPicPr>
          <p:cNvPr id="154" name="Shape 154"/>
          <p:cNvPicPr preferRelativeResize="0"/>
          <p:nvPr/>
        </p:nvPicPr>
        <p:blipFill>
          <a:blip r:embed="rId4">
            <a:alphaModFix/>
          </a:blip>
          <a:stretch>
            <a:fillRect/>
          </a:stretch>
        </p:blipFill>
        <p:spPr>
          <a:xfrm>
            <a:off x="6386175" y="2065025"/>
            <a:ext cx="2078374" cy="2078374"/>
          </a:xfrm>
          <a:prstGeom prst="rect">
            <a:avLst/>
          </a:prstGeom>
          <a:noFill/>
          <a:ln>
            <a:noFill/>
          </a:ln>
        </p:spPr>
      </p:pic>
      <p:sp>
        <p:nvSpPr>
          <p:cNvPr id="155" name="Shape 155"/>
          <p:cNvSpPr txBox="1"/>
          <p:nvPr/>
        </p:nvSpPr>
        <p:spPr>
          <a:xfrm>
            <a:off x="6325450" y="4438725"/>
            <a:ext cx="1858800" cy="543900"/>
          </a:xfrm>
          <a:prstGeom prst="rect">
            <a:avLst/>
          </a:prstGeom>
          <a:noFill/>
          <a:ln>
            <a:noFill/>
          </a:ln>
        </p:spPr>
        <p:txBody>
          <a:bodyPr lIns="91425" tIns="91425" rIns="91425" bIns="91425" anchor="t" anchorCtr="0">
            <a:noAutofit/>
          </a:bodyPr>
          <a:lstStyle/>
          <a:p>
            <a:pPr lvl="0" rtl="0">
              <a:spcBef>
                <a:spcPts val="0"/>
              </a:spcBef>
              <a:buNone/>
            </a:pPr>
            <a:r>
              <a:rPr lang="en-US" sz="1200"/>
              <a:t>photo credit: Flickr @  97741188@N04</a:t>
            </a:r>
          </a:p>
        </p:txBody>
      </p:sp>
      <p:pic>
        <p:nvPicPr>
          <p:cNvPr id="156" name="Shape 156"/>
          <p:cNvPicPr preferRelativeResize="0"/>
          <p:nvPr/>
        </p:nvPicPr>
        <p:blipFill>
          <a:blip r:embed="rId5">
            <a:alphaModFix/>
          </a:blip>
          <a:stretch>
            <a:fillRect/>
          </a:stretch>
        </p:blipFill>
        <p:spPr>
          <a:xfrm>
            <a:off x="2749075" y="4642750"/>
            <a:ext cx="3307125" cy="1901596"/>
          </a:xfrm>
          <a:prstGeom prst="rect">
            <a:avLst/>
          </a:prstGeom>
          <a:noFill/>
          <a:ln>
            <a:noFill/>
          </a:ln>
        </p:spPr>
      </p:pic>
      <p:sp>
        <p:nvSpPr>
          <p:cNvPr id="157" name="Shape 157"/>
          <p:cNvSpPr txBox="1"/>
          <p:nvPr/>
        </p:nvSpPr>
        <p:spPr>
          <a:xfrm>
            <a:off x="6056200" y="6056775"/>
            <a:ext cx="1858800" cy="543900"/>
          </a:xfrm>
          <a:prstGeom prst="rect">
            <a:avLst/>
          </a:prstGeom>
          <a:noFill/>
          <a:ln>
            <a:noFill/>
          </a:ln>
        </p:spPr>
        <p:txBody>
          <a:bodyPr lIns="91425" tIns="91425" rIns="91425" bIns="91425" anchor="t" anchorCtr="0">
            <a:noAutofit/>
          </a:bodyPr>
          <a:lstStyle/>
          <a:p>
            <a:pPr lvl="0" rtl="0">
              <a:spcBef>
                <a:spcPts val="0"/>
              </a:spcBef>
              <a:buNone/>
            </a:pPr>
            <a:r>
              <a:rPr lang="en-US" sz="1200"/>
              <a:t>photo credit: Flickr @ biscuitsmlp</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a:t>Where are we now?</a:t>
            </a:r>
          </a:p>
        </p:txBody>
      </p:sp>
      <p:sp>
        <p:nvSpPr>
          <p:cNvPr id="163" name="Shape 163"/>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Arial"/>
              <a:buChar char="•"/>
            </a:pPr>
            <a:r>
              <a:rPr lang="en-US"/>
              <a:t>Assessment</a:t>
            </a:r>
            <a:r>
              <a:rPr lang="en-US" sz="3200" b="0" i="0" u="none" strike="noStrike" cap="none">
                <a:solidFill>
                  <a:schemeClr val="dk1"/>
                </a:solidFill>
                <a:latin typeface="Calibri"/>
                <a:ea typeface="Calibri"/>
                <a:cs typeface="Calibri"/>
                <a:sym typeface="Calibri"/>
              </a:rPr>
              <a:t> of existing data storage and access options</a:t>
            </a:r>
          </a:p>
          <a:p>
            <a:pPr marL="342900" marR="0" lvl="0" indent="-342900" algn="l" rtl="0">
              <a:spcBef>
                <a:spcPts val="0"/>
              </a:spcBef>
              <a:spcAft>
                <a:spcPts val="0"/>
              </a:spcAft>
              <a:buClr>
                <a:schemeClr val="dk1"/>
              </a:buClr>
              <a:buSzPct val="100000"/>
              <a:buFont typeface="Arial"/>
              <a:buChar char="•"/>
            </a:pPr>
            <a:r>
              <a:rPr lang="en-US"/>
              <a:t>We love xZINECOREx, but realistically, Dublin Core is the way to go</a:t>
            </a:r>
          </a:p>
          <a:p>
            <a:pPr marR="0" lvl="1" algn="l" rtl="0">
              <a:spcBef>
                <a:spcPts val="0"/>
              </a:spcBef>
              <a:spcAft>
                <a:spcPts val="0"/>
              </a:spcAft>
            </a:pPr>
            <a:r>
              <a:rPr lang="en-US"/>
              <a:t>Might have xZINECOREx element descriptions with DC schema</a:t>
            </a:r>
          </a:p>
          <a:p>
            <a:pPr marL="342900" marR="0" lvl="0" indent="-342900" algn="l" rtl="0">
              <a:spcBef>
                <a:spcPts val="640"/>
              </a:spcBef>
              <a:buClr>
                <a:schemeClr val="dk1"/>
              </a:buClr>
              <a:buSzPct val="100000"/>
              <a:buFont typeface="Arial"/>
              <a:buNone/>
            </a:pPr>
            <a:endParaRPr sz="3200" b="0" i="0" u="none" strike="noStrike" cap="none">
              <a:solidFill>
                <a:schemeClr val="dk1"/>
              </a:solidFill>
              <a:latin typeface="Calibri"/>
              <a:ea typeface="Calibri"/>
              <a:cs typeface="Calibri"/>
              <a:sym typeface="Calibri"/>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a:solidFill>
                  <a:schemeClr val="dk1"/>
                </a:solidFill>
                <a:latin typeface="Calibri"/>
                <a:ea typeface="Calibri"/>
                <a:cs typeface="Calibri"/>
                <a:sym typeface="Calibri"/>
              </a:rPr>
              <a:t>Where do we go next</a:t>
            </a:r>
            <a:r>
              <a:rPr lang="en-US"/>
              <a:t>?</a:t>
            </a:r>
          </a:p>
        </p:txBody>
      </p:sp>
      <p:sp>
        <p:nvSpPr>
          <p:cNvPr id="169" name="Shape 169"/>
          <p:cNvSpPr txBox="1">
            <a:spLocks noGrp="1"/>
          </p:cNvSpPr>
          <p:nvPr>
            <p:ph type="body" idx="1"/>
          </p:nvPr>
        </p:nvSpPr>
        <p:spPr>
          <a:xfrm>
            <a:off x="457200" y="1600200"/>
            <a:ext cx="8229600" cy="49518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Arial"/>
              <a:buChar char="•"/>
            </a:pPr>
            <a:r>
              <a:rPr lang="en-US" sz="3200" b="0" i="0" u="none" strike="noStrike" cap="none">
                <a:solidFill>
                  <a:schemeClr val="dk1"/>
                </a:solidFill>
                <a:latin typeface="Calibri"/>
                <a:ea typeface="Calibri"/>
                <a:cs typeface="Calibri"/>
                <a:sym typeface="Calibri"/>
              </a:rPr>
              <a:t>Github address https://github.com/MiloQZAP/xZINECOREx</a:t>
            </a:r>
          </a:p>
          <a:p>
            <a:pPr marL="342900" marR="0" lvl="0" indent="-342900" algn="l" rtl="0">
              <a:spcBef>
                <a:spcPts val="640"/>
              </a:spcBef>
              <a:buClr>
                <a:schemeClr val="dk1"/>
              </a:buClr>
              <a:buSzPct val="100000"/>
              <a:buFont typeface="Arial"/>
              <a:buChar char="•"/>
            </a:pPr>
            <a:r>
              <a:rPr lang="en-US" sz="3200" b="0" i="0" u="none" strike="noStrike" cap="none">
                <a:solidFill>
                  <a:schemeClr val="dk1"/>
                </a:solidFill>
                <a:latin typeface="Calibri"/>
                <a:ea typeface="Calibri"/>
                <a:cs typeface="Calibri"/>
                <a:sym typeface="Calibri"/>
              </a:rPr>
              <a:t>zinelibraries.inf</a:t>
            </a:r>
            <a:r>
              <a:rPr lang="en-US"/>
              <a:t>o http://zinelibraries.info/zine-union-catalog/</a:t>
            </a:r>
          </a:p>
          <a:p>
            <a:pPr marL="342900" marR="0" lvl="0" indent="-342900" algn="l" rtl="0">
              <a:spcBef>
                <a:spcPts val="640"/>
              </a:spcBef>
              <a:buClr>
                <a:schemeClr val="dk1"/>
              </a:buClr>
              <a:buSzPct val="100000"/>
              <a:buFont typeface="Arial"/>
              <a:buChar char="•"/>
            </a:pPr>
            <a:r>
              <a:rPr lang="en-US"/>
              <a:t>ZL(u)C 2016 </a:t>
            </a:r>
          </a:p>
          <a:p>
            <a:pPr marR="0" lvl="1" algn="l" rtl="0">
              <a:spcBef>
                <a:spcPts val="640"/>
              </a:spcBef>
            </a:pPr>
            <a:r>
              <a:rPr lang="en-US"/>
              <a:t>The 2016 Zine Librarian (un)Conference will be held July 29-30th in Boston, Massachusetts at Simmons College.</a:t>
            </a:r>
          </a:p>
        </p:txBody>
      </p:sp>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1017</Words>
  <Application>Microsoft Office PowerPoint</Application>
  <PresentationFormat>On-screen Show (4:3)</PresentationFormat>
  <Paragraphs>101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Corben</vt:lpstr>
      <vt:lpstr>Calibri</vt:lpstr>
      <vt:lpstr>Office Theme</vt:lpstr>
      <vt:lpstr>Adventures in Mutual Metadata: Creating a Shared Zine Catalog </vt:lpstr>
      <vt:lpstr>What are Zines?</vt:lpstr>
      <vt:lpstr>Why zines?</vt:lpstr>
      <vt:lpstr>PowerPoint Presentation</vt:lpstr>
      <vt:lpstr>PowerPoint Presentation</vt:lpstr>
      <vt:lpstr>PowerPoint Presentation</vt:lpstr>
      <vt:lpstr>Zine Librarians Interest Group</vt:lpstr>
      <vt:lpstr>Functional Requirements of the Zine Union Catalog</vt:lpstr>
      <vt:lpstr>Where are we now?</vt:lpstr>
      <vt:lpstr>Where do we go next?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Adventures in Mutual Metadata: Creating a Shared Zine Catalog </dc:title>
  <dc:creator>Moody, Honor M.</dc:creator>
  <cp:lastModifiedBy>Honor moody</cp:lastModifiedBy>
  <cp:revision>1</cp:revision>
  <dcterms:modified xsi:type="dcterms:W3CDTF">2016-04-18T21:28:00Z</dcterms:modified>
</cp:coreProperties>
</file>