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9" r:id="rId2"/>
    <p:sldId id="261" r:id="rId3"/>
    <p:sldId id="260" r:id="rId4"/>
    <p:sldId id="262" r:id="rId5"/>
    <p:sldId id="278" r:id="rId6"/>
    <p:sldId id="277" r:id="rId7"/>
    <p:sldId id="276" r:id="rId8"/>
    <p:sldId id="273" r:id="rId9"/>
    <p:sldId id="281" r:id="rId10"/>
    <p:sldId id="282" r:id="rId11"/>
    <p:sldId id="283" r:id="rId12"/>
    <p:sldId id="284" r:id="rId13"/>
    <p:sldId id="285" r:id="rId14"/>
    <p:sldId id="286" r:id="rId15"/>
    <p:sldId id="272" r:id="rId16"/>
    <p:sldId id="2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B5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59517" autoAdjust="0"/>
  </p:normalViewPr>
  <p:slideViewPr>
    <p:cSldViewPr>
      <p:cViewPr varScale="1">
        <p:scale>
          <a:sx n="35" d="100"/>
          <a:sy n="35" d="100"/>
        </p:scale>
        <p:origin x="154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What's in a name?</c:v>
                </c:pt>
              </c:strCache>
            </c:strRef>
          </c:tx>
          <c:cat>
            <c:strRef>
              <c:f>Sheet1!$A$2:$A$4</c:f>
              <c:strCache>
                <c:ptCount val="3"/>
                <c:pt idx="0">
                  <c:v>Has Technical Services department</c:v>
                </c:pt>
                <c:pt idx="1">
                  <c:v>No dedicated department</c:v>
                </c:pt>
                <c:pt idx="2">
                  <c:v>Department is called something else</c:v>
                </c:pt>
              </c:strCache>
            </c:strRef>
          </c:cat>
          <c:val>
            <c:numRef>
              <c:f>Sheet1!$B$2:$B$4</c:f>
              <c:numCache>
                <c:formatCode>General</c:formatCode>
                <c:ptCount val="3"/>
                <c:pt idx="0">
                  <c:v>70</c:v>
                </c:pt>
                <c:pt idx="1">
                  <c:v>12.5</c:v>
                </c:pt>
                <c:pt idx="2">
                  <c:v>18.75</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1781072460879094"/>
          <c:y val="5.1466708108854807E-2"/>
          <c:w val="0.36953104754310773"/>
          <c:h val="0.87075079430860614"/>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Functions</c:v>
                </c:pt>
              </c:strCache>
            </c:strRef>
          </c:tx>
          <c:invertIfNegative val="0"/>
          <c:cat>
            <c:strRef>
              <c:f>Sheet1!$A$2:$A$6</c:f>
              <c:strCache>
                <c:ptCount val="5"/>
                <c:pt idx="0">
                  <c:v>Selection</c:v>
                </c:pt>
                <c:pt idx="1">
                  <c:v>Acquisition</c:v>
                </c:pt>
                <c:pt idx="2">
                  <c:v>Cataloging</c:v>
                </c:pt>
                <c:pt idx="3">
                  <c:v>Processing</c:v>
                </c:pt>
                <c:pt idx="4">
                  <c:v>Technology</c:v>
                </c:pt>
              </c:strCache>
            </c:strRef>
          </c:cat>
          <c:val>
            <c:numRef>
              <c:f>Sheet1!$B$2:$B$6</c:f>
              <c:numCache>
                <c:formatCode>0.00%</c:formatCode>
                <c:ptCount val="5"/>
                <c:pt idx="0">
                  <c:v>0.21429999999999999</c:v>
                </c:pt>
                <c:pt idx="1">
                  <c:v>0.42859999999999998</c:v>
                </c:pt>
                <c:pt idx="2" formatCode="0%">
                  <c:v>1</c:v>
                </c:pt>
                <c:pt idx="3" formatCode="0%">
                  <c:v>1</c:v>
                </c:pt>
                <c:pt idx="4">
                  <c:v>0.42859999999999998</c:v>
                </c:pt>
              </c:numCache>
            </c:numRef>
          </c:val>
        </c:ser>
        <c:dLbls>
          <c:showLegendKey val="0"/>
          <c:showVal val="0"/>
          <c:showCatName val="0"/>
          <c:showSerName val="0"/>
          <c:showPercent val="0"/>
          <c:showBubbleSize val="0"/>
        </c:dLbls>
        <c:gapWidth val="150"/>
        <c:axId val="930131536"/>
        <c:axId val="930125008"/>
      </c:barChart>
      <c:catAx>
        <c:axId val="930131536"/>
        <c:scaling>
          <c:orientation val="minMax"/>
        </c:scaling>
        <c:delete val="0"/>
        <c:axPos val="b"/>
        <c:numFmt formatCode="General" sourceLinked="0"/>
        <c:majorTickMark val="out"/>
        <c:minorTickMark val="none"/>
        <c:tickLblPos val="nextTo"/>
        <c:crossAx val="930125008"/>
        <c:crosses val="autoZero"/>
        <c:auto val="1"/>
        <c:lblAlgn val="ctr"/>
        <c:lblOffset val="100"/>
        <c:noMultiLvlLbl val="0"/>
      </c:catAx>
      <c:valAx>
        <c:axId val="930125008"/>
        <c:scaling>
          <c:orientation val="minMax"/>
          <c:max val="1"/>
        </c:scaling>
        <c:delete val="0"/>
        <c:axPos val="l"/>
        <c:majorGridlines/>
        <c:numFmt formatCode="0%" sourceLinked="0"/>
        <c:majorTickMark val="out"/>
        <c:minorTickMark val="none"/>
        <c:tickLblPos val="nextTo"/>
        <c:crossAx val="930131536"/>
        <c:crosses val="autoZero"/>
        <c:crossBetween val="between"/>
        <c:majorUnit val="0.2"/>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tockChart>
        <c:ser>
          <c:idx val="0"/>
          <c:order val="0"/>
          <c:tx>
            <c:strRef>
              <c:f>Sheet1!$B$1</c:f>
              <c:strCache>
                <c:ptCount val="1"/>
                <c:pt idx="0">
                  <c:v>Min.</c:v>
                </c:pt>
              </c:strCache>
            </c:strRef>
          </c:tx>
          <c:spPr>
            <a:ln w="28575">
              <a:noFill/>
            </a:ln>
          </c:spPr>
          <c:marker>
            <c:symbol val="none"/>
          </c:marker>
          <c:cat>
            <c:strRef>
              <c:f>Sheet1!$A$2:$A$5</c:f>
              <c:strCache>
                <c:ptCount val="4"/>
                <c:pt idx="0">
                  <c:v>MLIS</c:v>
                </c:pt>
                <c:pt idx="1">
                  <c:v>Bachelors</c:v>
                </c:pt>
                <c:pt idx="2">
                  <c:v>Library Technician</c:v>
                </c:pt>
                <c:pt idx="3">
                  <c:v>Other</c:v>
                </c:pt>
              </c:strCache>
            </c:strRef>
          </c:cat>
          <c:val>
            <c:numRef>
              <c:f>Sheet1!$B$2:$B$5</c:f>
              <c:numCache>
                <c:formatCode>General</c:formatCode>
                <c:ptCount val="4"/>
                <c:pt idx="0">
                  <c:v>1</c:v>
                </c:pt>
                <c:pt idx="1">
                  <c:v>1</c:v>
                </c:pt>
                <c:pt idx="2">
                  <c:v>0</c:v>
                </c:pt>
                <c:pt idx="3">
                  <c:v>1</c:v>
                </c:pt>
              </c:numCache>
            </c:numRef>
          </c:val>
          <c:smooth val="0"/>
        </c:ser>
        <c:ser>
          <c:idx val="1"/>
          <c:order val="1"/>
          <c:tx>
            <c:strRef>
              <c:f>Sheet1!$C$1</c:f>
              <c:strCache>
                <c:ptCount val="1"/>
                <c:pt idx="0">
                  <c:v> 2</c:v>
                </c:pt>
              </c:strCache>
            </c:strRef>
          </c:tx>
          <c:spPr>
            <a:ln w="28575">
              <a:noFill/>
            </a:ln>
          </c:spPr>
          <c:marker>
            <c:symbol val="none"/>
          </c:marker>
          <c:cat>
            <c:strRef>
              <c:f>Sheet1!$A$2:$A$5</c:f>
              <c:strCache>
                <c:ptCount val="4"/>
                <c:pt idx="0">
                  <c:v>MLIS</c:v>
                </c:pt>
                <c:pt idx="1">
                  <c:v>Bachelors</c:v>
                </c:pt>
                <c:pt idx="2">
                  <c:v>Library Technician</c:v>
                </c:pt>
                <c:pt idx="3">
                  <c:v>Other</c:v>
                </c:pt>
              </c:strCache>
            </c:strRef>
          </c:cat>
          <c:val>
            <c:numRef>
              <c:f>Sheet1!$C$2:$C$5</c:f>
              <c:numCache>
                <c:formatCode>General</c:formatCode>
                <c:ptCount val="4"/>
                <c:pt idx="0">
                  <c:v>0</c:v>
                </c:pt>
                <c:pt idx="1">
                  <c:v>0</c:v>
                </c:pt>
                <c:pt idx="2">
                  <c:v>0</c:v>
                </c:pt>
                <c:pt idx="3">
                  <c:v>0</c:v>
                </c:pt>
              </c:numCache>
            </c:numRef>
          </c:val>
          <c:smooth val="0"/>
        </c:ser>
        <c:ser>
          <c:idx val="2"/>
          <c:order val="2"/>
          <c:tx>
            <c:strRef>
              <c:f>Sheet1!$D$1</c:f>
              <c:strCache>
                <c:ptCount val="1"/>
                <c:pt idx="0">
                  <c:v> 3</c:v>
                </c:pt>
              </c:strCache>
            </c:strRef>
          </c:tx>
          <c:spPr>
            <a:ln w="28575">
              <a:noFill/>
            </a:ln>
          </c:spPr>
          <c:marker>
            <c:symbol val="none"/>
          </c:marker>
          <c:cat>
            <c:strRef>
              <c:f>Sheet1!$A$2:$A$5</c:f>
              <c:strCache>
                <c:ptCount val="4"/>
                <c:pt idx="0">
                  <c:v>MLIS</c:v>
                </c:pt>
                <c:pt idx="1">
                  <c:v>Bachelors</c:v>
                </c:pt>
                <c:pt idx="2">
                  <c:v>Library Technician</c:v>
                </c:pt>
                <c:pt idx="3">
                  <c:v>Other</c:v>
                </c:pt>
              </c:strCache>
            </c:strRef>
          </c:cat>
          <c:val>
            <c:numRef>
              <c:f>Sheet1!$D$2:$D$5</c:f>
              <c:numCache>
                <c:formatCode>General</c:formatCode>
                <c:ptCount val="4"/>
                <c:pt idx="0">
                  <c:v>0</c:v>
                </c:pt>
                <c:pt idx="1">
                  <c:v>0</c:v>
                </c:pt>
                <c:pt idx="2">
                  <c:v>0</c:v>
                </c:pt>
                <c:pt idx="3">
                  <c:v>0</c:v>
                </c:pt>
              </c:numCache>
            </c:numRef>
          </c:val>
          <c:smooth val="0"/>
        </c:ser>
        <c:ser>
          <c:idx val="3"/>
          <c:order val="3"/>
          <c:tx>
            <c:strRef>
              <c:f>Sheet1!$E$1</c:f>
              <c:strCache>
                <c:ptCount val="1"/>
                <c:pt idx="0">
                  <c:v>Max.</c:v>
                </c:pt>
              </c:strCache>
            </c:strRef>
          </c:tx>
          <c:spPr>
            <a:ln w="28575">
              <a:noFill/>
            </a:ln>
          </c:spPr>
          <c:marker>
            <c:symbol val="none"/>
          </c:marker>
          <c:cat>
            <c:strRef>
              <c:f>Sheet1!$A$2:$A$5</c:f>
              <c:strCache>
                <c:ptCount val="4"/>
                <c:pt idx="0">
                  <c:v>MLIS</c:v>
                </c:pt>
                <c:pt idx="1">
                  <c:v>Bachelors</c:v>
                </c:pt>
                <c:pt idx="2">
                  <c:v>Library Technician</c:v>
                </c:pt>
                <c:pt idx="3">
                  <c:v>Other</c:v>
                </c:pt>
              </c:strCache>
            </c:strRef>
          </c:cat>
          <c:val>
            <c:numRef>
              <c:f>Sheet1!$E$2:$E$5</c:f>
              <c:numCache>
                <c:formatCode>General</c:formatCode>
                <c:ptCount val="4"/>
                <c:pt idx="0">
                  <c:v>4</c:v>
                </c:pt>
                <c:pt idx="1">
                  <c:v>4</c:v>
                </c:pt>
                <c:pt idx="2">
                  <c:v>2</c:v>
                </c:pt>
                <c:pt idx="3">
                  <c:v>1</c:v>
                </c:pt>
              </c:numCache>
            </c:numRef>
          </c:val>
          <c:smooth val="0"/>
        </c:ser>
        <c:dLbls>
          <c:showLegendKey val="0"/>
          <c:showVal val="0"/>
          <c:showCatName val="0"/>
          <c:showSerName val="0"/>
          <c:showPercent val="0"/>
          <c:showBubbleSize val="0"/>
        </c:dLbls>
        <c:hiLowLines>
          <c:spPr>
            <a:ln>
              <a:noFill/>
            </a:ln>
          </c:spPr>
        </c:hiLowLines>
        <c:upDownBars>
          <c:gapWidth val="150"/>
          <c:upBars>
            <c:spPr>
              <a:solidFill>
                <a:schemeClr val="accent1"/>
              </a:solidFill>
              <a:ln w="57150">
                <a:solidFill>
                  <a:schemeClr val="accent1"/>
                </a:solidFill>
              </a:ln>
            </c:spPr>
          </c:upBars>
          <c:downBars>
            <c:spPr>
              <a:solidFill>
                <a:schemeClr val="accent1"/>
              </a:solidFill>
              <a:ln w="76200">
                <a:solidFill>
                  <a:schemeClr val="accent1"/>
                </a:solidFill>
              </a:ln>
            </c:spPr>
          </c:downBars>
        </c:upDownBars>
        <c:axId val="930134800"/>
        <c:axId val="930123376"/>
      </c:stockChart>
      <c:catAx>
        <c:axId val="930134800"/>
        <c:scaling>
          <c:orientation val="minMax"/>
        </c:scaling>
        <c:delete val="0"/>
        <c:axPos val="b"/>
        <c:numFmt formatCode="General" sourceLinked="1"/>
        <c:majorTickMark val="out"/>
        <c:minorTickMark val="none"/>
        <c:tickLblPos val="nextTo"/>
        <c:txPr>
          <a:bodyPr rot="-2760000"/>
          <a:lstStyle/>
          <a:p>
            <a:pPr>
              <a:defRPr/>
            </a:pPr>
            <a:endParaRPr lang="en-US"/>
          </a:p>
        </c:txPr>
        <c:crossAx val="930123376"/>
        <c:crosses val="autoZero"/>
        <c:auto val="1"/>
        <c:lblAlgn val="ctr"/>
        <c:lblOffset val="100"/>
        <c:noMultiLvlLbl val="0"/>
      </c:catAx>
      <c:valAx>
        <c:axId val="930123376"/>
        <c:scaling>
          <c:orientation val="minMax"/>
        </c:scaling>
        <c:delete val="0"/>
        <c:axPos val="l"/>
        <c:majorGridlines/>
        <c:numFmt formatCode="General" sourceLinked="1"/>
        <c:majorTickMark val="out"/>
        <c:minorTickMark val="none"/>
        <c:tickLblPos val="nextTo"/>
        <c:crossAx val="930134800"/>
        <c:crosses val="autoZero"/>
        <c:crossBetween val="between"/>
        <c:majorUnit val="1"/>
        <c:minorUnit val="1"/>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306971784776901"/>
          <c:y val="3.4335875984251966E-2"/>
          <c:w val="0.72693028215223099"/>
          <c:h val="0.71483070866141729"/>
        </c:manualLayout>
      </c:layout>
      <c:barChart>
        <c:barDir val="col"/>
        <c:grouping val="clustered"/>
        <c:varyColors val="0"/>
        <c:ser>
          <c:idx val="0"/>
          <c:order val="0"/>
          <c:tx>
            <c:strRef>
              <c:f>Sheet1!$B$1</c:f>
              <c:strCache>
                <c:ptCount val="1"/>
                <c:pt idx="0">
                  <c:v>Staffing</c:v>
                </c:pt>
              </c:strCache>
            </c:strRef>
          </c:tx>
          <c:invertIfNegative val="0"/>
          <c:cat>
            <c:strRef>
              <c:f>Sheet1!$A$2:$A$4</c:f>
              <c:strCache>
                <c:ptCount val="3"/>
                <c:pt idx="0">
                  <c:v>Full-time</c:v>
                </c:pt>
                <c:pt idx="1">
                  <c:v>Part-time</c:v>
                </c:pt>
                <c:pt idx="2">
                  <c:v>Volunteer</c:v>
                </c:pt>
              </c:strCache>
            </c:strRef>
          </c:cat>
          <c:val>
            <c:numRef>
              <c:f>Sheet1!$B$2:$B$4</c:f>
              <c:numCache>
                <c:formatCode>General</c:formatCode>
                <c:ptCount val="3"/>
                <c:pt idx="0">
                  <c:v>3</c:v>
                </c:pt>
                <c:pt idx="1">
                  <c:v>5</c:v>
                </c:pt>
                <c:pt idx="2">
                  <c:v>7</c:v>
                </c:pt>
              </c:numCache>
            </c:numRef>
          </c:val>
        </c:ser>
        <c:dLbls>
          <c:showLegendKey val="0"/>
          <c:showVal val="0"/>
          <c:showCatName val="0"/>
          <c:showSerName val="0"/>
          <c:showPercent val="0"/>
          <c:showBubbleSize val="0"/>
        </c:dLbls>
        <c:gapWidth val="150"/>
        <c:axId val="930128816"/>
        <c:axId val="930126096"/>
      </c:barChart>
      <c:catAx>
        <c:axId val="930128816"/>
        <c:scaling>
          <c:orientation val="minMax"/>
        </c:scaling>
        <c:delete val="0"/>
        <c:axPos val="b"/>
        <c:numFmt formatCode="General" sourceLinked="0"/>
        <c:majorTickMark val="out"/>
        <c:minorTickMark val="none"/>
        <c:tickLblPos val="nextTo"/>
        <c:crossAx val="930126096"/>
        <c:crosses val="autoZero"/>
        <c:auto val="1"/>
        <c:lblAlgn val="ctr"/>
        <c:lblOffset val="100"/>
        <c:noMultiLvlLbl val="0"/>
      </c:catAx>
      <c:valAx>
        <c:axId val="930126096"/>
        <c:scaling>
          <c:orientation val="minMax"/>
        </c:scaling>
        <c:delete val="0"/>
        <c:axPos val="l"/>
        <c:majorGridlines/>
        <c:numFmt formatCode="General" sourceLinked="1"/>
        <c:majorTickMark val="out"/>
        <c:minorTickMark val="none"/>
        <c:tickLblPos val="nextTo"/>
        <c:crossAx val="9301288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9D9801-24B6-4DDB-B9C4-3EF72F050EFE}" type="datetimeFigureOut">
              <a:rPr lang="en-US" smtClean="0"/>
              <a:t>4/6/2016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6504FB-4228-4ABB-BD4E-726E20273D6C}" type="slidenum">
              <a:rPr lang="en-US" smtClean="0"/>
              <a:t>‹#›</a:t>
            </a:fld>
            <a:endParaRPr lang="en-US"/>
          </a:p>
        </p:txBody>
      </p:sp>
    </p:spTree>
    <p:extLst>
      <p:ext uri="{BB962C8B-B14F-4D97-AF65-F5344CB8AC3E}">
        <p14:creationId xmlns:p14="http://schemas.microsoft.com/office/powerpoint/2010/main" val="4165584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cs.google.com/spreadsheets/d/1HlnlL66ycQChlgl-exXXG6Yb10NylLX89VcJR-9pL8o/edit?usp=sharin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1" baseline="0" dirty="0" smtClean="0"/>
              <a:t>Reference: Connecticut State Library. (2016). </a:t>
            </a:r>
            <a:r>
              <a:rPr lang="en-US" b="1" i="1" baseline="0" dirty="0" smtClean="0"/>
              <a:t>Connecticut Public Libraries: A statistical profile, July 2014 – June 2015</a:t>
            </a:r>
            <a:r>
              <a:rPr lang="en-US" b="1" baseline="0" dirty="0" smtClean="0"/>
              <a:t>. Retrieved from http://libguides.ctstatelibrary.org/ld.php?content_id=17803291</a:t>
            </a:r>
            <a:endParaRPr lang="en-US" b="1" dirty="0"/>
          </a:p>
        </p:txBody>
      </p:sp>
      <p:sp>
        <p:nvSpPr>
          <p:cNvPr id="4" name="Slide Number Placeholder 3"/>
          <p:cNvSpPr>
            <a:spLocks noGrp="1"/>
          </p:cNvSpPr>
          <p:nvPr>
            <p:ph type="sldNum" sz="quarter" idx="10"/>
          </p:nvPr>
        </p:nvSpPr>
        <p:spPr/>
        <p:txBody>
          <a:bodyPr/>
          <a:lstStyle/>
          <a:p>
            <a:fld id="{E06504FB-4228-4ABB-BD4E-726E20273D6C}" type="slidenum">
              <a:rPr lang="en-US" smtClean="0"/>
              <a:t>3</a:t>
            </a:fld>
            <a:endParaRPr lang="en-US"/>
          </a:p>
        </p:txBody>
      </p:sp>
    </p:spTree>
    <p:extLst>
      <p:ext uri="{BB962C8B-B14F-4D97-AF65-F5344CB8AC3E}">
        <p14:creationId xmlns:p14="http://schemas.microsoft.com/office/powerpoint/2010/main" val="1540720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Maintenance of the ILS (Sierra and Encore):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Monitor system status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Works with libraries and ILS provider to troubleshoot and resolve problems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Recommend enhancements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Run periodic reports</a:t>
            </a:r>
          </a:p>
          <a:p>
            <a:r>
              <a:rPr lang="en-US" sz="1200" kern="1200" dirty="0" smtClean="0">
                <a:solidFill>
                  <a:schemeClr val="tx1"/>
                </a:solidFill>
                <a:effectLst/>
                <a:latin typeface="+mn-lt"/>
                <a:ea typeface="+mn-ea"/>
                <a:cs typeface="+mn-cs"/>
              </a:rPr>
              <a:t>Cataloging:</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Batch processing</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Original and copy cataloging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Loading and maintaining shared Electronic resources</a:t>
            </a:r>
          </a:p>
          <a:p>
            <a:r>
              <a:rPr lang="en-US" sz="1200" kern="1200" dirty="0" smtClean="0">
                <a:solidFill>
                  <a:schemeClr val="tx1"/>
                </a:solidFill>
                <a:effectLst/>
                <a:latin typeface="+mn-lt"/>
                <a:ea typeface="+mn-ea"/>
                <a:cs typeface="+mn-cs"/>
              </a:rPr>
              <a:t>Database maintenance: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Deduping – Records from different vendors don’t always have similar match points match (stand-alone libraries may not have to deal with this)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RDA  conversion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Authority control</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Regular Cleanups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Help </a:t>
            </a:r>
            <a:r>
              <a:rPr lang="en-US" sz="1200" kern="1200" dirty="0" smtClean="0">
                <a:solidFill>
                  <a:schemeClr val="tx1"/>
                </a:solidFill>
                <a:effectLst/>
                <a:latin typeface="+mn-lt"/>
                <a:ea typeface="+mn-ea"/>
                <a:cs typeface="+mn-cs"/>
              </a:rPr>
              <a:t>libraries with projects that require advanced system permissions</a:t>
            </a:r>
          </a:p>
          <a:p>
            <a:r>
              <a:rPr lang="en-US" sz="1200" kern="1200" dirty="0" smtClean="0">
                <a:solidFill>
                  <a:schemeClr val="tx1"/>
                </a:solidFill>
                <a:effectLst/>
                <a:latin typeface="+mn-lt"/>
                <a:ea typeface="+mn-ea"/>
                <a:cs typeface="+mn-cs"/>
              </a:rPr>
              <a:t>Vendor Liaison: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Setting up MARC Download and </a:t>
            </a:r>
            <a:r>
              <a:rPr lang="en-US" sz="1200" kern="1200" dirty="0" err="1" smtClean="0">
                <a:solidFill>
                  <a:schemeClr val="tx1"/>
                </a:solidFill>
                <a:effectLst/>
                <a:latin typeface="+mn-lt"/>
                <a:ea typeface="+mn-ea"/>
                <a:cs typeface="+mn-cs"/>
              </a:rPr>
              <a:t>Edifact</a:t>
            </a:r>
            <a:r>
              <a:rPr lang="en-US" sz="1200" kern="1200" dirty="0" smtClean="0">
                <a:solidFill>
                  <a:schemeClr val="tx1"/>
                </a:solidFill>
                <a:effectLst/>
                <a:latin typeface="+mn-lt"/>
                <a:ea typeface="+mn-ea"/>
                <a:cs typeface="+mn-cs"/>
              </a:rPr>
              <a:t> ordering</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Work with vendors to set up authentication e.g.</a:t>
            </a:r>
            <a:r>
              <a:rPr lang="en-US" sz="1200" kern="1200" baseline="0" dirty="0" smtClean="0">
                <a:solidFill>
                  <a:schemeClr val="tx1"/>
                </a:solidFill>
                <a:effectLst/>
                <a:latin typeface="+mn-lt"/>
                <a:ea typeface="+mn-ea"/>
                <a:cs typeface="+mn-cs"/>
              </a:rPr>
              <a:t> through SIP2 for access to databases</a:t>
            </a:r>
            <a:r>
              <a:rPr lang="en-US" sz="1200" kern="1200" dirty="0" smtClean="0">
                <a:solidFill>
                  <a:schemeClr val="tx1"/>
                </a:solidFill>
                <a:effectLst/>
                <a:latin typeface="+mn-lt"/>
                <a:ea typeface="+mn-ea"/>
                <a:cs typeface="+mn-cs"/>
              </a:rPr>
              <a:t>, integration e.g. Overdrive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Set up third party</a:t>
            </a:r>
            <a:r>
              <a:rPr lang="en-US" sz="1200" kern="1200" baseline="0" dirty="0" smtClean="0">
                <a:solidFill>
                  <a:schemeClr val="tx1"/>
                </a:solidFill>
                <a:effectLst/>
                <a:latin typeface="+mn-lt"/>
                <a:ea typeface="+mn-ea"/>
                <a:cs typeface="+mn-cs"/>
              </a:rPr>
              <a:t> software and hardware e.g. self-check machines, receipt printers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Training:</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Use of ILS features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Cataloging procedures e.g. loading electronic resources</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kern="1200" dirty="0" smtClean="0">
                <a:solidFill>
                  <a:schemeClr val="tx1"/>
                </a:solidFill>
                <a:effectLst/>
                <a:latin typeface="+mn-lt"/>
                <a:ea typeface="+mn-ea"/>
                <a:cs typeface="+mn-cs"/>
              </a:rPr>
              <a:t>We do our best to help our libraries with whatever</a:t>
            </a:r>
            <a:r>
              <a:rPr lang="en-US" sz="1200" kern="1200" baseline="0" dirty="0" smtClean="0">
                <a:solidFill>
                  <a:schemeClr val="tx1"/>
                </a:solidFill>
                <a:effectLst/>
                <a:latin typeface="+mn-lt"/>
                <a:ea typeface="+mn-ea"/>
                <a:cs typeface="+mn-cs"/>
              </a:rPr>
              <a:t> needs or questions </a:t>
            </a:r>
            <a:r>
              <a:rPr lang="en-US" sz="1200" kern="1200" dirty="0" smtClean="0">
                <a:solidFill>
                  <a:schemeClr val="tx1"/>
                </a:solidFill>
                <a:effectLst/>
                <a:latin typeface="+mn-lt"/>
                <a:ea typeface="+mn-ea"/>
                <a:cs typeface="+mn-cs"/>
              </a:rPr>
              <a:t>within</a:t>
            </a:r>
            <a:r>
              <a:rPr lang="en-US" sz="1200" kern="1200" baseline="0" dirty="0" smtClean="0">
                <a:solidFill>
                  <a:schemeClr val="tx1"/>
                </a:solidFill>
                <a:effectLst/>
                <a:latin typeface="+mn-lt"/>
                <a:ea typeface="+mn-ea"/>
                <a:cs typeface="+mn-cs"/>
              </a:rPr>
              <a:t> the constraints of time and staff resources. </a:t>
            </a:r>
            <a:r>
              <a:rPr lang="en-US" sz="1200" kern="1200" dirty="0" smtClean="0">
                <a:solidFill>
                  <a:schemeClr val="tx1"/>
                </a:solidFill>
                <a:effectLst/>
                <a:latin typeface="+mn-lt"/>
                <a:ea typeface="+mn-ea"/>
                <a:cs typeface="+mn-cs"/>
              </a:rPr>
              <a:t>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06504FB-4228-4ABB-BD4E-726E20273D6C}" type="slidenum">
              <a:rPr lang="en-US" smtClean="0"/>
              <a:t>4</a:t>
            </a:fld>
            <a:endParaRPr lang="en-US"/>
          </a:p>
        </p:txBody>
      </p:sp>
    </p:spTree>
    <p:extLst>
      <p:ext uri="{BB962C8B-B14F-4D97-AF65-F5344CB8AC3E}">
        <p14:creationId xmlns:p14="http://schemas.microsoft.com/office/powerpoint/2010/main" val="265216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72.22% - Yes</a:t>
            </a:r>
          </a:p>
          <a:p>
            <a:r>
              <a:rPr lang="en-US" dirty="0" smtClean="0"/>
              <a:t>11.11% - No</a:t>
            </a:r>
          </a:p>
          <a:p>
            <a:r>
              <a:rPr lang="en-US" dirty="0" smtClean="0"/>
              <a:t>16.67% - have an equivalent </a:t>
            </a:r>
          </a:p>
          <a:p>
            <a:r>
              <a:rPr lang="en-US" dirty="0" smtClean="0"/>
              <a:t>In 2 libraries it is called Collection Management</a:t>
            </a:r>
          </a:p>
          <a:p>
            <a:r>
              <a:rPr lang="en-US" dirty="0" smtClean="0"/>
              <a:t>1 has no official name or structure </a:t>
            </a:r>
          </a:p>
          <a:p>
            <a:endParaRPr lang="en-US" dirty="0" smtClean="0"/>
          </a:p>
          <a:p>
            <a:r>
              <a:rPr lang="en-US" dirty="0" smtClean="0"/>
              <a:t>The two libraries that don’t have a technical services</a:t>
            </a:r>
            <a:r>
              <a:rPr lang="en-US" baseline="0" dirty="0" smtClean="0"/>
              <a:t> department stated that the technical services functions are performed by:</a:t>
            </a:r>
          </a:p>
          <a:p>
            <a:pPr marL="171450" indent="-171450">
              <a:buFont typeface="Arial" panose="020B0604020202020204" pitchFamily="34" charset="0"/>
              <a:buChar char="•"/>
            </a:pPr>
            <a:r>
              <a:rPr lang="en-US" dirty="0" smtClean="0"/>
              <a:t>Reference librarians and library assistants</a:t>
            </a:r>
          </a:p>
          <a:p>
            <a:pPr marL="171450" indent="-171450">
              <a:buFont typeface="Arial" panose="020B0604020202020204" pitchFamily="34" charset="0"/>
              <a:buChar char="•"/>
            </a:pPr>
            <a:r>
              <a:rPr lang="en-US" dirty="0" smtClean="0"/>
              <a:t>Children's Librarian and Adult Services Librarian</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06504FB-4228-4ABB-BD4E-726E20273D6C}" type="slidenum">
              <a:rPr lang="en-US" smtClean="0"/>
              <a:t>5</a:t>
            </a:fld>
            <a:endParaRPr lang="en-US"/>
          </a:p>
        </p:txBody>
      </p:sp>
    </p:spTree>
    <p:extLst>
      <p:ext uri="{BB962C8B-B14F-4D97-AF65-F5344CB8AC3E}">
        <p14:creationId xmlns:p14="http://schemas.microsoft.com/office/powerpoint/2010/main" val="3702688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18.75% - Selection </a:t>
            </a:r>
          </a:p>
          <a:p>
            <a:r>
              <a:rPr lang="en-US" dirty="0" smtClean="0"/>
              <a:t>37.50% - Acquisition </a:t>
            </a:r>
            <a:r>
              <a:rPr lang="en-US" sz="1200" kern="1200" dirty="0" smtClean="0">
                <a:solidFill>
                  <a:schemeClr val="tx1"/>
                </a:solidFill>
                <a:effectLst/>
                <a:latin typeface="+mn-lt"/>
                <a:ea typeface="+mn-ea"/>
                <a:cs typeface="+mn-cs"/>
              </a:rPr>
              <a:t>(all do standard ordering from vendor websites and downloading MARC records – 2 libraries use full acquisitions function in ILS, EDIFACT ordering and invoicing and maintenance of library funds in the ILS—Most payments done by Towns)</a:t>
            </a:r>
            <a:endParaRPr lang="en-US" dirty="0" smtClean="0"/>
          </a:p>
          <a:p>
            <a:r>
              <a:rPr lang="en-US" dirty="0" smtClean="0"/>
              <a:t>100%- Cataloging (mainly copy cataloging only 3 libraries perform original cataloging)</a:t>
            </a:r>
          </a:p>
          <a:p>
            <a:r>
              <a:rPr lang="en-US" dirty="0" smtClean="0"/>
              <a:t>100% - Processing  (spine labeling,</a:t>
            </a:r>
            <a:r>
              <a:rPr lang="en-US" baseline="0" dirty="0" smtClean="0"/>
              <a:t> security strips, ownership stamps, covering, </a:t>
            </a:r>
            <a:r>
              <a:rPr lang="en-US" baseline="0" dirty="0" smtClean="0"/>
              <a:t>etc.; some </a:t>
            </a:r>
            <a:r>
              <a:rPr lang="en-US" baseline="0" dirty="0" smtClean="0"/>
              <a:t>libraries purchase some items with spine labels, Milo jackets)</a:t>
            </a:r>
            <a:endParaRPr lang="en-US" dirty="0" smtClean="0"/>
          </a:p>
          <a:p>
            <a:r>
              <a:rPr lang="en-US" dirty="0" smtClean="0"/>
              <a:t>37.50% Maintenance of technology resources </a:t>
            </a:r>
            <a:r>
              <a:rPr lang="en-US" sz="1200" kern="1200" dirty="0" smtClean="0">
                <a:solidFill>
                  <a:schemeClr val="tx1"/>
                </a:solidFill>
                <a:effectLst/>
                <a:latin typeface="+mn-lt"/>
                <a:ea typeface="+mn-ea"/>
                <a:cs typeface="+mn-cs"/>
              </a:rPr>
              <a:t>(some do this for the library and the town)</a:t>
            </a:r>
            <a:endParaRPr lang="en-US" dirty="0" smtClean="0"/>
          </a:p>
          <a:p>
            <a:endParaRPr lang="en-US" dirty="0"/>
          </a:p>
        </p:txBody>
      </p:sp>
      <p:sp>
        <p:nvSpPr>
          <p:cNvPr id="4" name="Slide Number Placeholder 3"/>
          <p:cNvSpPr>
            <a:spLocks noGrp="1"/>
          </p:cNvSpPr>
          <p:nvPr>
            <p:ph type="sldNum" sz="quarter" idx="10"/>
          </p:nvPr>
        </p:nvSpPr>
        <p:spPr/>
        <p:txBody>
          <a:bodyPr/>
          <a:lstStyle/>
          <a:p>
            <a:fld id="{E06504FB-4228-4ABB-BD4E-726E20273D6C}" type="slidenum">
              <a:rPr lang="en-US" smtClean="0"/>
              <a:t>6</a:t>
            </a:fld>
            <a:endParaRPr lang="en-US"/>
          </a:p>
        </p:txBody>
      </p:sp>
    </p:spTree>
    <p:extLst>
      <p:ext uri="{BB962C8B-B14F-4D97-AF65-F5344CB8AC3E}">
        <p14:creationId xmlns:p14="http://schemas.microsoft.com/office/powerpoint/2010/main" val="2322166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course of my work at LCI I have interacted with an awesome group of people most found themselves in the profession because of their love of books, libraries and serving people and others have grown to love them after the fact. They do a lot with very little and they are making it work! So what are the numbers here?</a:t>
            </a:r>
          </a:p>
          <a:p>
            <a:endParaRPr lang="en-US" baseline="0" dirty="0" smtClean="0"/>
          </a:p>
          <a:p>
            <a:r>
              <a:rPr lang="en-US" dirty="0" smtClean="0"/>
              <a:t>Answers ranged</a:t>
            </a:r>
            <a:r>
              <a:rPr lang="en-US" baseline="0" dirty="0" smtClean="0"/>
              <a:t> from </a:t>
            </a:r>
            <a:endParaRPr lang="en-US" dirty="0" smtClean="0"/>
          </a:p>
          <a:p>
            <a:r>
              <a:rPr lang="en-US" dirty="0" smtClean="0"/>
              <a:t>0 to 3 Full-time </a:t>
            </a:r>
          </a:p>
          <a:p>
            <a:r>
              <a:rPr lang="en-US" dirty="0" smtClean="0"/>
              <a:t>0 to 5 Part-time </a:t>
            </a:r>
          </a:p>
          <a:p>
            <a:r>
              <a:rPr lang="en-US" dirty="0" smtClean="0"/>
              <a:t>0 to 7 Volunteers  </a:t>
            </a:r>
          </a:p>
          <a:p>
            <a:endParaRPr lang="en-US" dirty="0" smtClean="0"/>
          </a:p>
          <a:p>
            <a:r>
              <a:rPr lang="en-US" dirty="0" smtClean="0"/>
              <a:t>A March 29</a:t>
            </a:r>
            <a:r>
              <a:rPr lang="en-US" baseline="30000" dirty="0" smtClean="0"/>
              <a:t>th</a:t>
            </a:r>
            <a:r>
              <a:rPr lang="en-US" baseline="0" dirty="0" smtClean="0"/>
              <a:t>, 2016 </a:t>
            </a:r>
            <a:r>
              <a:rPr lang="en-US" dirty="0" smtClean="0"/>
              <a:t>article by the BBC “</a:t>
            </a:r>
            <a:r>
              <a:rPr lang="en-US" b="1" dirty="0" smtClean="0"/>
              <a:t>Libraries lose a quarter of staff as hundreds close” </a:t>
            </a:r>
            <a:r>
              <a:rPr lang="en-US" b="0" baseline="0" dirty="0" smtClean="0"/>
              <a:t>stated that between 2010 and 2016</a:t>
            </a:r>
            <a:r>
              <a:rPr lang="en-US" b="1" baseline="0" dirty="0" smtClean="0"/>
              <a:t>, “</a:t>
            </a:r>
            <a:r>
              <a:rPr lang="en-US" dirty="0" smtClean="0"/>
              <a:t>Almost 8,000 jobs in UK libraries have disappeared in six years, about a quarter of the overall </a:t>
            </a:r>
            <a:r>
              <a:rPr lang="en-US" dirty="0" smtClean="0"/>
              <a:t>total</a:t>
            </a:r>
            <a:r>
              <a:rPr lang="en-US" baseline="0" dirty="0" smtClean="0"/>
              <a:t> ..</a:t>
            </a:r>
            <a:r>
              <a:rPr lang="en-US" dirty="0" smtClean="0"/>
              <a:t>.</a:t>
            </a:r>
            <a:r>
              <a:rPr lang="en-US" baseline="0" dirty="0" smtClean="0"/>
              <a:t> </a:t>
            </a:r>
            <a:r>
              <a:rPr lang="en-US" dirty="0" smtClean="0"/>
              <a:t>Over the same period, </a:t>
            </a:r>
            <a:r>
              <a:rPr lang="en-US" dirty="0" smtClean="0">
                <a:hlinkClick r:id="rId3"/>
              </a:rPr>
              <a:t>some 15,500 volunteers</a:t>
            </a:r>
            <a:r>
              <a:rPr lang="en-US" dirty="0" smtClean="0"/>
              <a:t> have been recruited and 343 libraries have closed, leading to fears over the future of the profession. “</a:t>
            </a:r>
          </a:p>
          <a:p>
            <a:endParaRPr lang="en-US" dirty="0" smtClean="0"/>
          </a:p>
          <a:p>
            <a:r>
              <a:rPr lang="en-US" dirty="0" smtClean="0"/>
              <a:t>Between 20 - 175 hours dedicated to technical services</a:t>
            </a:r>
          </a:p>
          <a:p>
            <a:endParaRPr lang="en-US" dirty="0" smtClean="0"/>
          </a:p>
          <a:p>
            <a:pPr marL="0" indent="0">
              <a:buNone/>
            </a:pPr>
            <a:r>
              <a:rPr lang="en-US" b="1" dirty="0" smtClean="0"/>
              <a:t>Qualifications </a:t>
            </a:r>
            <a:endParaRPr lang="en-US" dirty="0" smtClean="0"/>
          </a:p>
          <a:p>
            <a:r>
              <a:rPr lang="en-US" dirty="0" smtClean="0"/>
              <a:t>1-4 MLS </a:t>
            </a:r>
          </a:p>
          <a:p>
            <a:r>
              <a:rPr lang="en-US" dirty="0" smtClean="0"/>
              <a:t>1-4 Bachelors </a:t>
            </a:r>
          </a:p>
          <a:p>
            <a:r>
              <a:rPr lang="en-US" dirty="0" smtClean="0"/>
              <a:t>0-2</a:t>
            </a:r>
            <a:r>
              <a:rPr lang="en-US" baseline="0" dirty="0" smtClean="0"/>
              <a:t> </a:t>
            </a:r>
            <a:r>
              <a:rPr lang="en-US" dirty="0" smtClean="0"/>
              <a:t>Library Technicians </a:t>
            </a:r>
          </a:p>
          <a:p>
            <a:r>
              <a:rPr lang="en-US" dirty="0" smtClean="0"/>
              <a:t>1 Other</a:t>
            </a:r>
          </a:p>
          <a:p>
            <a:endParaRPr lang="en-US" baseline="0" dirty="0" smtClean="0"/>
          </a:p>
          <a:p>
            <a:r>
              <a:rPr lang="en-US" b="1" baseline="0" dirty="0" smtClean="0"/>
              <a:t>Reference: BBC  (March 29, 2016). </a:t>
            </a:r>
            <a:r>
              <a:rPr lang="en-US" b="1" i="1" dirty="0" smtClean="0"/>
              <a:t>Libraries lose a quarter of staff as hundreds close. </a:t>
            </a:r>
            <a:r>
              <a:rPr lang="en-US" b="1" i="0" dirty="0" smtClean="0"/>
              <a:t>Retrieved from http://www.bbc.com/news/uk-england-35707956 </a:t>
            </a:r>
            <a:endParaRPr lang="en-US" b="1" i="0"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06504FB-4228-4ABB-BD4E-726E20273D6C}" type="slidenum">
              <a:rPr lang="en-US" smtClean="0"/>
              <a:t>7</a:t>
            </a:fld>
            <a:endParaRPr lang="en-US"/>
          </a:p>
        </p:txBody>
      </p:sp>
    </p:spTree>
    <p:extLst>
      <p:ext uri="{BB962C8B-B14F-4D97-AF65-F5344CB8AC3E}">
        <p14:creationId xmlns:p14="http://schemas.microsoft.com/office/powerpoint/2010/main" val="2304537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Survey question: What has changed</a:t>
            </a:r>
            <a:r>
              <a:rPr lang="en-US" baseline="0" dirty="0" smtClean="0"/>
              <a:t> in Technical Services since you started in the field?</a:t>
            </a:r>
          </a:p>
          <a:p>
            <a:pPr marL="628650" lvl="1" indent="-171450">
              <a:buFont typeface="Arial" panose="020B0604020202020204" pitchFamily="34" charset="0"/>
              <a:buChar char="•"/>
            </a:pPr>
            <a:r>
              <a:rPr lang="en-US" baseline="0" dirty="0" smtClean="0"/>
              <a:t>Answers were like a timeline of TS history over the past 30-40 years</a:t>
            </a:r>
          </a:p>
          <a:p>
            <a:pPr marL="628650" lvl="1" indent="-171450">
              <a:buFont typeface="Arial" panose="020B0604020202020204" pitchFamily="34" charset="0"/>
              <a:buChar char="•"/>
            </a:pPr>
            <a:r>
              <a:rPr lang="en-US" baseline="0" dirty="0" smtClean="0"/>
              <a:t>Can be broken into these 2 parts</a:t>
            </a:r>
            <a:endParaRPr lang="en-US" dirty="0" smtClean="0"/>
          </a:p>
          <a:p>
            <a:pPr marL="171450" indent="-171450">
              <a:buFont typeface="Arial" panose="020B0604020202020204" pitchFamily="34" charset="0"/>
              <a:buChar char="•"/>
            </a:pPr>
            <a:r>
              <a:rPr lang="en-US" dirty="0" smtClean="0"/>
              <a:t>Technology-</a:t>
            </a:r>
            <a:r>
              <a:rPr lang="en-US" baseline="0" dirty="0" smtClean="0"/>
              <a:t> using a broad definition of all the tools we use for our jobs (computers, cataloging rules, materials/process for label processing)</a:t>
            </a:r>
            <a:endParaRPr lang="en-US" dirty="0" smtClean="0"/>
          </a:p>
          <a:p>
            <a:pPr marL="628650" lvl="1" indent="-171450">
              <a:buFont typeface="Arial" panose="020B0604020202020204" pitchFamily="34" charset="0"/>
              <a:buChar char="•"/>
            </a:pPr>
            <a:r>
              <a:rPr lang="en-US" dirty="0" smtClean="0"/>
              <a:t>The easy part. </a:t>
            </a:r>
          </a:p>
          <a:p>
            <a:pPr marL="628650" lvl="1" indent="-171450">
              <a:buFont typeface="Arial" panose="020B0604020202020204" pitchFamily="34" charset="0"/>
              <a:buChar char="•"/>
            </a:pPr>
            <a:r>
              <a:rPr lang="en-US" dirty="0" smtClean="0"/>
              <a:t>Technology and</a:t>
            </a:r>
            <a:r>
              <a:rPr lang="en-US" baseline="0" dirty="0" smtClean="0"/>
              <a:t> tools change. It is disruptive, but with training and support, you become familiar with it until it becomes second nature.</a:t>
            </a:r>
          </a:p>
          <a:p>
            <a:pPr marL="171450" indent="-171450">
              <a:buFont typeface="Arial" panose="020B0604020202020204" pitchFamily="34" charset="0"/>
              <a:buChar char="•"/>
            </a:pPr>
            <a:r>
              <a:rPr lang="en-US" baseline="0" dirty="0" smtClean="0"/>
              <a:t>New ways of thinking</a:t>
            </a:r>
          </a:p>
          <a:p>
            <a:pPr marL="628650" lvl="1" indent="-171450">
              <a:buFont typeface="Arial" panose="020B0604020202020204" pitchFamily="34" charset="0"/>
              <a:buChar char="•"/>
            </a:pPr>
            <a:r>
              <a:rPr lang="en-US" baseline="0" dirty="0" smtClean="0"/>
              <a:t>The hard part. </a:t>
            </a:r>
          </a:p>
          <a:p>
            <a:pPr marL="628650" lvl="1" indent="-171450">
              <a:buFont typeface="Arial" panose="020B0604020202020204" pitchFamily="34" charset="0"/>
              <a:buChar char="•"/>
            </a:pPr>
            <a:r>
              <a:rPr lang="en-US" baseline="0" dirty="0" smtClean="0"/>
              <a:t>You have to take a big step back to see changes. </a:t>
            </a:r>
          </a:p>
          <a:p>
            <a:pPr marL="628650" lvl="1" indent="-171450">
              <a:buFont typeface="Arial" panose="020B0604020202020204" pitchFamily="34" charset="0"/>
              <a:buChar char="•"/>
            </a:pPr>
            <a:r>
              <a:rPr lang="en-US" baseline="0" dirty="0" smtClean="0"/>
              <a:t>In changes as a result of technology, you can’t always predict what the changes are </a:t>
            </a:r>
          </a:p>
          <a:p>
            <a:pPr marL="628650" lvl="1" indent="-171450">
              <a:buFont typeface="Arial" panose="020B0604020202020204" pitchFamily="34" charset="0"/>
              <a:buChar char="•"/>
            </a:pPr>
            <a:r>
              <a:rPr lang="en-US" baseline="0" dirty="0" smtClean="0"/>
              <a:t>Need to reexamine what you have been doing, which means examining assumptions that you may not realize that you have.</a:t>
            </a:r>
          </a:p>
          <a:p>
            <a:pPr marL="628650" lvl="1" indent="-171450">
              <a:buFont typeface="Arial" panose="020B0604020202020204" pitchFamily="34" charset="0"/>
              <a:buChar char="•"/>
            </a:pPr>
            <a:r>
              <a:rPr lang="en-US" baseline="0" dirty="0" smtClean="0"/>
              <a:t>Card catalog to computer: workflow was learned much faster than understanding how it affected record sharing or how staff time is used. How computers have changed searching and what people need or don’t need in catalog records is an even bigger change.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The good news: We can assume technology with keep changing, so we can plan for that with training and support when something new rolls out. We’ve done this before. Then we can focus on recognizing and responding to the big changes in how we think.</a:t>
            </a:r>
            <a:endParaRPr lang="en-US" dirty="0" smtClean="0"/>
          </a:p>
        </p:txBody>
      </p:sp>
      <p:sp>
        <p:nvSpPr>
          <p:cNvPr id="4" name="Slide Number Placeholder 3"/>
          <p:cNvSpPr>
            <a:spLocks noGrp="1"/>
          </p:cNvSpPr>
          <p:nvPr>
            <p:ph type="sldNum" sz="quarter" idx="10"/>
          </p:nvPr>
        </p:nvSpPr>
        <p:spPr/>
        <p:txBody>
          <a:bodyPr/>
          <a:lstStyle/>
          <a:p>
            <a:fld id="{E06504FB-4228-4ABB-BD4E-726E20273D6C}" type="slidenum">
              <a:rPr lang="en-US" smtClean="0"/>
              <a:t>12</a:t>
            </a:fld>
            <a:endParaRPr lang="en-US"/>
          </a:p>
        </p:txBody>
      </p:sp>
    </p:spTree>
    <p:extLst>
      <p:ext uri="{BB962C8B-B14F-4D97-AF65-F5344CB8AC3E}">
        <p14:creationId xmlns:p14="http://schemas.microsoft.com/office/powerpoint/2010/main" val="2669564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Going back to this quote</a:t>
            </a:r>
            <a:r>
              <a:rPr lang="en-US" baseline="0" dirty="0" smtClean="0"/>
              <a:t>… </a:t>
            </a:r>
          </a:p>
          <a:p>
            <a:r>
              <a:rPr lang="en-US" dirty="0" smtClean="0"/>
              <a:t>Tech</a:t>
            </a:r>
            <a:r>
              <a:rPr lang="en-US" baseline="0" dirty="0" smtClean="0"/>
              <a:t> Services is the invisible department in the library. </a:t>
            </a:r>
          </a:p>
          <a:p>
            <a:r>
              <a:rPr lang="en-US" baseline="0" dirty="0" smtClean="0"/>
              <a:t>We operate behind the scenes and few understand what we really do.</a:t>
            </a:r>
          </a:p>
          <a:p>
            <a:r>
              <a:rPr lang="en-US" baseline="0" dirty="0" smtClean="0"/>
              <a:t>Survey responses: There was a sense that Tech Services exists in it’s own little world, sometimes along with a frustration at being invisible or not respected. </a:t>
            </a:r>
          </a:p>
          <a:p>
            <a:endParaRPr lang="en-US" baseline="0" dirty="0" smtClean="0"/>
          </a:p>
          <a:p>
            <a:r>
              <a:rPr lang="en-US" baseline="0" dirty="0" smtClean="0"/>
              <a:t>I want to use this as a starting point for what we can do moving forward</a:t>
            </a:r>
          </a:p>
        </p:txBody>
      </p:sp>
      <p:sp>
        <p:nvSpPr>
          <p:cNvPr id="4" name="Slide Number Placeholder 3"/>
          <p:cNvSpPr>
            <a:spLocks noGrp="1"/>
          </p:cNvSpPr>
          <p:nvPr>
            <p:ph type="sldNum" sz="quarter" idx="10"/>
          </p:nvPr>
        </p:nvSpPr>
        <p:spPr/>
        <p:txBody>
          <a:bodyPr/>
          <a:lstStyle/>
          <a:p>
            <a:fld id="{E06504FB-4228-4ABB-BD4E-726E20273D6C}" type="slidenum">
              <a:rPr lang="en-US" smtClean="0"/>
              <a:t>13</a:t>
            </a:fld>
            <a:endParaRPr lang="en-US"/>
          </a:p>
        </p:txBody>
      </p:sp>
    </p:spTree>
    <p:extLst>
      <p:ext uri="{BB962C8B-B14F-4D97-AF65-F5344CB8AC3E}">
        <p14:creationId xmlns:p14="http://schemas.microsoft.com/office/powerpoint/2010/main" val="2999378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a:t>
            </a:r>
            <a:r>
              <a:rPr lang="en-US" baseline="0" dirty="0" smtClean="0"/>
              <a:t> responses:</a:t>
            </a:r>
          </a:p>
          <a:p>
            <a:pPr marL="228600" indent="-228600">
              <a:buAutoNum type="arabicPeriod"/>
            </a:pPr>
            <a:r>
              <a:rPr lang="en-US" baseline="0" dirty="0" smtClean="0"/>
              <a:t>More technology- either incorporated into traditional tech services functions or by adding IT role to TS</a:t>
            </a:r>
          </a:p>
          <a:p>
            <a:pPr marL="228600" indent="-228600">
              <a:buAutoNum type="arabicPeriod"/>
            </a:pPr>
            <a:r>
              <a:rPr lang="en-US" baseline="0" dirty="0" smtClean="0"/>
              <a:t>Tech services becoming more tightly entwined with the rest of the library through TS staff on public desks, sharing of e-resource management</a:t>
            </a:r>
          </a:p>
          <a:p>
            <a:pPr marL="228600" indent="-228600">
              <a:buAutoNum type="arabicPeriod"/>
            </a:pPr>
            <a:endParaRPr lang="en-US" dirty="0" smtClean="0"/>
          </a:p>
          <a:p>
            <a:r>
              <a:rPr lang="en-US" dirty="0" smtClean="0"/>
              <a:t>“Know what your mission is”</a:t>
            </a:r>
          </a:p>
          <a:p>
            <a:pPr marL="171450" indent="-171450">
              <a:buFont typeface="Arial" panose="020B0604020202020204" pitchFamily="34" charset="0"/>
              <a:buChar char="•"/>
            </a:pPr>
            <a:r>
              <a:rPr lang="en-US" dirty="0" smtClean="0"/>
              <a:t>Set goals based on</a:t>
            </a:r>
            <a:r>
              <a:rPr lang="en-US" baseline="0" dirty="0" smtClean="0"/>
              <a:t> the big picture</a:t>
            </a:r>
            <a:endParaRPr lang="en-US" dirty="0" smtClean="0"/>
          </a:p>
          <a:p>
            <a:pPr marL="171450" indent="-171450">
              <a:buFont typeface="Arial" panose="020B0604020202020204" pitchFamily="34" charset="0"/>
              <a:buChar char="•"/>
            </a:pPr>
            <a:r>
              <a:rPr lang="en-US" dirty="0" smtClean="0"/>
              <a:t>Look at not just </a:t>
            </a:r>
            <a:r>
              <a:rPr lang="en-US" baseline="0" dirty="0" smtClean="0"/>
              <a:t>tech services, but its larger role in the library’s mission and initiatives.</a:t>
            </a:r>
          </a:p>
          <a:p>
            <a:pPr marL="171450" indent="-171450">
              <a:buFont typeface="Arial" panose="020B0604020202020204" pitchFamily="34" charset="0"/>
              <a:buChar char="•"/>
            </a:pPr>
            <a:r>
              <a:rPr lang="en-US" baseline="0" dirty="0" smtClean="0"/>
              <a:t>When you’ve identified a problem in TS, look at how it relates to other issues elsewhere in the library. Is there a bigger solution to solve multiple problems at once?</a:t>
            </a:r>
          </a:p>
          <a:p>
            <a:pPr marL="628650" lvl="1" indent="-171450">
              <a:buFont typeface="Arial" panose="020B0604020202020204" pitchFamily="34" charset="0"/>
              <a:buChar char="•"/>
            </a:pPr>
            <a:r>
              <a:rPr lang="en-US" baseline="0" dirty="0" smtClean="0"/>
              <a:t>Example: implementing Acquisitions in ILS</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“Do not scale the roof if the front door is unlocked</a:t>
            </a:r>
            <a:r>
              <a:rPr lang="en-US" baseline="0" dirty="0" smtClean="0"/>
              <a:t>”</a:t>
            </a:r>
          </a:p>
          <a:p>
            <a:pPr marL="171450" indent="-171450">
              <a:buFont typeface="Arial" panose="020B0604020202020204" pitchFamily="34" charset="0"/>
              <a:buChar char="•"/>
            </a:pPr>
            <a:r>
              <a:rPr lang="en-US" dirty="0" smtClean="0"/>
              <a:t>Red flag: “Because we’ve always done it this way” can lead to some crazy convoluted</a:t>
            </a:r>
            <a:r>
              <a:rPr lang="en-US" baseline="0" dirty="0" smtClean="0"/>
              <a:t> workflows</a:t>
            </a:r>
            <a:endParaRPr lang="en-US" dirty="0" smtClean="0"/>
          </a:p>
          <a:p>
            <a:pPr marL="171450" indent="-171450">
              <a:buFont typeface="Arial" panose="020B0604020202020204" pitchFamily="34" charset="0"/>
              <a:buChar char="•"/>
            </a:pPr>
            <a:r>
              <a:rPr lang="en-US" dirty="0" smtClean="0"/>
              <a:t>Find</a:t>
            </a:r>
            <a:r>
              <a:rPr lang="en-US" baseline="0" dirty="0" smtClean="0"/>
              <a:t> the bottlenecks in your workflow. What part of the process is slowing everything else down? How do you change it?</a:t>
            </a:r>
          </a:p>
          <a:p>
            <a:pPr marL="171450" indent="-171450">
              <a:buFont typeface="Arial" panose="020B0604020202020204" pitchFamily="34" charset="0"/>
              <a:buChar char="•"/>
            </a:pPr>
            <a:r>
              <a:rPr lang="en-US" baseline="0" dirty="0" smtClean="0"/>
              <a:t>When you decide to make changes, use big picture goals to help simplify</a:t>
            </a:r>
          </a:p>
          <a:p>
            <a:endParaRPr lang="en-US" dirty="0" smtClean="0"/>
          </a:p>
          <a:p>
            <a:r>
              <a:rPr lang="en-US" dirty="0" smtClean="0"/>
              <a:t>“Use unconventional methods to add the element of surprise”</a:t>
            </a:r>
          </a:p>
          <a:p>
            <a:pPr marL="171450" indent="-171450">
              <a:buFont typeface="Arial" panose="020B0604020202020204" pitchFamily="34" charset="0"/>
              <a:buChar char="•"/>
            </a:pPr>
            <a:r>
              <a:rPr lang="en-US" dirty="0" smtClean="0"/>
              <a:t>Ideas are everywhere. We</a:t>
            </a:r>
            <a:r>
              <a:rPr lang="en-US" baseline="0" dirty="0" smtClean="0"/>
              <a:t> need to find them and share them.</a:t>
            </a:r>
          </a:p>
          <a:p>
            <a:pPr marL="171450" indent="-171450">
              <a:buFont typeface="Arial" panose="020B0604020202020204" pitchFamily="34" charset="0"/>
              <a:buChar char="•"/>
            </a:pPr>
            <a:r>
              <a:rPr lang="en-US" baseline="0" dirty="0" smtClean="0"/>
              <a:t>Sharing brings in a fresh perspective, whether you are lending your perspective to someone else or whether you are bringing in new outside ideas</a:t>
            </a:r>
          </a:p>
          <a:p>
            <a:pPr marL="628650" lvl="1" indent="-171450">
              <a:buFont typeface="Arial" panose="020B0604020202020204" pitchFamily="34" charset="0"/>
              <a:buChar char="•"/>
            </a:pPr>
            <a:r>
              <a:rPr lang="en-US" baseline="0" dirty="0" smtClean="0"/>
              <a:t>Inside the library: freely exchanging ideas between departments</a:t>
            </a:r>
          </a:p>
          <a:p>
            <a:pPr marL="1085850" lvl="2" indent="-171450">
              <a:buFont typeface="Arial" panose="020B0604020202020204" pitchFamily="34" charset="0"/>
              <a:buChar char="•"/>
            </a:pPr>
            <a:r>
              <a:rPr lang="en-US" baseline="0" dirty="0" smtClean="0"/>
              <a:t>Example: sharing advanced search techniques in catalog</a:t>
            </a:r>
          </a:p>
          <a:p>
            <a:pPr marL="628650" lvl="1" indent="-171450">
              <a:buFont typeface="Arial" panose="020B0604020202020204" pitchFamily="34" charset="0"/>
              <a:buChar char="•"/>
            </a:pPr>
            <a:r>
              <a:rPr lang="en-US" baseline="0" dirty="0" smtClean="0"/>
              <a:t>Outside the library: learning from other libraries at NETSL. Star ideas you want to bring back in your notes.</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dirty="0" smtClean="0"/>
              <a:t>“Know when it’s time to come out of</a:t>
            </a:r>
            <a:r>
              <a:rPr lang="en-US" baseline="0" dirty="0" smtClean="0"/>
              <a:t> the shadows</a:t>
            </a:r>
            <a:r>
              <a:rPr lang="en-US" dirty="0" smtClean="0"/>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Survey quote: “I don't know what the future of the TS department is at my library. What I do know now is that it is an essential part of any library, and it's role should be just as important as Circulation and Reference. Just because we aren't the public face of the library doesn't mean we shouldn't be forgotten. “</a:t>
            </a:r>
          </a:p>
          <a:p>
            <a:pPr marL="171450" indent="-171450">
              <a:buFont typeface="Arial" panose="020B0604020202020204" pitchFamily="34" charset="0"/>
              <a:buChar char="•"/>
            </a:pPr>
            <a:r>
              <a:rPr lang="en-US" dirty="0" smtClean="0"/>
              <a:t>Communication ties</a:t>
            </a:r>
            <a:r>
              <a:rPr lang="en-US" baseline="0" dirty="0" smtClean="0"/>
              <a:t> in closely with other strategies.</a:t>
            </a:r>
          </a:p>
          <a:p>
            <a:pPr marL="171450" indent="-171450">
              <a:buFont typeface="Arial" panose="020B0604020202020204" pitchFamily="34" charset="0"/>
              <a:buChar char="•"/>
            </a:pPr>
            <a:r>
              <a:rPr lang="en-US" dirty="0" smtClean="0"/>
              <a:t>Example:</a:t>
            </a:r>
            <a:r>
              <a:rPr lang="en-US" baseline="0" dirty="0" smtClean="0"/>
              <a:t> fixing an inefficient, shared space in TS</a:t>
            </a:r>
            <a:endParaRPr lang="en-US" dirty="0" smtClean="0"/>
          </a:p>
          <a:p>
            <a:pPr marL="628650" lvl="1" indent="-171450">
              <a:buFont typeface="Arial" panose="020B0604020202020204" pitchFamily="34" charset="0"/>
              <a:buChar char="•"/>
            </a:pPr>
            <a:r>
              <a:rPr lang="en-US" dirty="0" smtClean="0"/>
              <a:t>Be aware </a:t>
            </a:r>
            <a:r>
              <a:rPr lang="en-US" baseline="0" dirty="0" smtClean="0"/>
              <a:t>of the role that tech services plays in the library and also how we add value to the library (the big picture goals)</a:t>
            </a:r>
          </a:p>
          <a:p>
            <a:pPr marL="1085850" lvl="2" indent="-171450">
              <a:buFont typeface="Arial" panose="020B0604020202020204" pitchFamily="34" charset="0"/>
              <a:buChar char="•"/>
            </a:pPr>
            <a:r>
              <a:rPr lang="en-US" baseline="0" dirty="0" smtClean="0"/>
              <a:t>Recognize that getting new books in patrons hands is a priority</a:t>
            </a:r>
          </a:p>
          <a:p>
            <a:pPr marL="628650" lvl="1" indent="-171450">
              <a:buFont typeface="Arial" panose="020B0604020202020204" pitchFamily="34" charset="0"/>
              <a:buChar char="•"/>
            </a:pPr>
            <a:r>
              <a:rPr lang="en-US" baseline="0" dirty="0" smtClean="0"/>
              <a:t>Fix your workflow as best you can (direct path)</a:t>
            </a:r>
          </a:p>
          <a:p>
            <a:pPr marL="1085850" lvl="2" indent="-171450">
              <a:buFont typeface="Arial" panose="020B0604020202020204" pitchFamily="34" charset="0"/>
              <a:buChar char="•"/>
            </a:pPr>
            <a:r>
              <a:rPr lang="en-US" baseline="0" dirty="0" smtClean="0"/>
              <a:t>Streamline to make it as efficient as possible, recognize that having to clear a shared space and set up again is still a problem</a:t>
            </a:r>
          </a:p>
          <a:p>
            <a:pPr marL="628650" lvl="1" indent="-171450">
              <a:buFont typeface="Arial" panose="020B0604020202020204" pitchFamily="34" charset="0"/>
              <a:buChar char="•"/>
            </a:pPr>
            <a:r>
              <a:rPr lang="en-US" baseline="0" dirty="0" smtClean="0"/>
              <a:t>Gather ideas (unconventional methods)</a:t>
            </a:r>
          </a:p>
          <a:p>
            <a:pPr marL="1085850" lvl="2" indent="-171450">
              <a:buFont typeface="Arial" panose="020B0604020202020204" pitchFamily="34" charset="0"/>
              <a:buChar char="•"/>
            </a:pPr>
            <a:r>
              <a:rPr lang="en-US" baseline="0" dirty="0" smtClean="0"/>
              <a:t>Look at alternatives: preprocessing from vendors</a:t>
            </a:r>
          </a:p>
          <a:p>
            <a:pPr marL="1085850" lvl="2" indent="-171450">
              <a:buFont typeface="Arial" panose="020B0604020202020204" pitchFamily="34" charset="0"/>
              <a:buChar char="•"/>
            </a:pPr>
            <a:r>
              <a:rPr lang="en-US" baseline="0" dirty="0" smtClean="0"/>
              <a:t>Talk to other departments who share workspace and how this impedes their work too</a:t>
            </a:r>
          </a:p>
          <a:p>
            <a:pPr marL="1085850" lvl="2" indent="-171450">
              <a:buFont typeface="Arial" panose="020B0604020202020204" pitchFamily="34" charset="0"/>
              <a:buChar char="•"/>
            </a:pPr>
            <a:r>
              <a:rPr lang="en-US" baseline="0" dirty="0" smtClean="0"/>
              <a:t>Gather design and organization ideas from other libraries, magazines, etc.</a:t>
            </a:r>
          </a:p>
          <a:p>
            <a:pPr marL="628650" lvl="1" indent="-171450">
              <a:buFont typeface="Arial" panose="020B0604020202020204" pitchFamily="34" charset="0"/>
              <a:buChar char="•"/>
            </a:pPr>
            <a:r>
              <a:rPr lang="en-US" baseline="0" dirty="0" smtClean="0"/>
              <a:t>Use them all to advocate for what you need (communicate)</a:t>
            </a:r>
          </a:p>
          <a:p>
            <a:pPr marL="1085850" lvl="2" indent="-171450">
              <a:buFont typeface="Arial" panose="020B0604020202020204" pitchFamily="34" charset="0"/>
              <a:buChar char="•"/>
            </a:pPr>
            <a:r>
              <a:rPr lang="en-US" dirty="0" smtClean="0"/>
              <a:t>Use</a:t>
            </a:r>
            <a:r>
              <a:rPr lang="en-US" baseline="0" dirty="0" smtClean="0"/>
              <a:t> what you know and what you have done to pitch a new space to the director, board, town, etc.</a:t>
            </a:r>
            <a:endParaRPr lang="en-US" dirty="0" smtClean="0"/>
          </a:p>
        </p:txBody>
      </p:sp>
      <p:sp>
        <p:nvSpPr>
          <p:cNvPr id="4" name="Slide Number Placeholder 3"/>
          <p:cNvSpPr>
            <a:spLocks noGrp="1"/>
          </p:cNvSpPr>
          <p:nvPr>
            <p:ph type="sldNum" sz="quarter" idx="10"/>
          </p:nvPr>
        </p:nvSpPr>
        <p:spPr/>
        <p:txBody>
          <a:bodyPr/>
          <a:lstStyle/>
          <a:p>
            <a:fld id="{E06504FB-4228-4ABB-BD4E-726E20273D6C}" type="slidenum">
              <a:rPr lang="en-US" smtClean="0"/>
              <a:t>14</a:t>
            </a:fld>
            <a:endParaRPr lang="en-US"/>
          </a:p>
        </p:txBody>
      </p:sp>
    </p:spTree>
    <p:extLst>
      <p:ext uri="{BB962C8B-B14F-4D97-AF65-F5344CB8AC3E}">
        <p14:creationId xmlns:p14="http://schemas.microsoft.com/office/powerpoint/2010/main" val="2932826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Audience interaction</a:t>
            </a:r>
            <a:r>
              <a:rPr lang="en-US" baseline="0" dirty="0" smtClean="0"/>
              <a:t> time!</a:t>
            </a:r>
          </a:p>
          <a:p>
            <a:endParaRPr lang="en-US" baseline="0" dirty="0" smtClean="0"/>
          </a:p>
          <a:p>
            <a:r>
              <a:rPr lang="en-US" baseline="0" dirty="0" smtClean="0"/>
              <a:t>Brainstorm as many ideas as you can think of. Why 30? Because it’s hard! Out of the box ideas often appear after you’ve thought of the obvious solutions.</a:t>
            </a:r>
          </a:p>
          <a:p>
            <a:r>
              <a:rPr lang="en-US" baseline="0" dirty="0" smtClean="0"/>
              <a:t>Share favorite ideas with the group.</a:t>
            </a:r>
          </a:p>
          <a:p>
            <a:r>
              <a:rPr lang="en-US" baseline="0" dirty="0" smtClean="0"/>
              <a:t>Questions?</a:t>
            </a:r>
          </a:p>
        </p:txBody>
      </p:sp>
      <p:sp>
        <p:nvSpPr>
          <p:cNvPr id="4" name="Slide Number Placeholder 3"/>
          <p:cNvSpPr>
            <a:spLocks noGrp="1"/>
          </p:cNvSpPr>
          <p:nvPr>
            <p:ph type="sldNum" sz="quarter" idx="10"/>
          </p:nvPr>
        </p:nvSpPr>
        <p:spPr/>
        <p:txBody>
          <a:bodyPr/>
          <a:lstStyle/>
          <a:p>
            <a:fld id="{E06504FB-4228-4ABB-BD4E-726E20273D6C}" type="slidenum">
              <a:rPr lang="en-US" smtClean="0"/>
              <a:t>15</a:t>
            </a:fld>
            <a:endParaRPr lang="en-US"/>
          </a:p>
        </p:txBody>
      </p:sp>
    </p:spTree>
    <p:extLst>
      <p:ext uri="{BB962C8B-B14F-4D97-AF65-F5344CB8AC3E}">
        <p14:creationId xmlns:p14="http://schemas.microsoft.com/office/powerpoint/2010/main" val="1524432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504FB-4228-4ABB-BD4E-726E20273D6C}" type="slidenum">
              <a:rPr lang="en-US" smtClean="0"/>
              <a:t>16</a:t>
            </a:fld>
            <a:endParaRPr lang="en-US"/>
          </a:p>
        </p:txBody>
      </p:sp>
    </p:spTree>
    <p:extLst>
      <p:ext uri="{BB962C8B-B14F-4D97-AF65-F5344CB8AC3E}">
        <p14:creationId xmlns:p14="http://schemas.microsoft.com/office/powerpoint/2010/main" val="172867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6B970-A990-43EF-B128-BCB56E7B26B5}"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3832788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6B970-A990-43EF-B128-BCB56E7B26B5}"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3300096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6B970-A990-43EF-B128-BCB56E7B26B5}"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1287815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6B970-A990-43EF-B128-BCB56E7B26B5}"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1216623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6B970-A990-43EF-B128-BCB56E7B26B5}" type="datetimeFigureOut">
              <a:rPr lang="en-US" smtClean="0"/>
              <a:t>4/6/2016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4076613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6B970-A990-43EF-B128-BCB56E7B26B5}" type="datetimeFigureOut">
              <a:rPr lang="en-US" smtClean="0"/>
              <a:t>4/6/2016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2884616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6B970-A990-43EF-B128-BCB56E7B26B5}" type="datetimeFigureOut">
              <a:rPr lang="en-US" smtClean="0"/>
              <a:t>4/6/2016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25738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6B970-A990-43EF-B128-BCB56E7B26B5}"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62934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6B970-A990-43EF-B128-BCB56E7B26B5}" type="datetimeFigureOut">
              <a:rPr lang="en-US" smtClean="0"/>
              <a:t>4/6/2016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3990509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6B970-A990-43EF-B128-BCB56E7B26B5}"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784483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6B970-A990-43EF-B128-BCB56E7B26B5}" type="datetimeFigureOut">
              <a:rPr lang="en-US" smtClean="0"/>
              <a:t>4/6/2016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5C26A-54D1-4199-B07D-A211E0AF4B3D}" type="slidenum">
              <a:rPr lang="en-US" smtClean="0"/>
              <a:t>‹#›</a:t>
            </a:fld>
            <a:endParaRPr lang="en-US"/>
          </a:p>
        </p:txBody>
      </p:sp>
    </p:spTree>
    <p:extLst>
      <p:ext uri="{BB962C8B-B14F-4D97-AF65-F5344CB8AC3E}">
        <p14:creationId xmlns:p14="http://schemas.microsoft.com/office/powerpoint/2010/main" val="1704875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6B970-A990-43EF-B128-BCB56E7B26B5}" type="datetimeFigureOut">
              <a:rPr lang="en-US" smtClean="0"/>
              <a:t>4/6/2016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5C26A-54D1-4199-B07D-A211E0AF4B3D}" type="slidenum">
              <a:rPr lang="en-US" smtClean="0"/>
              <a:t>‹#›</a:t>
            </a:fld>
            <a:endParaRPr lang="en-US"/>
          </a:p>
        </p:txBody>
      </p:sp>
    </p:spTree>
    <p:extLst>
      <p:ext uri="{BB962C8B-B14F-4D97-AF65-F5344CB8AC3E}">
        <p14:creationId xmlns:p14="http://schemas.microsoft.com/office/powerpoint/2010/main" val="1626012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mailto:jpalmer@avonctlibrary.info" TargetMode="External"/><Relationship Id="rId3" Type="http://schemas.openxmlformats.org/officeDocument/2006/relationships/hyperlink" Target="https://www.surveymonkey.com/r/G7V5Y56" TargetMode="External"/><Relationship Id="rId7" Type="http://schemas.openxmlformats.org/officeDocument/2006/relationships/hyperlink" Target="mailto:drussell@newingtonct.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mailto:jnjoroge@libraryconnection.info" TargetMode="External"/><Relationship Id="rId5" Type="http://schemas.openxmlformats.org/officeDocument/2006/relationships/image" Target="../media/image7.png"/><Relationship Id="rId4" Type="http://schemas.openxmlformats.org/officeDocument/2006/relationships/hyperlink" Target="https://www.surveymonkey.com/results/SM-WRX7QT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3158" y="914400"/>
            <a:ext cx="6858000" cy="2387600"/>
          </a:xfrm>
        </p:spPr>
        <p:txBody>
          <a:bodyPr>
            <a:normAutofit fontScale="90000"/>
          </a:bodyPr>
          <a:lstStyle/>
          <a:p>
            <a:r>
              <a:rPr lang="en-US" b="1" dirty="0" smtClean="0"/>
              <a:t/>
            </a:r>
            <a:br>
              <a:rPr lang="en-US" b="1" dirty="0" smtClean="0"/>
            </a:br>
            <a:r>
              <a:rPr lang="en-US" b="1" dirty="0" smtClean="0"/>
              <a:t>THE STATE OF TECHNICAL SERVICES IN PUBLIC LIBRARIES:</a:t>
            </a:r>
            <a:br>
              <a:rPr lang="en-US" b="1" dirty="0" smtClean="0"/>
            </a:br>
            <a:r>
              <a:rPr lang="en-US" sz="3600" dirty="0" smtClean="0"/>
              <a:t>CASE OF LIBRARY CONNECTION LIBRARIES</a:t>
            </a:r>
            <a:br>
              <a:rPr lang="en-US" sz="3600" dirty="0" smtClean="0"/>
            </a:br>
            <a:r>
              <a:rPr lang="en-US" dirty="0" smtClean="0"/>
              <a:t/>
            </a:r>
            <a:br>
              <a:rPr lang="en-US" dirty="0" smtClean="0"/>
            </a:br>
            <a:endParaRPr lang="en-US" dirty="0"/>
          </a:p>
        </p:txBody>
      </p:sp>
      <p:sp>
        <p:nvSpPr>
          <p:cNvPr id="3" name="Subtitle 2"/>
          <p:cNvSpPr>
            <a:spLocks noGrp="1"/>
          </p:cNvSpPr>
          <p:nvPr>
            <p:ph type="subTitle" idx="1"/>
          </p:nvPr>
        </p:nvSpPr>
        <p:spPr>
          <a:xfrm>
            <a:off x="1371600" y="3124200"/>
            <a:ext cx="6400800" cy="1752600"/>
          </a:xfrm>
        </p:spPr>
        <p:txBody>
          <a:bodyPr>
            <a:normAutofit fontScale="47500" lnSpcReduction="20000"/>
          </a:bodyPr>
          <a:lstStyle/>
          <a:p>
            <a:r>
              <a:rPr lang="en-US" dirty="0" smtClean="0">
                <a:solidFill>
                  <a:schemeClr val="tx1">
                    <a:lumMod val="75000"/>
                    <a:lumOff val="25000"/>
                  </a:schemeClr>
                </a:solidFill>
              </a:rPr>
              <a:t>Presenters: </a:t>
            </a:r>
          </a:p>
          <a:p>
            <a:r>
              <a:rPr lang="en-US" dirty="0" smtClean="0">
                <a:solidFill>
                  <a:schemeClr val="tx1">
                    <a:lumMod val="75000"/>
                    <a:lumOff val="25000"/>
                  </a:schemeClr>
                </a:solidFill>
              </a:rPr>
              <a:t>Judy </a:t>
            </a:r>
            <a:r>
              <a:rPr lang="en-US" dirty="0" err="1" smtClean="0">
                <a:solidFill>
                  <a:schemeClr val="tx1">
                    <a:lumMod val="75000"/>
                    <a:lumOff val="25000"/>
                  </a:schemeClr>
                </a:solidFill>
              </a:rPr>
              <a:t>Njoroge</a:t>
            </a:r>
            <a:r>
              <a:rPr lang="en-US" dirty="0" smtClean="0">
                <a:solidFill>
                  <a:schemeClr val="tx1">
                    <a:lumMod val="75000"/>
                    <a:lumOff val="25000"/>
                  </a:schemeClr>
                </a:solidFill>
              </a:rPr>
              <a:t>, System Librarian for Bibliographic Services, Library Connection, Inc.</a:t>
            </a:r>
          </a:p>
          <a:p>
            <a:r>
              <a:rPr lang="en-US" dirty="0" smtClean="0">
                <a:solidFill>
                  <a:schemeClr val="tx1">
                    <a:lumMod val="75000"/>
                    <a:lumOff val="25000"/>
                  </a:schemeClr>
                </a:solidFill>
              </a:rPr>
              <a:t>Jessica Palmer, Technology and Technical Services Manager, Avon Public Library, Avon CT </a:t>
            </a:r>
          </a:p>
          <a:p>
            <a:r>
              <a:rPr lang="en-US" dirty="0" smtClean="0">
                <a:solidFill>
                  <a:schemeClr val="tx1">
                    <a:lumMod val="75000"/>
                    <a:lumOff val="25000"/>
                  </a:schemeClr>
                </a:solidFill>
              </a:rPr>
              <a:t>Dorothy Russell, Collection Management/Reference Librarian, Lucy Robbins Welles Library, Newington CT</a:t>
            </a:r>
            <a:endParaRPr lang="en-US" dirty="0">
              <a:solidFill>
                <a:schemeClr val="tx1">
                  <a:lumMod val="75000"/>
                  <a:lumOff val="25000"/>
                </a:schemeClr>
              </a:solidFill>
            </a:endParaRPr>
          </a:p>
          <a:p>
            <a:endParaRPr lang="en-US" dirty="0">
              <a:solidFill>
                <a:schemeClr val="tx1">
                  <a:lumMod val="75000"/>
                  <a:lumOff val="25000"/>
                </a:scheme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4886844"/>
            <a:ext cx="1437756" cy="143775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730" y="4870922"/>
            <a:ext cx="1346263" cy="145367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0619" y="4831628"/>
            <a:ext cx="1485581" cy="1492972"/>
          </a:xfrm>
          <a:prstGeom prst="rect">
            <a:avLst/>
          </a:prstGeom>
        </p:spPr>
      </p:pic>
    </p:spTree>
    <p:extLst>
      <p:ext uri="{BB962C8B-B14F-4D97-AF65-F5344CB8AC3E}">
        <p14:creationId xmlns:p14="http://schemas.microsoft.com/office/powerpoint/2010/main" val="3377200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52400"/>
            <a:ext cx="7392782" cy="6446536"/>
          </a:xfrm>
          <a:prstGeom prst="rect">
            <a:avLst/>
          </a:prstGeom>
        </p:spPr>
      </p:pic>
    </p:spTree>
    <p:extLst>
      <p:ext uri="{BB962C8B-B14F-4D97-AF65-F5344CB8AC3E}">
        <p14:creationId xmlns:p14="http://schemas.microsoft.com/office/powerpoint/2010/main" val="2700931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Library Connection, Inc. (LCI)</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A consortium </a:t>
            </a:r>
            <a:r>
              <a:rPr lang="en-US" dirty="0"/>
              <a:t>of 29 public libraries and 1 academic </a:t>
            </a:r>
            <a:r>
              <a:rPr lang="en-US" dirty="0" smtClean="0"/>
              <a:t>library in </a:t>
            </a:r>
            <a:r>
              <a:rPr lang="en-US" dirty="0"/>
              <a:t>Northern </a:t>
            </a:r>
            <a:r>
              <a:rPr lang="en-US" dirty="0" smtClean="0"/>
              <a:t>CT.</a:t>
            </a:r>
          </a:p>
          <a:p>
            <a:r>
              <a:rPr lang="en-US" dirty="0"/>
              <a:t>Based on </a:t>
            </a:r>
            <a:r>
              <a:rPr lang="en-US" dirty="0" smtClean="0"/>
              <a:t>2014/2015 </a:t>
            </a:r>
            <a:r>
              <a:rPr lang="en-US" dirty="0"/>
              <a:t>CT State statistics, most LCI libraries can be categorized as medium to larger based on factors like population and print collection size. </a:t>
            </a:r>
          </a:p>
          <a:p>
            <a:r>
              <a:rPr lang="en-US" dirty="0" smtClean="0"/>
              <a:t>Only </a:t>
            </a:r>
            <a:r>
              <a:rPr lang="en-US" dirty="0"/>
              <a:t>7 libraries were below 2015 state median population of 13, </a:t>
            </a:r>
            <a:r>
              <a:rPr lang="en-US" dirty="0" smtClean="0"/>
              <a:t>129. </a:t>
            </a:r>
            <a:endParaRPr lang="en-US" dirty="0"/>
          </a:p>
          <a:p>
            <a:r>
              <a:rPr lang="en-US" dirty="0"/>
              <a:t>Only 4 libraries were below 2015 state median print collection of </a:t>
            </a:r>
            <a:r>
              <a:rPr lang="en-US" dirty="0" smtClean="0"/>
              <a:t>55,419.</a:t>
            </a: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5235690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4000" b="1" dirty="0"/>
              <a:t>Technical services functions carried out by the consortia Main </a:t>
            </a:r>
            <a:r>
              <a:rPr lang="en-US" sz="4000" b="1" dirty="0" smtClean="0"/>
              <a:t>office</a:t>
            </a:r>
            <a:endParaRPr lang="en-US" sz="4000" b="1" dirty="0"/>
          </a:p>
        </p:txBody>
      </p:sp>
      <p:sp>
        <p:nvSpPr>
          <p:cNvPr id="3" name="Content Placeholder 2"/>
          <p:cNvSpPr>
            <a:spLocks noGrp="1"/>
          </p:cNvSpPr>
          <p:nvPr>
            <p:ph idx="1"/>
          </p:nvPr>
        </p:nvSpPr>
        <p:spPr>
          <a:xfrm>
            <a:off x="457200" y="1951037"/>
            <a:ext cx="8229600" cy="4525963"/>
          </a:xfrm>
        </p:spPr>
        <p:txBody>
          <a:bodyPr/>
          <a:lstStyle/>
          <a:p>
            <a:r>
              <a:rPr lang="en-US" dirty="0"/>
              <a:t>Maintenance of the ILS (Sierra and Encore)</a:t>
            </a:r>
          </a:p>
          <a:p>
            <a:r>
              <a:rPr lang="en-US" dirty="0"/>
              <a:t>Cataloging</a:t>
            </a:r>
          </a:p>
          <a:p>
            <a:r>
              <a:rPr lang="en-US" dirty="0"/>
              <a:t>Database </a:t>
            </a:r>
            <a:r>
              <a:rPr lang="en-US" dirty="0" smtClean="0"/>
              <a:t>maintenance</a:t>
            </a:r>
          </a:p>
          <a:p>
            <a:r>
              <a:rPr lang="en-US" dirty="0"/>
              <a:t>Vendor Liaison</a:t>
            </a:r>
          </a:p>
          <a:p>
            <a:r>
              <a:rPr lang="en-US" dirty="0"/>
              <a:t>Training</a:t>
            </a:r>
          </a:p>
          <a:p>
            <a:pPr marL="0" indent="0">
              <a:buNone/>
            </a:pPr>
            <a:endParaRPr lang="en-US" dirty="0"/>
          </a:p>
        </p:txBody>
      </p:sp>
    </p:spTree>
    <p:extLst>
      <p:ext uri="{BB962C8B-B14F-4D97-AF65-F5344CB8AC3E}">
        <p14:creationId xmlns:p14="http://schemas.microsoft.com/office/powerpoint/2010/main" val="1101158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49362"/>
          </a:xfrm>
        </p:spPr>
        <p:txBody>
          <a:bodyPr>
            <a:normAutofit fontScale="90000"/>
          </a:bodyPr>
          <a:lstStyle/>
          <a:p>
            <a:r>
              <a:rPr lang="en-US" sz="4000" b="1" dirty="0"/>
              <a:t>Presence of a Technical Services Department or </a:t>
            </a:r>
            <a:r>
              <a:rPr lang="en-US" sz="4000" b="1" dirty="0" smtClean="0"/>
              <a:t>Equivalent</a:t>
            </a:r>
            <a:r>
              <a:rPr lang="en-US" sz="4000" b="1" dirty="0"/>
              <a:t/>
            </a:r>
            <a:br>
              <a:rPr lang="en-US" sz="4000" b="1" dirty="0"/>
            </a:br>
            <a:r>
              <a:rPr lang="en-US" sz="4000" b="1" i="1" dirty="0"/>
              <a:t>What’s in a name?</a:t>
            </a:r>
            <a:r>
              <a:rPr lang="en-US" sz="1800" i="1" dirty="0"/>
              <a:t/>
            </a:r>
            <a:br>
              <a:rPr lang="en-US" sz="1800" i="1" dirty="0"/>
            </a:br>
            <a:endParaRPr lang="en-US" sz="1800" i="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5552037"/>
            <a:ext cx="2181345" cy="2105753"/>
          </a:xfrm>
          <a:prstGeom prst="rect">
            <a:avLst/>
          </a:prstGeom>
        </p:spPr>
      </p:pic>
      <p:graphicFrame>
        <p:nvGraphicFramePr>
          <p:cNvPr id="5" name="Chart 4"/>
          <p:cNvGraphicFramePr/>
          <p:nvPr>
            <p:extLst>
              <p:ext uri="{D42A27DB-BD31-4B8C-83A1-F6EECF244321}">
                <p14:modId xmlns:p14="http://schemas.microsoft.com/office/powerpoint/2010/main" val="2387966433"/>
              </p:ext>
            </p:extLst>
          </p:nvPr>
        </p:nvGraphicFramePr>
        <p:xfrm>
          <a:off x="1600200" y="1752600"/>
          <a:ext cx="6019800" cy="28956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762000" y="4648200"/>
            <a:ext cx="7696200"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t>1 has no official name or structure </a:t>
            </a:r>
            <a:r>
              <a:rPr lang="en-US" sz="2800" dirty="0">
                <a:solidFill>
                  <a:schemeClr val="accent1"/>
                </a:solidFill>
              </a:rPr>
              <a:t>“We exist in the shadows, like ninjas but with sensible shoes and cardigans</a:t>
            </a:r>
            <a:r>
              <a:rPr lang="en-US" sz="2800" dirty="0" smtClean="0">
                <a:solidFill>
                  <a:schemeClr val="accent1"/>
                </a:solidFill>
              </a:rPr>
              <a:t>.”</a:t>
            </a:r>
            <a:endParaRPr lang="en-US" sz="2800" dirty="0">
              <a:solidFill>
                <a:schemeClr val="accent1"/>
              </a:solidFill>
            </a:endParaRPr>
          </a:p>
        </p:txBody>
      </p:sp>
    </p:spTree>
    <p:extLst>
      <p:ext uri="{BB962C8B-B14F-4D97-AF65-F5344CB8AC3E}">
        <p14:creationId xmlns:p14="http://schemas.microsoft.com/office/powerpoint/2010/main" val="269316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Functions</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7789429"/>
              </p:ext>
            </p:extLst>
          </p:nvPr>
        </p:nvGraphicFramePr>
        <p:xfrm>
          <a:off x="457200" y="1600201"/>
          <a:ext cx="82296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85800" y="5638800"/>
            <a:ext cx="7848600" cy="830997"/>
          </a:xfrm>
          <a:prstGeom prst="rect">
            <a:avLst/>
          </a:prstGeom>
          <a:noFill/>
        </p:spPr>
        <p:txBody>
          <a:bodyPr wrap="square" rtlCol="0">
            <a:spAutoFit/>
          </a:bodyPr>
          <a:lstStyle/>
          <a:p>
            <a:r>
              <a:rPr lang="en-US" sz="2400" dirty="0"/>
              <a:t>Comment: </a:t>
            </a:r>
            <a:r>
              <a:rPr lang="en-US" sz="2400" dirty="0">
                <a:solidFill>
                  <a:schemeClr val="accent1"/>
                </a:solidFill>
              </a:rPr>
              <a:t>“The weight of the Library rests on our shoulders”</a:t>
            </a:r>
          </a:p>
          <a:p>
            <a:endParaRPr lang="en-US" sz="2400" dirty="0"/>
          </a:p>
        </p:txBody>
      </p:sp>
    </p:spTree>
    <p:extLst>
      <p:ext uri="{BB962C8B-B14F-4D97-AF65-F5344CB8AC3E}">
        <p14:creationId xmlns:p14="http://schemas.microsoft.com/office/powerpoint/2010/main" val="27409061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Staffing</a:t>
            </a:r>
            <a:endParaRPr lang="en-US" b="1" dirty="0"/>
          </a:p>
        </p:txBody>
      </p:sp>
      <p:sp>
        <p:nvSpPr>
          <p:cNvPr id="3" name="Text Placeholder 2"/>
          <p:cNvSpPr>
            <a:spLocks noGrp="1"/>
          </p:cNvSpPr>
          <p:nvPr>
            <p:ph type="body" idx="1"/>
          </p:nvPr>
        </p:nvSpPr>
        <p:spPr>
          <a:xfrm>
            <a:off x="457200" y="5638800"/>
            <a:ext cx="4040188" cy="639762"/>
          </a:xfrm>
        </p:spPr>
        <p:txBody>
          <a:bodyPr>
            <a:normAutofit fontScale="85000" lnSpcReduction="20000"/>
          </a:bodyPr>
          <a:lstStyle/>
          <a:p>
            <a:pPr marL="342900" indent="-342900">
              <a:buFont typeface="Arial" panose="020B0604020202020204" pitchFamily="34" charset="0"/>
              <a:buChar char="•"/>
            </a:pPr>
            <a:r>
              <a:rPr lang="en-US" b="0" dirty="0"/>
              <a:t>Between 20 - 175 </a:t>
            </a:r>
            <a:r>
              <a:rPr lang="en-US" b="0" dirty="0" smtClean="0"/>
              <a:t>weekly hours </a:t>
            </a:r>
            <a:r>
              <a:rPr lang="en-US" b="0" dirty="0"/>
              <a:t>dedicated to technical </a:t>
            </a:r>
            <a:r>
              <a:rPr lang="en-US" b="0" dirty="0" smtClean="0"/>
              <a:t>services</a:t>
            </a:r>
            <a:endParaRPr lang="en-US" b="0" dirty="0"/>
          </a:p>
        </p:txBody>
      </p:sp>
      <p:sp>
        <p:nvSpPr>
          <p:cNvPr id="5" name="Text Placeholder 4"/>
          <p:cNvSpPr>
            <a:spLocks noGrp="1"/>
          </p:cNvSpPr>
          <p:nvPr>
            <p:ph type="body" sz="quarter" idx="3"/>
          </p:nvPr>
        </p:nvSpPr>
        <p:spPr>
          <a:xfrm>
            <a:off x="4645025" y="1306513"/>
            <a:ext cx="4041775" cy="639762"/>
          </a:xfrm>
        </p:spPr>
        <p:txBody>
          <a:bodyPr/>
          <a:lstStyle/>
          <a:p>
            <a:pPr algn="ctr"/>
            <a:r>
              <a:rPr lang="en-US" dirty="0" smtClean="0"/>
              <a:t>People with Degrees</a:t>
            </a:r>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2181716314"/>
              </p:ext>
            </p:extLst>
          </p:nvPr>
        </p:nvGraphicFramePr>
        <p:xfrm>
          <a:off x="4645025" y="1946275"/>
          <a:ext cx="4041775" cy="395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6"/>
          <p:cNvGraphicFramePr>
            <a:graphicFrameLocks noGrp="1"/>
          </p:cNvGraphicFramePr>
          <p:nvPr>
            <p:ph sz="half" idx="2"/>
            <p:extLst>
              <p:ext uri="{D42A27DB-BD31-4B8C-83A1-F6EECF244321}">
                <p14:modId xmlns:p14="http://schemas.microsoft.com/office/powerpoint/2010/main" val="2923752182"/>
              </p:ext>
            </p:extLst>
          </p:nvPr>
        </p:nvGraphicFramePr>
        <p:xfrm>
          <a:off x="304800" y="1969873"/>
          <a:ext cx="3886200" cy="3951288"/>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4"/>
          <p:cNvSpPr txBox="1">
            <a:spLocks/>
          </p:cNvSpPr>
          <p:nvPr/>
        </p:nvSpPr>
        <p:spPr>
          <a:xfrm>
            <a:off x="304800" y="1295400"/>
            <a:ext cx="4041775" cy="639762"/>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gn="ctr"/>
            <a:r>
              <a:rPr lang="en-US" dirty="0" smtClean="0"/>
              <a:t>Staffing Levels</a:t>
            </a:r>
          </a:p>
        </p:txBody>
      </p:sp>
    </p:spTree>
    <p:extLst>
      <p:ext uri="{BB962C8B-B14F-4D97-AF65-F5344CB8AC3E}">
        <p14:creationId xmlns:p14="http://schemas.microsoft.com/office/powerpoint/2010/main" val="2915798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lstStyle/>
          <a:p>
            <a:r>
              <a:rPr lang="en-US" b="1" dirty="0" smtClean="0"/>
              <a:t>Challenges and Solutions</a:t>
            </a:r>
            <a:endParaRPr lang="en-US" b="1" dirty="0"/>
          </a:p>
        </p:txBody>
      </p:sp>
      <p:sp>
        <p:nvSpPr>
          <p:cNvPr id="3" name="Content Placeholder 2"/>
          <p:cNvSpPr>
            <a:spLocks noGrp="1"/>
          </p:cNvSpPr>
          <p:nvPr>
            <p:ph idx="1"/>
          </p:nvPr>
        </p:nvSpPr>
        <p:spPr>
          <a:xfrm>
            <a:off x="952500" y="2362200"/>
            <a:ext cx="7239000" cy="2362200"/>
          </a:xfrm>
        </p:spPr>
        <p:txBody>
          <a:bodyPr>
            <a:normAutofit lnSpcReduction="10000"/>
          </a:bodyPr>
          <a:lstStyle/>
          <a:p>
            <a:pPr>
              <a:lnSpc>
                <a:spcPct val="150000"/>
              </a:lnSpc>
            </a:pPr>
            <a:r>
              <a:rPr lang="en-US" dirty="0" smtClean="0"/>
              <a:t>Time/Money</a:t>
            </a:r>
          </a:p>
          <a:p>
            <a:pPr>
              <a:lnSpc>
                <a:spcPct val="150000"/>
              </a:lnSpc>
            </a:pPr>
            <a:r>
              <a:rPr lang="en-US" dirty="0" smtClean="0"/>
              <a:t>Space</a:t>
            </a:r>
          </a:p>
          <a:p>
            <a:pPr>
              <a:lnSpc>
                <a:spcPct val="150000"/>
              </a:lnSpc>
            </a:pPr>
            <a:r>
              <a:rPr lang="en-US" dirty="0" smtClean="0"/>
              <a:t>Staff knowledge, experience &amp; training</a:t>
            </a:r>
            <a:endParaRPr lang="en-US" dirty="0"/>
          </a:p>
        </p:txBody>
      </p:sp>
    </p:spTree>
    <p:extLst>
      <p:ext uri="{BB962C8B-B14F-4D97-AF65-F5344CB8AC3E}">
        <p14:creationId xmlns:p14="http://schemas.microsoft.com/office/powerpoint/2010/main" val="29061768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60960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Time &amp; Money</a:t>
            </a:r>
            <a:endParaRPr lang="en-US" b="1" dirty="0"/>
          </a:p>
        </p:txBody>
      </p:sp>
      <p:grpSp>
        <p:nvGrpSpPr>
          <p:cNvPr id="12" name="Group 11"/>
          <p:cNvGrpSpPr/>
          <p:nvPr/>
        </p:nvGrpSpPr>
        <p:grpSpPr>
          <a:xfrm>
            <a:off x="1295400" y="1752600"/>
            <a:ext cx="6934200" cy="4038600"/>
            <a:chOff x="1295400" y="1600200"/>
            <a:chExt cx="6934200" cy="4038600"/>
          </a:xfrm>
        </p:grpSpPr>
        <p:sp>
          <p:nvSpPr>
            <p:cNvPr id="3" name="Content Placeholder 2"/>
            <p:cNvSpPr txBox="1">
              <a:spLocks/>
            </p:cNvSpPr>
            <p:nvPr/>
          </p:nvSpPr>
          <p:spPr>
            <a:xfrm>
              <a:off x="1295400" y="1600200"/>
              <a:ext cx="6934200" cy="4038600"/>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pPr>
              <a:r>
                <a:rPr lang="en-US" dirty="0" smtClean="0"/>
                <a:t>Budgets: staff hours, supplies &amp; materials</a:t>
              </a:r>
            </a:p>
            <a:p>
              <a:pPr marL="800100" lvl="2" indent="0">
                <a:lnSpc>
                  <a:spcPct val="150000"/>
                </a:lnSpc>
                <a:buNone/>
              </a:pPr>
              <a:r>
                <a:rPr lang="en-US" sz="2800" dirty="0"/>
                <a:t>Advocate for your department</a:t>
              </a:r>
            </a:p>
            <a:p>
              <a:pPr>
                <a:lnSpc>
                  <a:spcPct val="150000"/>
                </a:lnSpc>
              </a:pPr>
              <a:endParaRPr lang="en-US" dirty="0" smtClean="0"/>
            </a:p>
            <a:p>
              <a:pPr>
                <a:lnSpc>
                  <a:spcPct val="150000"/>
                </a:lnSpc>
              </a:pPr>
              <a:r>
                <a:rPr lang="en-US" dirty="0" smtClean="0"/>
                <a:t>Time: too little, too much, never just right</a:t>
              </a:r>
            </a:p>
            <a:p>
              <a:pPr marL="800100" lvl="2" indent="0">
                <a:lnSpc>
                  <a:spcPct val="150000"/>
                </a:lnSpc>
                <a:buNone/>
              </a:pPr>
              <a:r>
                <a:rPr lang="en-US" sz="2800" dirty="0"/>
                <a:t>Streamline workflows</a:t>
              </a:r>
            </a:p>
            <a:p>
              <a:pPr marL="800100" lvl="2" indent="0">
                <a:lnSpc>
                  <a:spcPct val="150000"/>
                </a:lnSpc>
                <a:buNone/>
              </a:pPr>
              <a:r>
                <a:rPr lang="en-US" sz="2800" dirty="0"/>
                <a:t>Less time allocated to other departments</a:t>
              </a:r>
            </a:p>
            <a:p>
              <a:pPr>
                <a:lnSpc>
                  <a:spcPct val="150000"/>
                </a:lnSpc>
              </a:pPr>
              <a:endParaRPr lang="en-US" dirty="0" smtClean="0"/>
            </a:p>
          </p:txBody>
        </p:sp>
        <p:sp>
          <p:nvSpPr>
            <p:cNvPr id="7" name="Bent-Up Arrow 6"/>
            <p:cNvSpPr/>
            <p:nvPr/>
          </p:nvSpPr>
          <p:spPr>
            <a:xfrm rot="5400000">
              <a:off x="1714500" y="2247900"/>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Bent-Up Arrow 8"/>
            <p:cNvSpPr/>
            <p:nvPr/>
          </p:nvSpPr>
          <p:spPr>
            <a:xfrm rot="5400000">
              <a:off x="1714500" y="4762500"/>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Bent-Up Arrow 9"/>
            <p:cNvSpPr/>
            <p:nvPr/>
          </p:nvSpPr>
          <p:spPr>
            <a:xfrm rot="5400000">
              <a:off x="1714500" y="4152900"/>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12364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581400" y="381000"/>
            <a:ext cx="1981200" cy="10001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Space</a:t>
            </a:r>
            <a:endParaRPr lang="en-US" b="1" dirty="0"/>
          </a:p>
        </p:txBody>
      </p:sp>
      <p:grpSp>
        <p:nvGrpSpPr>
          <p:cNvPr id="9" name="Group 8"/>
          <p:cNvGrpSpPr/>
          <p:nvPr/>
        </p:nvGrpSpPr>
        <p:grpSpPr>
          <a:xfrm>
            <a:off x="2667000" y="1066800"/>
            <a:ext cx="3810000" cy="4953000"/>
            <a:chOff x="3048000" y="1362075"/>
            <a:chExt cx="3810000" cy="4953000"/>
          </a:xfrm>
        </p:grpSpPr>
        <p:sp>
          <p:nvSpPr>
            <p:cNvPr id="3" name="Content Placeholder 2"/>
            <p:cNvSpPr txBox="1">
              <a:spLocks/>
            </p:cNvSpPr>
            <p:nvPr/>
          </p:nvSpPr>
          <p:spPr>
            <a:xfrm>
              <a:off x="3048000" y="1362075"/>
              <a:ext cx="3810000" cy="4953000"/>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pPr>
              <a:r>
                <a:rPr lang="en-US" dirty="0" smtClean="0"/>
                <a:t>Not enough</a:t>
              </a:r>
            </a:p>
            <a:p>
              <a:pPr marL="857250" lvl="2" indent="0">
                <a:lnSpc>
                  <a:spcPct val="150000"/>
                </a:lnSpc>
                <a:buNone/>
              </a:pPr>
              <a:r>
                <a:rPr lang="en-US" sz="2600" dirty="0" smtClean="0"/>
                <a:t>Rearrange</a:t>
              </a:r>
            </a:p>
            <a:p>
              <a:pPr marL="857250" lvl="2" indent="0">
                <a:lnSpc>
                  <a:spcPct val="150000"/>
                </a:lnSpc>
                <a:buNone/>
              </a:pPr>
              <a:r>
                <a:rPr lang="en-US" sz="2600" dirty="0" smtClean="0"/>
                <a:t>Renovate?!</a:t>
              </a:r>
            </a:p>
            <a:p>
              <a:pPr>
                <a:lnSpc>
                  <a:spcPct val="150000"/>
                </a:lnSpc>
              </a:pPr>
              <a:r>
                <a:rPr lang="en-US" dirty="0" smtClean="0"/>
                <a:t>Noisy &amp; chaotic</a:t>
              </a:r>
            </a:p>
            <a:p>
              <a:pPr marL="857250" lvl="2" indent="0">
                <a:lnSpc>
                  <a:spcPct val="150000"/>
                </a:lnSpc>
                <a:buNone/>
              </a:pPr>
              <a:r>
                <a:rPr lang="en-US" sz="2600" dirty="0" smtClean="0"/>
                <a:t>Add a door</a:t>
              </a:r>
            </a:p>
            <a:p>
              <a:pPr>
                <a:lnSpc>
                  <a:spcPct val="150000"/>
                </a:lnSpc>
              </a:pPr>
              <a:r>
                <a:rPr lang="en-US" dirty="0" smtClean="0"/>
                <a:t>Undesirable location</a:t>
              </a:r>
            </a:p>
            <a:p>
              <a:pPr marL="857250" lvl="2" indent="0">
                <a:lnSpc>
                  <a:spcPct val="150000"/>
                </a:lnSpc>
                <a:buNone/>
              </a:pPr>
              <a:r>
                <a:rPr lang="en-US" sz="2600" dirty="0" smtClean="0"/>
                <a:t>Renovate?!</a:t>
              </a:r>
            </a:p>
            <a:p>
              <a:pPr marL="857250" lvl="2" indent="0">
                <a:lnSpc>
                  <a:spcPct val="150000"/>
                </a:lnSpc>
                <a:buNone/>
              </a:pPr>
              <a:r>
                <a:rPr lang="en-US" sz="2600" dirty="0" smtClean="0"/>
                <a:t>Open the door</a:t>
              </a:r>
              <a:endParaRPr lang="en-US" sz="2600" dirty="0"/>
            </a:p>
          </p:txBody>
        </p:sp>
        <p:sp>
          <p:nvSpPr>
            <p:cNvPr id="4" name="Bent-Up Arrow 3"/>
            <p:cNvSpPr/>
            <p:nvPr/>
          </p:nvSpPr>
          <p:spPr>
            <a:xfrm rot="5400000">
              <a:off x="3467100" y="2009775"/>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Bent-Up Arrow 4"/>
            <p:cNvSpPr/>
            <p:nvPr/>
          </p:nvSpPr>
          <p:spPr>
            <a:xfrm rot="5400000">
              <a:off x="3467101" y="2543175"/>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Bent-Up Arrow 5"/>
            <p:cNvSpPr/>
            <p:nvPr/>
          </p:nvSpPr>
          <p:spPr>
            <a:xfrm rot="5400000">
              <a:off x="3467101" y="3762375"/>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Bent-Up Arrow 6"/>
            <p:cNvSpPr/>
            <p:nvPr/>
          </p:nvSpPr>
          <p:spPr>
            <a:xfrm rot="5400000">
              <a:off x="3467101" y="5581650"/>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Bent-Up Arrow 7"/>
            <p:cNvSpPr/>
            <p:nvPr/>
          </p:nvSpPr>
          <p:spPr>
            <a:xfrm rot="5400000">
              <a:off x="3467100" y="5010150"/>
              <a:ext cx="381000" cy="4572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07514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457200"/>
            <a:ext cx="84582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t>Staff Knowledge, Experience &amp; Training</a:t>
            </a:r>
            <a:endParaRPr lang="en-US" sz="4000" b="1" dirty="0"/>
          </a:p>
        </p:txBody>
      </p:sp>
      <p:sp>
        <p:nvSpPr>
          <p:cNvPr id="3" name="Content Placeholder 2"/>
          <p:cNvSpPr txBox="1">
            <a:spLocks/>
          </p:cNvSpPr>
          <p:nvPr/>
        </p:nvSpPr>
        <p:spPr>
          <a:xfrm>
            <a:off x="457200" y="1295400"/>
            <a:ext cx="8305800" cy="5257800"/>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pPr>
            <a:r>
              <a:rPr lang="en-US" dirty="0" smtClean="0"/>
              <a:t>New staff with little experience</a:t>
            </a:r>
          </a:p>
          <a:p>
            <a:pPr marL="1314450" lvl="3" indent="0">
              <a:lnSpc>
                <a:spcPct val="150000"/>
              </a:lnSpc>
              <a:buNone/>
            </a:pPr>
            <a:r>
              <a:rPr lang="en-US" dirty="0" smtClean="0"/>
              <a:t>Train them!</a:t>
            </a:r>
          </a:p>
          <a:p>
            <a:pPr>
              <a:lnSpc>
                <a:spcPct val="150000"/>
              </a:lnSpc>
            </a:pPr>
            <a:r>
              <a:rPr lang="en-US" dirty="0" smtClean="0"/>
              <a:t>Staff uncomfortable with information technology</a:t>
            </a:r>
          </a:p>
          <a:p>
            <a:pPr marL="1314450" lvl="3" indent="0">
              <a:lnSpc>
                <a:spcPct val="150000"/>
              </a:lnSpc>
              <a:buNone/>
            </a:pPr>
            <a:r>
              <a:rPr lang="en-US" dirty="0" smtClean="0"/>
              <a:t>Train them!</a:t>
            </a:r>
          </a:p>
          <a:p>
            <a:pPr marL="1314450" lvl="3" indent="0">
              <a:lnSpc>
                <a:spcPct val="150000"/>
              </a:lnSpc>
              <a:buNone/>
            </a:pPr>
            <a:r>
              <a:rPr lang="en-US" dirty="0" smtClean="0"/>
              <a:t>Cross training</a:t>
            </a:r>
          </a:p>
          <a:p>
            <a:pPr>
              <a:lnSpc>
                <a:spcPct val="150000"/>
              </a:lnSpc>
            </a:pPr>
            <a:r>
              <a:rPr lang="en-US" dirty="0" smtClean="0"/>
              <a:t>Odd-ball cataloging issues</a:t>
            </a:r>
          </a:p>
          <a:p>
            <a:pPr marL="1314450" lvl="3" indent="0">
              <a:lnSpc>
                <a:spcPct val="150000"/>
              </a:lnSpc>
              <a:buNone/>
            </a:pPr>
            <a:r>
              <a:rPr lang="en-US" dirty="0" smtClean="0"/>
              <a:t>Patience &amp; creativity</a:t>
            </a:r>
          </a:p>
          <a:p>
            <a:pPr>
              <a:lnSpc>
                <a:spcPct val="150000"/>
              </a:lnSpc>
            </a:pPr>
            <a:r>
              <a:rPr lang="en-US" dirty="0" smtClean="0"/>
              <a:t>New tasks</a:t>
            </a:r>
            <a:endParaRPr lang="en-US" dirty="0"/>
          </a:p>
          <a:p>
            <a:pPr marL="1314450" lvl="3" indent="0">
              <a:lnSpc>
                <a:spcPct val="150000"/>
              </a:lnSpc>
              <a:buNone/>
            </a:pPr>
            <a:r>
              <a:rPr lang="en-US" dirty="0" smtClean="0"/>
              <a:t>Provide training!</a:t>
            </a:r>
          </a:p>
          <a:p>
            <a:pPr marL="457200" lvl="1" indent="0">
              <a:lnSpc>
                <a:spcPct val="150000"/>
              </a:lnSpc>
              <a:buNone/>
            </a:pPr>
            <a:r>
              <a:rPr lang="en-US" dirty="0" smtClean="0"/>
              <a:t>***Support professional development opportunities***</a:t>
            </a:r>
            <a:endParaRPr lang="en-US" dirty="0"/>
          </a:p>
          <a:p>
            <a:pPr lvl="1">
              <a:lnSpc>
                <a:spcPct val="150000"/>
              </a:lnSpc>
            </a:pPr>
            <a:endParaRPr lang="en-US" dirty="0" smtClean="0"/>
          </a:p>
        </p:txBody>
      </p:sp>
      <p:sp>
        <p:nvSpPr>
          <p:cNvPr id="4" name="Bent-Up Arrow 3"/>
          <p:cNvSpPr/>
          <p:nvPr/>
        </p:nvSpPr>
        <p:spPr>
          <a:xfrm rot="5400000">
            <a:off x="1447800" y="1828800"/>
            <a:ext cx="228600" cy="3810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Bent-Up Arrow 4"/>
          <p:cNvSpPr/>
          <p:nvPr/>
        </p:nvSpPr>
        <p:spPr>
          <a:xfrm rot="5400000">
            <a:off x="1447800" y="2895600"/>
            <a:ext cx="228600" cy="3810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Bent-Up Arrow 5"/>
          <p:cNvSpPr/>
          <p:nvPr/>
        </p:nvSpPr>
        <p:spPr>
          <a:xfrm rot="5400000">
            <a:off x="1447800" y="3276600"/>
            <a:ext cx="228600" cy="3810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Bent-Up Arrow 6"/>
          <p:cNvSpPr/>
          <p:nvPr/>
        </p:nvSpPr>
        <p:spPr>
          <a:xfrm rot="5400000">
            <a:off x="1447800" y="4267200"/>
            <a:ext cx="228600" cy="3810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Bent-Up Arrow 7"/>
          <p:cNvSpPr/>
          <p:nvPr/>
        </p:nvSpPr>
        <p:spPr>
          <a:xfrm rot="5400000">
            <a:off x="1447800" y="5257800"/>
            <a:ext cx="228600" cy="381000"/>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4748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b="1" dirty="0" smtClean="0"/>
              <a:t>What’s changed?</a:t>
            </a:r>
            <a:endParaRPr lang="en-US" b="1" dirty="0"/>
          </a:p>
        </p:txBody>
      </p:sp>
      <p:sp>
        <p:nvSpPr>
          <p:cNvPr id="4" name="Text Placeholder 3"/>
          <p:cNvSpPr>
            <a:spLocks noGrp="1"/>
          </p:cNvSpPr>
          <p:nvPr>
            <p:ph idx="1"/>
          </p:nvPr>
        </p:nvSpPr>
        <p:spPr/>
        <p:txBody>
          <a:bodyPr>
            <a:normAutofit/>
          </a:bodyPr>
          <a:lstStyle/>
          <a:p>
            <a:pPr algn="ctr">
              <a:lnSpc>
                <a:spcPct val="150000"/>
              </a:lnSpc>
            </a:pPr>
            <a:endParaRPr lang="en-US" sz="3200" dirty="0" smtClean="0"/>
          </a:p>
          <a:p>
            <a:pPr marL="0" indent="0" algn="ctr">
              <a:lnSpc>
                <a:spcPct val="200000"/>
              </a:lnSpc>
              <a:buNone/>
            </a:pPr>
            <a:r>
              <a:rPr lang="en-US" sz="3200" dirty="0" smtClean="0"/>
              <a:t>Technology</a:t>
            </a:r>
          </a:p>
          <a:p>
            <a:pPr marL="0" indent="0" algn="ctr">
              <a:lnSpc>
                <a:spcPct val="150000"/>
              </a:lnSpc>
              <a:buNone/>
            </a:pPr>
            <a:r>
              <a:rPr lang="en-US" dirty="0" smtClean="0"/>
              <a:t>New ways of thinking</a:t>
            </a:r>
            <a:endParaRPr lang="en-US" sz="2800" dirty="0"/>
          </a:p>
        </p:txBody>
      </p:sp>
    </p:spTree>
    <p:extLst>
      <p:ext uri="{BB962C8B-B14F-4D97-AF65-F5344CB8AC3E}">
        <p14:creationId xmlns:p14="http://schemas.microsoft.com/office/powerpoint/2010/main" val="3274186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74512"/>
            <a:ext cx="8229600" cy="2849888"/>
          </a:xfrm>
        </p:spPr>
        <p:txBody>
          <a:bodyPr>
            <a:normAutofit fontScale="92500" lnSpcReduction="10000"/>
          </a:bodyPr>
          <a:lstStyle/>
          <a:p>
            <a:pPr marL="0" indent="0" algn="ctr">
              <a:buNone/>
            </a:pPr>
            <a:r>
              <a:rPr lang="en-US" sz="4400" dirty="0" smtClean="0"/>
              <a:t>“We exist in the shadows, </a:t>
            </a:r>
          </a:p>
          <a:p>
            <a:pPr marL="0" indent="0" algn="ctr">
              <a:buNone/>
            </a:pPr>
            <a:r>
              <a:rPr lang="en-US" sz="4400" dirty="0" smtClean="0"/>
              <a:t>like ninjas but with </a:t>
            </a:r>
          </a:p>
          <a:p>
            <a:pPr marL="0" indent="0" algn="ctr">
              <a:buNone/>
            </a:pPr>
            <a:r>
              <a:rPr lang="en-US" sz="4400" dirty="0" smtClean="0"/>
              <a:t>sensible shoes and cardigans.”</a:t>
            </a:r>
          </a:p>
          <a:p>
            <a:pPr marL="0" indent="0" algn="r">
              <a:buNone/>
            </a:pPr>
            <a:r>
              <a:rPr lang="en-US" sz="4400" dirty="0" smtClean="0"/>
              <a:t>-</a:t>
            </a:r>
            <a:r>
              <a:rPr lang="en-US" sz="3500" i="1" dirty="0" smtClean="0"/>
              <a:t>Survey response</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4450088"/>
            <a:ext cx="2336479" cy="225551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0"/>
            <a:ext cx="1849078" cy="1820035"/>
          </a:xfrm>
          <a:prstGeom prst="rect">
            <a:avLst/>
          </a:prstGeom>
        </p:spPr>
      </p:pic>
    </p:spTree>
    <p:extLst>
      <p:ext uri="{BB962C8B-B14F-4D97-AF65-F5344CB8AC3E}">
        <p14:creationId xmlns:p14="http://schemas.microsoft.com/office/powerpoint/2010/main" val="13210866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14:bounceEnd="6000">
                                          <p:cBhvr additive="base">
                                            <p:cTn id="7" dur="5000" fill="hold"/>
                                            <p:tgtEl>
                                              <p:spTgt spid="6"/>
                                            </p:tgtEl>
                                            <p:attrNameLst>
                                              <p:attrName>ppt_x</p:attrName>
                                            </p:attrNameLst>
                                          </p:cBhvr>
                                          <p:tavLst>
                                            <p:tav tm="0">
                                              <p:val>
                                                <p:strVal val="1+#ppt_w/2"/>
                                              </p:val>
                                            </p:tav>
                                            <p:tav tm="100000">
                                              <p:val>
                                                <p:strVal val="#ppt_x"/>
                                              </p:val>
                                            </p:tav>
                                          </p:tavLst>
                                        </p:anim>
                                        <p:anim calcmode="lin" valueType="num" p14:bounceEnd="6000">
                                          <p:cBhvr additive="base">
                                            <p:cTn id="8" dur="5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1000">
                                      <p:stCondLst>
                                        <p:cond delay="2000"/>
                                      </p:stCondLst>
                                      <p:childTnLst>
                                        <p:set>
                                          <p:cBhvr>
                                            <p:cTn id="10" dur="1" fill="hold">
                                              <p:stCondLst>
                                                <p:cond delay="0"/>
                                              </p:stCondLst>
                                            </p:cTn>
                                            <p:tgtEl>
                                              <p:spTgt spid="7"/>
                                            </p:tgtEl>
                                            <p:attrNameLst>
                                              <p:attrName>style.visibility</p:attrName>
                                            </p:attrNameLst>
                                          </p:cBhvr>
                                          <p:to>
                                            <p:strVal val="visible"/>
                                          </p:to>
                                        </p:set>
                                        <p:anim calcmode="lin" valueType="num" p14:bounceEnd="1000">
                                          <p:cBhvr additive="base">
                                            <p:cTn id="11" dur="3000" fill="hold"/>
                                            <p:tgtEl>
                                              <p:spTgt spid="7"/>
                                            </p:tgtEl>
                                            <p:attrNameLst>
                                              <p:attrName>ppt_x</p:attrName>
                                            </p:attrNameLst>
                                          </p:cBhvr>
                                          <p:tavLst>
                                            <p:tav tm="0">
                                              <p:val>
                                                <p:strVal val="0-#ppt_w/2"/>
                                              </p:val>
                                            </p:tav>
                                            <p:tav tm="100000">
                                              <p:val>
                                                <p:strVal val="#ppt_x"/>
                                              </p:val>
                                            </p:tav>
                                          </p:tavLst>
                                        </p:anim>
                                        <p:anim calcmode="lin" valueType="num" p14:bounceEnd="1000">
                                          <p:cBhvr additive="base">
                                            <p:cTn id="12" dur="3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0" fill="hold"/>
                                            <p:tgtEl>
                                              <p:spTgt spid="6"/>
                                            </p:tgtEl>
                                            <p:attrNameLst>
                                              <p:attrName>ppt_x</p:attrName>
                                            </p:attrNameLst>
                                          </p:cBhvr>
                                          <p:tavLst>
                                            <p:tav tm="0">
                                              <p:val>
                                                <p:strVal val="1+#ppt_w/2"/>
                                              </p:val>
                                            </p:tav>
                                            <p:tav tm="100000">
                                              <p:val>
                                                <p:strVal val="#ppt_x"/>
                                              </p:val>
                                            </p:tav>
                                          </p:tavLst>
                                        </p:anim>
                                        <p:anim calcmode="lin" valueType="num">
                                          <p:cBhvr additive="base">
                                            <p:cTn id="8" dur="5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3000" fill="hold"/>
                                            <p:tgtEl>
                                              <p:spTgt spid="7"/>
                                            </p:tgtEl>
                                            <p:attrNameLst>
                                              <p:attrName>ppt_x</p:attrName>
                                            </p:attrNameLst>
                                          </p:cBhvr>
                                          <p:tavLst>
                                            <p:tav tm="0">
                                              <p:val>
                                                <p:strVal val="0-#ppt_w/2"/>
                                              </p:val>
                                            </p:tav>
                                            <p:tav tm="100000">
                                              <p:val>
                                                <p:strVal val="#ppt_x"/>
                                              </p:val>
                                            </p:tav>
                                          </p:tavLst>
                                        </p:anim>
                                        <p:anim calcmode="lin" valueType="num">
                                          <p:cBhvr additive="base">
                                            <p:cTn id="12" dur="3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trike="sngStrike" dirty="0" smtClean="0"/>
              <a:t>Ninja</a:t>
            </a:r>
            <a:r>
              <a:rPr lang="en-US" b="1" dirty="0" smtClean="0"/>
              <a:t> </a:t>
            </a:r>
            <a:r>
              <a:rPr lang="en-US" sz="4800" b="1" dirty="0" smtClean="0">
                <a:latin typeface="Freestyle Script" panose="030804020302050B0404" pitchFamily="66" charset="0"/>
              </a:rPr>
              <a:t>Tech Services </a:t>
            </a:r>
            <a:r>
              <a:rPr lang="en-US" b="1" dirty="0" smtClean="0"/>
              <a:t>Strategies</a:t>
            </a:r>
            <a:endParaRPr lang="en-US" b="1" dirty="0"/>
          </a:p>
        </p:txBody>
      </p:sp>
      <p:sp>
        <p:nvSpPr>
          <p:cNvPr id="3" name="Content Placeholder 2"/>
          <p:cNvSpPr>
            <a:spLocks noGrp="1"/>
          </p:cNvSpPr>
          <p:nvPr>
            <p:ph idx="1"/>
          </p:nvPr>
        </p:nvSpPr>
        <p:spPr/>
        <p:txBody>
          <a:bodyPr>
            <a:normAutofit/>
          </a:bodyPr>
          <a:lstStyle/>
          <a:p>
            <a:pPr marL="342900" lvl="1" indent="-342900">
              <a:buFont typeface="Arial" panose="020B0604020202020204" pitchFamily="34" charset="0"/>
              <a:buChar char="•"/>
            </a:pPr>
            <a:r>
              <a:rPr lang="en-US" sz="3200" i="1" dirty="0" smtClean="0"/>
              <a:t>Know what your mission is</a:t>
            </a:r>
            <a:endParaRPr lang="en-US" sz="4000" i="1" dirty="0" smtClean="0"/>
          </a:p>
          <a:p>
            <a:pPr marL="342900" lvl="1" indent="-342900">
              <a:buFont typeface="Arial" panose="020B0604020202020204" pitchFamily="34" charset="0"/>
              <a:buChar char="•"/>
            </a:pPr>
            <a:r>
              <a:rPr lang="en-US" sz="3200" i="1" dirty="0" smtClean="0"/>
              <a:t>Do </a:t>
            </a:r>
            <a:r>
              <a:rPr lang="en-US" sz="3200" i="1" dirty="0"/>
              <a:t>not </a:t>
            </a:r>
            <a:r>
              <a:rPr lang="en-US" sz="3200" i="1" dirty="0" smtClean="0"/>
              <a:t>scale </a:t>
            </a:r>
            <a:r>
              <a:rPr lang="en-US" sz="3200" i="1" dirty="0"/>
              <a:t>the roof if the front door is</a:t>
            </a:r>
            <a:r>
              <a:rPr lang="en-US" sz="4400" i="1" dirty="0"/>
              <a:t> </a:t>
            </a:r>
            <a:r>
              <a:rPr lang="en-US" sz="3200" i="1" dirty="0" smtClean="0"/>
              <a:t>unlocked</a:t>
            </a:r>
          </a:p>
          <a:p>
            <a:pPr marL="342900" lvl="1" indent="-342900">
              <a:buFont typeface="Arial" panose="020B0604020202020204" pitchFamily="34" charset="0"/>
              <a:buChar char="•"/>
            </a:pPr>
            <a:r>
              <a:rPr lang="en-US" sz="3200" i="1" dirty="0" smtClean="0"/>
              <a:t>Use unconventional methods to add the</a:t>
            </a:r>
            <a:r>
              <a:rPr lang="en-US" sz="4400" i="1" dirty="0" smtClean="0"/>
              <a:t> </a:t>
            </a:r>
            <a:r>
              <a:rPr lang="en-US" sz="3200" i="1" dirty="0" smtClean="0"/>
              <a:t>element of surprise</a:t>
            </a:r>
          </a:p>
          <a:p>
            <a:pPr marL="342900" lvl="1" indent="-342900">
              <a:buFont typeface="Arial" panose="020B0604020202020204" pitchFamily="34" charset="0"/>
              <a:buChar char="•"/>
            </a:pPr>
            <a:r>
              <a:rPr lang="en-US" sz="3200" i="1" dirty="0" smtClean="0"/>
              <a:t>Know </a:t>
            </a:r>
            <a:r>
              <a:rPr lang="en-US" sz="3200" i="1" dirty="0"/>
              <a:t>when it’s time to come out of the</a:t>
            </a:r>
            <a:r>
              <a:rPr lang="en-US" sz="4400" i="1" dirty="0"/>
              <a:t> </a:t>
            </a:r>
            <a:r>
              <a:rPr lang="en-US" sz="3200" i="1" dirty="0" smtClean="0"/>
              <a:t>shadows</a:t>
            </a:r>
            <a:endParaRPr lang="en-US" dirty="0" smtClean="0"/>
          </a:p>
        </p:txBody>
      </p:sp>
    </p:spTree>
    <p:extLst>
      <p:ext uri="{BB962C8B-B14F-4D97-AF65-F5344CB8AC3E}">
        <p14:creationId xmlns:p14="http://schemas.microsoft.com/office/powerpoint/2010/main" val="314228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Brainstorming</a:t>
            </a:r>
            <a:endParaRPr lang="en-US" b="1" dirty="0"/>
          </a:p>
        </p:txBody>
      </p:sp>
      <p:sp>
        <p:nvSpPr>
          <p:cNvPr id="3" name="Content Placeholder 2"/>
          <p:cNvSpPr>
            <a:spLocks noGrp="1"/>
          </p:cNvSpPr>
          <p:nvPr>
            <p:ph idx="1"/>
          </p:nvPr>
        </p:nvSpPr>
        <p:spPr/>
        <p:txBody>
          <a:bodyPr>
            <a:normAutofit lnSpcReduction="10000"/>
          </a:bodyPr>
          <a:lstStyle/>
          <a:p>
            <a:pPr marL="0" indent="0" algn="ctr">
              <a:buNone/>
            </a:pPr>
            <a:r>
              <a:rPr lang="en-US" dirty="0" smtClean="0"/>
              <a:t>In a group, pick a problem and brainstorm </a:t>
            </a:r>
          </a:p>
          <a:p>
            <a:pPr marL="0" indent="0" algn="ctr">
              <a:buNone/>
            </a:pPr>
            <a:r>
              <a:rPr lang="en-US" dirty="0" smtClean="0"/>
              <a:t>30 solutions (or more, if you can) in 2 minutes</a:t>
            </a:r>
          </a:p>
          <a:p>
            <a:pPr marL="0" indent="0">
              <a:buNone/>
            </a:pPr>
            <a:endParaRPr lang="en-US" dirty="0"/>
          </a:p>
          <a:p>
            <a:pPr marL="1595438" defTabSz="684213">
              <a:lnSpc>
                <a:spcPct val="110000"/>
              </a:lnSpc>
            </a:pPr>
            <a:r>
              <a:rPr lang="en-US" dirty="0" smtClean="0"/>
              <a:t>Training staff</a:t>
            </a:r>
          </a:p>
          <a:p>
            <a:pPr marL="1595438">
              <a:lnSpc>
                <a:spcPct val="110000"/>
              </a:lnSpc>
            </a:pPr>
            <a:r>
              <a:rPr lang="en-US" dirty="0" smtClean="0"/>
              <a:t>Cramped space</a:t>
            </a:r>
          </a:p>
          <a:p>
            <a:pPr marL="1595438">
              <a:lnSpc>
                <a:spcPct val="110000"/>
              </a:lnSpc>
            </a:pPr>
            <a:r>
              <a:rPr lang="en-US" dirty="0" smtClean="0"/>
              <a:t>Unpredictable workflow</a:t>
            </a:r>
          </a:p>
          <a:p>
            <a:pPr marL="1595438">
              <a:lnSpc>
                <a:spcPct val="110000"/>
              </a:lnSpc>
            </a:pPr>
            <a:r>
              <a:rPr lang="en-US" dirty="0" smtClean="0"/>
              <a:t>Getting respect from the rest of the library</a:t>
            </a:r>
            <a:endParaRPr lang="en-US" dirty="0"/>
          </a:p>
          <a:p>
            <a:endParaRPr lang="en-US" dirty="0"/>
          </a:p>
        </p:txBody>
      </p:sp>
    </p:spTree>
    <p:extLst>
      <p:ext uri="{BB962C8B-B14F-4D97-AF65-F5344CB8AC3E}">
        <p14:creationId xmlns:p14="http://schemas.microsoft.com/office/powerpoint/2010/main" val="1320600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normAutofit/>
          </a:bodyPr>
          <a:lstStyle/>
          <a:p>
            <a:r>
              <a:rPr lang="en-US" dirty="0" smtClean="0"/>
              <a:t>Take the survey: </a:t>
            </a:r>
            <a:r>
              <a:rPr lang="en-US" sz="2400" dirty="0">
                <a:hlinkClick r:id="rId3"/>
              </a:rPr>
              <a:t>https://www.surveymonkey.com/r/G7V5Y56</a:t>
            </a:r>
            <a:endParaRPr lang="en-US" sz="2400" dirty="0" smtClean="0"/>
          </a:p>
          <a:p>
            <a:r>
              <a:rPr lang="en-US" dirty="0" smtClean="0"/>
              <a:t>See the results: </a:t>
            </a:r>
            <a:r>
              <a:rPr lang="en-US" sz="2400" dirty="0">
                <a:hlinkClick r:id="rId4"/>
              </a:rPr>
              <a:t>https://www.surveymonkey.com/results/SM-WRX7QTDS/</a:t>
            </a:r>
            <a:endParaRPr lang="en-US" sz="2400" dirty="0"/>
          </a:p>
          <a:p>
            <a:endParaRPr lang="en-US" sz="2000" dirty="0" smtClean="0"/>
          </a:p>
          <a:p>
            <a:r>
              <a:rPr lang="en-US" dirty="0" smtClean="0"/>
              <a:t>Contact us:</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200" y="5105400"/>
            <a:ext cx="1524000" cy="1524000"/>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15754197"/>
              </p:ext>
            </p:extLst>
          </p:nvPr>
        </p:nvGraphicFramePr>
        <p:xfrm>
          <a:off x="533400" y="3733800"/>
          <a:ext cx="8077200" cy="1752600"/>
        </p:xfrm>
        <a:graphic>
          <a:graphicData uri="http://schemas.openxmlformats.org/drawingml/2006/table">
            <a:tbl>
              <a:tblPr firstRow="1" bandRow="1">
                <a:tableStyleId>{5C22544A-7EE6-4342-B048-85BDC9FD1C3A}</a:tableStyleId>
              </a:tblPr>
              <a:tblGrid>
                <a:gridCol w="2692400"/>
                <a:gridCol w="2692400"/>
                <a:gridCol w="2692400"/>
              </a:tblGrid>
              <a:tr h="1752600">
                <a:tc>
                  <a:txBody>
                    <a:bodyPr/>
                    <a:lstStyle/>
                    <a:p>
                      <a:r>
                        <a:rPr lang="en-US" b="1" dirty="0" smtClean="0">
                          <a:solidFill>
                            <a:schemeClr val="tx1"/>
                          </a:solidFill>
                        </a:rPr>
                        <a:t>Judy </a:t>
                      </a:r>
                      <a:r>
                        <a:rPr lang="en-US" b="1" dirty="0" err="1" smtClean="0">
                          <a:solidFill>
                            <a:schemeClr val="tx1"/>
                          </a:solidFill>
                        </a:rPr>
                        <a:t>Njoroge</a:t>
                      </a:r>
                      <a:endParaRPr lang="en-US"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tx1">
                              <a:lumMod val="75000"/>
                              <a:lumOff val="25000"/>
                            </a:schemeClr>
                          </a:solidFill>
                        </a:rPr>
                        <a:t>System Librarian for Bibliographic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tx1">
                              <a:lumMod val="75000"/>
                              <a:lumOff val="25000"/>
                            </a:schemeClr>
                          </a:solidFill>
                        </a:rPr>
                        <a:t>Library Connection, Inc.</a:t>
                      </a:r>
                    </a:p>
                    <a:p>
                      <a:r>
                        <a:rPr lang="en-US" sz="1600" b="0" dirty="0" smtClean="0">
                          <a:solidFill>
                            <a:schemeClr val="tx1"/>
                          </a:solidFill>
                          <a:hlinkClick r:id="rId6"/>
                        </a:rPr>
                        <a:t>jnjoroge@libraryconnection.info</a:t>
                      </a:r>
                      <a:endParaRPr lang="en-US" sz="1600" b="0" dirty="0" smtClean="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b="1" dirty="0" smtClean="0">
                          <a:solidFill>
                            <a:schemeClr val="tx1"/>
                          </a:solidFill>
                        </a:rPr>
                        <a:t>Dorothy Russell</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tx1">
                              <a:lumMod val="75000"/>
                              <a:lumOff val="25000"/>
                            </a:schemeClr>
                          </a:solidFill>
                        </a:rPr>
                        <a:t>Collection Management/ Reference Librarian</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tx1">
                              <a:lumMod val="75000"/>
                              <a:lumOff val="25000"/>
                            </a:schemeClr>
                          </a:solidFill>
                        </a:rPr>
                        <a:t>Lucy Robbins Welles Library</a:t>
                      </a:r>
                    </a:p>
                    <a:p>
                      <a:r>
                        <a:rPr lang="en-US" sz="1600" b="0" dirty="0" smtClean="0">
                          <a:solidFill>
                            <a:schemeClr val="tx1"/>
                          </a:solidFill>
                          <a:hlinkClick r:id="rId7"/>
                        </a:rPr>
                        <a:t>drussell@newingtonct.gov</a:t>
                      </a:r>
                      <a:endParaRPr lang="en-US" sz="16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0">
                        <a:buNone/>
                      </a:pPr>
                      <a:r>
                        <a:rPr lang="en-US" b="1" dirty="0" smtClean="0">
                          <a:solidFill>
                            <a:schemeClr val="tx1"/>
                          </a:solidFill>
                        </a:rPr>
                        <a:t>Jessica Palmer</a:t>
                      </a:r>
                    </a:p>
                    <a:p>
                      <a:pPr marL="0" indent="0">
                        <a:buNone/>
                      </a:pPr>
                      <a:r>
                        <a:rPr lang="en-US" sz="1600" b="0" dirty="0" smtClean="0">
                          <a:solidFill>
                            <a:schemeClr val="tx1"/>
                          </a:solidFill>
                        </a:rPr>
                        <a:t>Technology and Technical Services Librarian</a:t>
                      </a:r>
                    </a:p>
                    <a:p>
                      <a:pPr marL="0" indent="0">
                        <a:buNone/>
                      </a:pPr>
                      <a:r>
                        <a:rPr lang="en-US" sz="1600" b="0" dirty="0" smtClean="0">
                          <a:solidFill>
                            <a:schemeClr val="tx1"/>
                          </a:solidFill>
                        </a:rPr>
                        <a:t>Avon Free Public Library</a:t>
                      </a:r>
                    </a:p>
                    <a:p>
                      <a:pPr marL="0" indent="0">
                        <a:buNone/>
                      </a:pPr>
                      <a:r>
                        <a:rPr lang="en-US" sz="1600" b="0" dirty="0" smtClean="0">
                          <a:solidFill>
                            <a:schemeClr val="accent1"/>
                          </a:solidFill>
                          <a:hlinkClick r:id="rId8"/>
                        </a:rPr>
                        <a:t>jpalmer@avonctlibrary.info</a:t>
                      </a:r>
                      <a:endParaRPr lang="en-US" sz="1600" b="0" dirty="0" smtClean="0">
                        <a:solidFill>
                          <a:schemeClr val="accent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4328147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3126</TotalTime>
  <Words>1919</Words>
  <Application>Microsoft Office PowerPoint</Application>
  <PresentationFormat>On-screen Show (4:3)</PresentationFormat>
  <Paragraphs>222</Paragraphs>
  <Slides>16</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Freestyle Script</vt:lpstr>
      <vt:lpstr>Office Theme</vt:lpstr>
      <vt:lpstr> THE STATE OF TECHNICAL SERVICES IN PUBLIC LIBRARIES: CASE OF LIBRARY CONNECTION LIBRARIES  </vt:lpstr>
      <vt:lpstr>PowerPoint Presentation</vt:lpstr>
      <vt:lpstr>Library Connection, Inc. (LCI)</vt:lpstr>
      <vt:lpstr>Technical services functions carried out by the consortia Main office</vt:lpstr>
      <vt:lpstr>Presence of a Technical Services Department or Equivalent What’s in a name? </vt:lpstr>
      <vt:lpstr>Functions</vt:lpstr>
      <vt:lpstr>Staffing</vt:lpstr>
      <vt:lpstr>Challenges and Solutions</vt:lpstr>
      <vt:lpstr>PowerPoint Presentation</vt:lpstr>
      <vt:lpstr>PowerPoint Presentation</vt:lpstr>
      <vt:lpstr>PowerPoint Presentation</vt:lpstr>
      <vt:lpstr>What’s changed?</vt:lpstr>
      <vt:lpstr>PowerPoint Presentation</vt:lpstr>
      <vt:lpstr>Ninja Tech Services Strategies</vt:lpstr>
      <vt:lpstr>Brainstorming</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department has no official name or structure. We exist in the shadows, like ninjas but with sensible shoes and cardigans.</dc:title>
  <dc:creator>Jessica Palmer</dc:creator>
  <cp:lastModifiedBy>Staff</cp:lastModifiedBy>
  <cp:revision>69</cp:revision>
  <dcterms:created xsi:type="dcterms:W3CDTF">2016-03-28T16:03:32Z</dcterms:created>
  <dcterms:modified xsi:type="dcterms:W3CDTF">2016-04-06T19:19:46Z</dcterms:modified>
</cp:coreProperties>
</file>