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0"/>
  </p:notesMasterIdLst>
  <p:sldIdLst>
    <p:sldId id="285" r:id="rId2"/>
    <p:sldId id="258" r:id="rId3"/>
    <p:sldId id="259" r:id="rId4"/>
    <p:sldId id="260" r:id="rId5"/>
    <p:sldId id="257" r:id="rId6"/>
    <p:sldId id="263" r:id="rId7"/>
    <p:sldId id="262" r:id="rId8"/>
    <p:sldId id="266" r:id="rId9"/>
    <p:sldId id="267" r:id="rId10"/>
    <p:sldId id="265" r:id="rId11"/>
    <p:sldId id="281" r:id="rId12"/>
    <p:sldId id="282" r:id="rId13"/>
    <p:sldId id="283" r:id="rId14"/>
    <p:sldId id="279" r:id="rId15"/>
    <p:sldId id="280" r:id="rId16"/>
    <p:sldId id="269" r:id="rId17"/>
    <p:sldId id="270" r:id="rId18"/>
    <p:sldId id="271" r:id="rId19"/>
    <p:sldId id="273" r:id="rId20"/>
    <p:sldId id="272" r:id="rId21"/>
    <p:sldId id="277" r:id="rId22"/>
    <p:sldId id="276" r:id="rId23"/>
    <p:sldId id="278" r:id="rId24"/>
    <p:sldId id="274" r:id="rId25"/>
    <p:sldId id="286" r:id="rId26"/>
    <p:sldId id="287" r:id="rId27"/>
    <p:sldId id="288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985" autoAdjust="0"/>
  </p:normalViewPr>
  <p:slideViewPr>
    <p:cSldViewPr snapToGrid="0" snapToObjects="1">
      <p:cViewPr>
        <p:scale>
          <a:sx n="85" d="100"/>
          <a:sy n="85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-364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7B341-7EFD-1B4D-80F1-C4CC9B55B2DD}" type="datetimeFigureOut">
              <a:rPr lang="en-US" smtClean="0"/>
              <a:t>4/9/16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34ADB-F0A5-D248-B285-C5A980B8B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1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34ADB-F0A5-D248-B285-C5A980B8B2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79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34ADB-F0A5-D248-B285-C5A980B8B2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19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API: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computer programming, an application programming interface is a set of routines, protocols, and tools for building software and applications.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34ADB-F0A5-D248-B285-C5A980B8B2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19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34ADB-F0A5-D248-B285-C5A980B8B2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67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Christina Harlow: http://journal.code4lib.org/articles/11013</a:t>
            </a:r>
          </a:p>
          <a:p>
            <a:endParaRPr lang="en-US" dirty="0" smtClean="0"/>
          </a:p>
          <a:p>
            <a:r>
              <a:rPr lang="en-US" dirty="0" err="1" smtClean="0"/>
              <a:t>LODRefine</a:t>
            </a:r>
            <a:r>
              <a:rPr lang="en-US" dirty="0" smtClean="0"/>
              <a:t>:</a:t>
            </a:r>
            <a:r>
              <a:rPr lang="en-US" baseline="0" dirty="0" smtClean="0"/>
              <a:t> 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LODRefine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actually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OpenRefine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integrated extensions that make transition from tabular data to Linked Data a bit easier.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Integrated extensions are: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RDF extension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DBpedia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extension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Crowdsourcing extension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Stats extension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34ADB-F0A5-D248-B285-C5A980B8B2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6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34ADB-F0A5-D248-B285-C5A980B8B2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79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34ADB-F0A5-D248-B285-C5A980B8B2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79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34ADB-F0A5-D248-B285-C5A980B8B2B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58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experiment.worldcat.org</a:t>
            </a:r>
            <a:r>
              <a:rPr lang="en-US" dirty="0" smtClean="0"/>
              <a:t>/entity/work/data/312338454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34ADB-F0A5-D248-B285-C5A980B8B2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66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Saturday, April 9, 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Saturday, April 9, 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linkeduniversities.org/lu/index.php/tools/" TargetMode="External"/><Relationship Id="rId4" Type="http://schemas.openxmlformats.org/officeDocument/2006/relationships/hyperlink" Target="http://semanticweb.org/wiki/Tools.html" TargetMode="External"/><Relationship Id="rId5" Type="http://schemas.openxmlformats.org/officeDocument/2006/relationships/hyperlink" Target="https://github.com/timrdf/csv2rdf4lod-automation/wiki/Alternative-Tabular-to-RDF-converter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kfn.org" TargetMode="External"/><Relationship Id="rId4" Type="http://schemas.openxmlformats.org/officeDocument/2006/relationships/hyperlink" Target="http://ckan.org" TargetMode="External"/><Relationship Id="rId5" Type="http://schemas.openxmlformats.org/officeDocument/2006/relationships/hyperlink" Target="https://www.w3.org/wiki/LargeTripleStore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atahub.io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viaf.org/viaf/49226917/%23Hitchcock,_Alfred,_1899-1980" TargetMode="External"/><Relationship Id="rId4" Type="http://schemas.openxmlformats.org/officeDocument/2006/relationships/hyperlink" Target="http://viaf.org/viaf/21883573" TargetMode="External"/><Relationship Id="rId5" Type="http://schemas.openxmlformats.org/officeDocument/2006/relationships/hyperlink" Target="http://id.loc.gov/authorities/names/no2005104784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viaf.org/viaf/21883573/%23Mello,_Michelle_M.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viaf.org/viaf/21883573" TargetMode="External"/><Relationship Id="rId3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d4l.org" TargetMode="External"/><Relationship Id="rId4" Type="http://schemas.openxmlformats.org/officeDocument/2006/relationships/hyperlink" Target="http://www.oclc.org/research/publications/2015/oclcresearch-loc-linked-data-2015.html" TargetMode="External"/><Relationship Id="rId5" Type="http://schemas.openxmlformats.org/officeDocument/2006/relationships/hyperlink" Target="http://www.infotoday.com/cilmag/nov15/Hastings--Linked-Data-in-Libraries.shtml" TargetMode="External"/><Relationship Id="rId6" Type="http://schemas.openxmlformats.org/officeDocument/2006/relationships/hyperlink" Target="http://americanlibrariesmagazine.org/2016/01/04/linked-data-landscape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2081724"/>
          </a:xfrm>
        </p:spPr>
        <p:txBody>
          <a:bodyPr>
            <a:normAutofit/>
          </a:bodyPr>
          <a:lstStyle/>
          <a:p>
            <a:r>
              <a:rPr lang="en-US" dirty="0" smtClean="0"/>
              <a:t>what you need to know to understand, produce, and work with Linked Data</a:t>
            </a:r>
          </a:p>
          <a:p>
            <a:endParaRPr lang="en-US" dirty="0"/>
          </a:p>
          <a:p>
            <a:r>
              <a:rPr lang="en-US" sz="1800" dirty="0" smtClean="0"/>
              <a:t>Robert Chavez, PhD.</a:t>
            </a:r>
          </a:p>
          <a:p>
            <a:r>
              <a:rPr lang="en-US" sz="1800" dirty="0" smtClean="0"/>
              <a:t>Senior Content Solutions Architect, </a:t>
            </a:r>
            <a:r>
              <a:rPr lang="en-US" sz="1800" dirty="0" err="1" smtClean="0"/>
              <a:t>NEJMGroup</a:t>
            </a:r>
            <a:endParaRPr lang="en-US" sz="1800" dirty="0"/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722313" y="2987279"/>
            <a:ext cx="7772400" cy="7190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NETSL 2016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70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59" y="792080"/>
            <a:ext cx="2357837" cy="463261"/>
          </a:xfrm>
        </p:spPr>
        <p:txBody>
          <a:bodyPr/>
          <a:lstStyle/>
          <a:p>
            <a:pPr algn="ctr"/>
            <a:r>
              <a:rPr lang="en-US" dirty="0" smtClean="0"/>
              <a:t>Relational Data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59" y="1374588"/>
            <a:ext cx="2357838" cy="4999580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prevalent since 1970s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u</a:t>
            </a:r>
            <a:r>
              <a:rPr lang="en-US" dirty="0" smtClean="0"/>
              <a:t>ses defined data schemas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o</a:t>
            </a:r>
            <a:r>
              <a:rPr lang="en-US" dirty="0" smtClean="0"/>
              <a:t>rganizes records into tables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r</a:t>
            </a:r>
            <a:r>
              <a:rPr lang="en-US" dirty="0" smtClean="0"/>
              <a:t>ecord attributes and fields organized into columns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Standard query language: SQL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Intuitive:  spreadsheets, anyone?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pic>
        <p:nvPicPr>
          <p:cNvPr id="11" name="Content Placeholder 10" descr="relational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2" b="7392"/>
          <a:stretch>
            <a:fillRect/>
          </a:stretch>
        </p:blipFill>
        <p:spPr>
          <a:xfrm>
            <a:off x="3853329" y="1255341"/>
            <a:ext cx="4300934" cy="4198189"/>
          </a:xfrm>
        </p:spPr>
      </p:pic>
    </p:spTree>
    <p:extLst>
      <p:ext uri="{BB962C8B-B14F-4D97-AF65-F5344CB8AC3E}">
        <p14:creationId xmlns:p14="http://schemas.microsoft.com/office/powerpoint/2010/main" val="120543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792080"/>
            <a:ext cx="2342896" cy="537685"/>
          </a:xfrm>
        </p:spPr>
        <p:txBody>
          <a:bodyPr/>
          <a:lstStyle/>
          <a:p>
            <a:pPr algn="ctr"/>
            <a:r>
              <a:rPr lang="en-US" dirty="0" smtClean="0"/>
              <a:t>Document Data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" y="1464236"/>
            <a:ext cx="2342897" cy="4909932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p</a:t>
            </a:r>
            <a:r>
              <a:rPr lang="en-US" dirty="0" smtClean="0"/>
              <a:t>revalent with the advent of the internet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many diverse ‘document’ models (images, unstructured text, XML, JSON, etc.)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can have a schema or not: no pre-defined data model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very easy to scale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n</a:t>
            </a:r>
            <a:r>
              <a:rPr lang="en-US" dirty="0" smtClean="0"/>
              <a:t>o single standard query language (although, XQuery)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w</a:t>
            </a:r>
            <a:r>
              <a:rPr lang="en-US" dirty="0" smtClean="0"/>
              <a:t>orks well with REST services</a:t>
            </a:r>
          </a:p>
        </p:txBody>
      </p:sp>
      <p:pic>
        <p:nvPicPr>
          <p:cNvPr id="5" name="Content Placeholder 4" descr="document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5" b="7295"/>
          <a:stretch>
            <a:fillRect/>
          </a:stretch>
        </p:blipFill>
        <p:spPr>
          <a:xfrm>
            <a:off x="4168588" y="642669"/>
            <a:ext cx="3318435" cy="3238792"/>
          </a:xfrm>
        </p:spPr>
      </p:pic>
      <p:pic>
        <p:nvPicPr>
          <p:cNvPr id="7" name="Picture 6" descr="document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470" y="4376151"/>
            <a:ext cx="4214439" cy="199801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451412" y="4108824"/>
            <a:ext cx="4960470" cy="149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113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824" y="792080"/>
            <a:ext cx="2298072" cy="627332"/>
          </a:xfrm>
        </p:spPr>
        <p:txBody>
          <a:bodyPr/>
          <a:lstStyle/>
          <a:p>
            <a:pPr algn="ctr"/>
            <a:r>
              <a:rPr lang="en-US" dirty="0" smtClean="0"/>
              <a:t>Graph Data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8824" y="1524000"/>
            <a:ext cx="2298073" cy="4850167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a  relatively recent occurrence: 2000s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s</a:t>
            </a:r>
            <a:r>
              <a:rPr lang="en-US" dirty="0" smtClean="0"/>
              <a:t>chema-less, simple data model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a</a:t>
            </a:r>
            <a:r>
              <a:rPr lang="en-US" dirty="0" smtClean="0"/>
              <a:t>llows dynamic properties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a</a:t>
            </a:r>
            <a:r>
              <a:rPr lang="en-US" dirty="0" smtClean="0"/>
              <a:t>llows nodes to be arbitrarily linked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Not strictly built for the Semantic Web.  RDF </a:t>
            </a:r>
            <a:r>
              <a:rPr lang="en-US" dirty="0" err="1" smtClean="0"/>
              <a:t>datastores</a:t>
            </a:r>
            <a:r>
              <a:rPr lang="en-US" dirty="0" smtClean="0"/>
              <a:t> are a type of graph database.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pic>
        <p:nvPicPr>
          <p:cNvPr id="7" name="Content Placeholder 6" descr="example-graph-iris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63" b="-13341"/>
          <a:stretch/>
        </p:blipFill>
        <p:spPr/>
      </p:pic>
    </p:spTree>
    <p:extLst>
      <p:ext uri="{BB962C8B-B14F-4D97-AF65-F5344CB8AC3E}">
        <p14:creationId xmlns:p14="http://schemas.microsoft.com/office/powerpoint/2010/main" val="954971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graph data?   … 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Relational model shortcomings: </a:t>
            </a:r>
          </a:p>
          <a:p>
            <a:r>
              <a:rPr lang="en-US" dirty="0" smtClean="0"/>
              <a:t>Identifiers internal (relational)</a:t>
            </a:r>
          </a:p>
          <a:p>
            <a:r>
              <a:rPr lang="en-US" dirty="0" smtClean="0"/>
              <a:t>Can be difficult to work with complex data (relational)</a:t>
            </a:r>
          </a:p>
          <a:p>
            <a:r>
              <a:rPr lang="en-US" dirty="0" smtClean="0"/>
              <a:t>Little schema flexibility (relational)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Document model shortcomings</a:t>
            </a:r>
            <a:r>
              <a:rPr lang="en-US" dirty="0" smtClean="0"/>
              <a:t>:</a:t>
            </a:r>
          </a:p>
          <a:p>
            <a:r>
              <a:rPr lang="en-US" dirty="0" smtClean="0"/>
              <a:t>Poor for interconnected data (relational + document)</a:t>
            </a:r>
          </a:p>
          <a:p>
            <a:r>
              <a:rPr lang="en-US" dirty="0" smtClean="0"/>
              <a:t>Queries mainly limited to keys and indexed values (document)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042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Infrastructure Evolution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524000"/>
            <a:ext cx="82296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System and Web infrastructure has evolved along with our needs and expectations: </a:t>
            </a:r>
          </a:p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Software As A Service (SAAS)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Cloud Computing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Application Program Interfaces (APIs)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Service and Application focused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Modular architectures and micro-services replace monoliths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More and more internet-centric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3048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Information Evolution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524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way we think about information (data), the way we find and use that information (data) has evolved: </a:t>
            </a:r>
          </a:p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The Web: a place for exploration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Web Standards: 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p</a:t>
            </a:r>
            <a:r>
              <a:rPr lang="en-US" sz="2400" dirty="0" smtClean="0"/>
              <a:t>rotocols, methods and ways to explore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data and reference formats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Interconnectivity:  we expect it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Information: active use and re-use of data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Realization</a:t>
            </a:r>
            <a:r>
              <a:rPr lang="en-US" sz="2400" dirty="0"/>
              <a:t>: different users (working with the same data) have different needs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896633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35" y="792080"/>
            <a:ext cx="2402662" cy="851450"/>
          </a:xfrm>
        </p:spPr>
        <p:txBody>
          <a:bodyPr/>
          <a:lstStyle/>
          <a:p>
            <a:pPr algn="ctr"/>
            <a:r>
              <a:rPr lang="en-US" dirty="0" smtClean="0"/>
              <a:t>Wait. What about Linked Data</a:t>
            </a:r>
            <a:r>
              <a:rPr lang="en-US" dirty="0"/>
              <a:t>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35" y="1763060"/>
            <a:ext cx="2402662" cy="475129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styled after a graph data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Resource Description Framework (RDF</a:t>
            </a:r>
            <a:r>
              <a:rPr lang="en-US" dirty="0" smtClean="0"/>
              <a:t>) = </a:t>
            </a:r>
            <a:r>
              <a:rPr lang="en-US" smtClean="0"/>
              <a:t>Semantic Data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describes </a:t>
            </a:r>
            <a:r>
              <a:rPr lang="en-US" dirty="0"/>
              <a:t>and models information about </a:t>
            </a:r>
            <a:r>
              <a:rPr lang="en-US" dirty="0" smtClean="0"/>
              <a:t>resources,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as granular as you want to be</a:t>
            </a:r>
            <a:endParaRPr lang="en-US" dirty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describes complex relationships in </a:t>
            </a:r>
            <a:r>
              <a:rPr lang="en-US" dirty="0"/>
              <a:t>a way that you, your query language, and other technologies can easily understand.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human and machine readable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pic>
        <p:nvPicPr>
          <p:cNvPr id="5" name="Content Placeholder 4" descr="rdf_tripl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/>
          <a:stretch/>
        </p:blipFill>
        <p:spPr/>
      </p:pic>
    </p:spTree>
    <p:extLst>
      <p:ext uri="{BB962C8B-B14F-4D97-AF65-F5344CB8AC3E}">
        <p14:creationId xmlns:p14="http://schemas.microsoft.com/office/powerpoint/2010/main" val="3057665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53" y="792079"/>
            <a:ext cx="2432543" cy="836509"/>
          </a:xfrm>
        </p:spPr>
        <p:txBody>
          <a:bodyPr/>
          <a:lstStyle/>
          <a:p>
            <a:pPr algn="ctr"/>
            <a:r>
              <a:rPr lang="en-US" dirty="0" smtClean="0"/>
              <a:t>Linked </a:t>
            </a:r>
            <a:r>
              <a:rPr lang="en-US" dirty="0"/>
              <a:t>Data</a:t>
            </a:r>
            <a:r>
              <a:rPr lang="en-US" dirty="0" smtClean="0"/>
              <a:t>? Semantic Web?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354" y="1733176"/>
            <a:ext cx="2432544" cy="4640991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Linked Data is Semantic </a:t>
            </a:r>
            <a:r>
              <a:rPr lang="en-US" dirty="0" smtClean="0"/>
              <a:t>Data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organizes information into three part chunks of data, with a subject, a predicate, and an object. (Triples)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b</a:t>
            </a:r>
            <a:r>
              <a:rPr lang="en-US" dirty="0" smtClean="0"/>
              <a:t>uilt </a:t>
            </a:r>
            <a:r>
              <a:rPr lang="en-US" dirty="0"/>
              <a:t>on the architecture of the Web (facilitates sharing of data on a global scale</a:t>
            </a:r>
            <a:r>
              <a:rPr lang="en-US" dirty="0" smtClean="0"/>
              <a:t>)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Standard query and access protocol (SPARQL Protocol</a:t>
            </a:r>
            <a:r>
              <a:rPr lang="en-US" dirty="0" smtClean="0"/>
              <a:t>)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The Four </a:t>
            </a:r>
            <a:r>
              <a:rPr lang="en-US" dirty="0" smtClean="0"/>
              <a:t>Principles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pic>
        <p:nvPicPr>
          <p:cNvPr id="6" name="Content Placeholder 5" descr="linked_data2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"/>
          <a:stretch/>
        </p:blipFill>
        <p:spPr>
          <a:xfrm>
            <a:off x="2971800" y="792080"/>
            <a:ext cx="5715000" cy="5577840"/>
          </a:xfrm>
        </p:spPr>
      </p:pic>
    </p:spTree>
    <p:extLst>
      <p:ext uri="{BB962C8B-B14F-4D97-AF65-F5344CB8AC3E}">
        <p14:creationId xmlns:p14="http://schemas.microsoft.com/office/powerpoint/2010/main" val="2089462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Four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 URIs as names for things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 HTTP URIs so that people can look up those names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When someone looks up a URI, provide useful information using the standards (RDF, SPARQL)</a:t>
            </a:r>
          </a:p>
          <a:p>
            <a:pPr lvl="2"/>
            <a:r>
              <a:rPr lang="en-US" dirty="0" smtClean="0"/>
              <a:t>RDF: making statements and forming sentences</a:t>
            </a:r>
          </a:p>
          <a:p>
            <a:pPr lvl="2"/>
            <a:r>
              <a:rPr lang="en-US" dirty="0" smtClean="0"/>
              <a:t>SPARQL: querying data and discovering relationships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Include links to other URIs, so that they can discover more things</a:t>
            </a:r>
          </a:p>
        </p:txBody>
      </p:sp>
    </p:spTree>
    <p:extLst>
      <p:ext uri="{BB962C8B-B14F-4D97-AF65-F5344CB8AC3E}">
        <p14:creationId xmlns:p14="http://schemas.microsoft.com/office/powerpoint/2010/main" val="4011781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RDF in 2 minutes (or maybe 4)</a:t>
            </a:r>
            <a:endParaRPr lang="en-US" dirty="0"/>
          </a:p>
        </p:txBody>
      </p:sp>
      <p:pic>
        <p:nvPicPr>
          <p:cNvPr id="8" name="Content Placeholder 7" descr="triple-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3" b="9003"/>
          <a:stretch>
            <a:fillRect/>
          </a:stretch>
        </p:blipFill>
        <p:spPr>
          <a:xfrm>
            <a:off x="457200" y="1600200"/>
            <a:ext cx="8229600" cy="1657350"/>
          </a:xfr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516790"/>
              </p:ext>
            </p:extLst>
          </p:nvPr>
        </p:nvGraphicFramePr>
        <p:xfrm>
          <a:off x="582707" y="3772645"/>
          <a:ext cx="8104092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1364"/>
                <a:gridCol w="2701364"/>
                <a:gridCol w="2701364"/>
              </a:tblGrid>
              <a:tr h="265730">
                <a:tc>
                  <a:txBody>
                    <a:bodyPr/>
                    <a:lstStyle/>
                    <a:p>
                      <a:r>
                        <a:rPr lang="en-US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Predicate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</a:tr>
              <a:tr h="794046">
                <a:tc>
                  <a:txBody>
                    <a:bodyPr/>
                    <a:lstStyle/>
                    <a:p>
                      <a:r>
                        <a:rPr lang="en-US" dirty="0" smtClean="0"/>
                        <a:t>Michelle</a:t>
                      </a:r>
                      <a:r>
                        <a:rPr lang="en-US" baseline="0" dirty="0" smtClean="0"/>
                        <a:t> Mello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Contributed 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Prevalence and Characteristics of Physicians Prone to Malpractice Claims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091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RDF in 2 minutes (or maybe </a:t>
            </a:r>
            <a:r>
              <a:rPr lang="en-US" dirty="0" smtClean="0"/>
              <a:t>4)</a:t>
            </a:r>
            <a:endParaRPr lang="en-US" dirty="0"/>
          </a:p>
        </p:txBody>
      </p:sp>
      <p:pic>
        <p:nvPicPr>
          <p:cNvPr id="8" name="Content Placeholder 7" descr="triple-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3" b="9003"/>
          <a:stretch>
            <a:fillRect/>
          </a:stretch>
        </p:blipFill>
        <p:spPr>
          <a:xfrm>
            <a:off x="457200" y="1465729"/>
            <a:ext cx="8229600" cy="1657350"/>
          </a:xfr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29167"/>
              </p:ext>
            </p:extLst>
          </p:nvPr>
        </p:nvGraphicFramePr>
        <p:xfrm>
          <a:off x="239059" y="3383200"/>
          <a:ext cx="8740587" cy="3239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529"/>
                <a:gridCol w="2913529"/>
                <a:gridCol w="2913529"/>
              </a:tblGrid>
              <a:tr h="335191">
                <a:tc>
                  <a:txBody>
                    <a:bodyPr/>
                    <a:lstStyle/>
                    <a:p>
                      <a:r>
                        <a:rPr lang="en-US" dirty="0" smtClean="0"/>
                        <a:t>Subject (IRI)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Predicate (IRI)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 (IRI/Literal)</a:t>
                      </a:r>
                      <a:endParaRPr lang="en-US" dirty="0"/>
                    </a:p>
                  </a:txBody>
                  <a:tcPr/>
                </a:tc>
              </a:tr>
              <a:tr h="79909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http://</a:t>
                      </a:r>
                      <a:r>
                        <a:rPr lang="en-US" sz="1600" dirty="0" err="1" smtClean="0"/>
                        <a:t>nejm.org</a:t>
                      </a:r>
                      <a:r>
                        <a:rPr lang="en-US" sz="1600" dirty="0" smtClean="0"/>
                        <a:t>/author/123456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http://</a:t>
                      </a:r>
                      <a:r>
                        <a:rPr lang="en-US" sz="1600" u="sng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purl.org</a:t>
                      </a:r>
                      <a:r>
                        <a:rPr lang="en-US" sz="16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/dc/elements/1.1/contributor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Prevalence and Characteristics of Physicians Prone to Malpractice Claims</a:t>
                      </a:r>
                      <a:endParaRPr lang="en-US" sz="1600" dirty="0"/>
                    </a:p>
                  </a:txBody>
                  <a:tcPr/>
                </a:tc>
              </a:tr>
              <a:tr h="9834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http://</a:t>
                      </a:r>
                      <a:r>
                        <a:rPr lang="en-US" sz="1600" dirty="0" err="1" smtClean="0"/>
                        <a:t>nejm.org</a:t>
                      </a:r>
                      <a:r>
                        <a:rPr lang="en-US" sz="1600" dirty="0" smtClean="0"/>
                        <a:t>/author/123456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dc:contributor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Prevalence and Characteristics of Physicians Prone to Malpractice Claims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9834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http://</a:t>
                      </a:r>
                      <a:r>
                        <a:rPr lang="en-US" sz="1600" dirty="0" err="1" smtClean="0"/>
                        <a:t>nejm.org</a:t>
                      </a:r>
                      <a:r>
                        <a:rPr lang="en-US" sz="1600" dirty="0" smtClean="0"/>
                        <a:t>/author/123456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dc:contributor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https://doi.org/10.1056/NEJMsa1506137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6753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Linked Data </a:t>
            </a:r>
            <a:r>
              <a:rPr lang="en-US" dirty="0"/>
              <a:t>in 2 </a:t>
            </a:r>
            <a:r>
              <a:rPr lang="en-US" dirty="0" smtClean="0"/>
              <a:t>minutes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319345"/>
              </p:ext>
            </p:extLst>
          </p:nvPr>
        </p:nvGraphicFramePr>
        <p:xfrm>
          <a:off x="239059" y="1524000"/>
          <a:ext cx="8740587" cy="1349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529"/>
                <a:gridCol w="2913529"/>
                <a:gridCol w="2913529"/>
              </a:tblGrid>
              <a:tr h="335191">
                <a:tc>
                  <a:txBody>
                    <a:bodyPr/>
                    <a:lstStyle/>
                    <a:p>
                      <a:r>
                        <a:rPr lang="en-US" dirty="0" smtClean="0"/>
                        <a:t>Subject (IRI)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Predicate (IRI)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 (IRI/Literal)</a:t>
                      </a:r>
                      <a:endParaRPr lang="en-US" dirty="0"/>
                    </a:p>
                  </a:txBody>
                  <a:tcPr/>
                </a:tc>
              </a:tr>
              <a:tr h="9834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http://</a:t>
                      </a:r>
                      <a:r>
                        <a:rPr lang="en-US" sz="1600" dirty="0" err="1" smtClean="0"/>
                        <a:t>nejm.org</a:t>
                      </a:r>
                      <a:r>
                        <a:rPr lang="en-US" sz="1600" dirty="0" smtClean="0"/>
                        <a:t>/author/123456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dc:contributor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https://doi.org/10.1056/NEJMsa1506137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649722"/>
              </p:ext>
            </p:extLst>
          </p:nvPr>
        </p:nvGraphicFramePr>
        <p:xfrm>
          <a:off x="239059" y="3132188"/>
          <a:ext cx="8740587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529"/>
                <a:gridCol w="2913529"/>
                <a:gridCol w="2913529"/>
              </a:tblGrid>
              <a:tr h="335191">
                <a:tc>
                  <a:txBody>
                    <a:bodyPr/>
                    <a:lstStyle/>
                    <a:p>
                      <a:r>
                        <a:rPr lang="en-US" dirty="0" smtClean="0"/>
                        <a:t>Subject (IRI)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Predicate (IRI)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 (IRI/Literal)</a:t>
                      </a:r>
                      <a:endParaRPr lang="en-US" dirty="0"/>
                    </a:p>
                  </a:txBody>
                  <a:tcPr/>
                </a:tc>
              </a:tr>
              <a:tr h="983495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FFFF"/>
                          </a:solidFill>
                        </a:rPr>
                        <a:t>https://doi.org/10.1056/NEJMsa1506137</a:t>
                      </a:r>
                      <a:endParaRPr lang="en-US" sz="1600" dirty="0" smtClean="0">
                        <a:solidFill>
                          <a:srgbClr val="FFFFFF"/>
                        </a:solidFill>
                      </a:endParaRPr>
                    </a:p>
                    <a:p>
                      <a:endParaRPr lang="en-US" sz="1600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dc:title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Prevalence and Characteristics of Physicians Prone to Malpractice Claims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798523"/>
              </p:ext>
            </p:extLst>
          </p:nvPr>
        </p:nvGraphicFramePr>
        <p:xfrm>
          <a:off x="239059" y="4900108"/>
          <a:ext cx="8740587" cy="1349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529"/>
                <a:gridCol w="2913529"/>
                <a:gridCol w="2913529"/>
              </a:tblGrid>
              <a:tr h="335191">
                <a:tc>
                  <a:txBody>
                    <a:bodyPr/>
                    <a:lstStyle/>
                    <a:p>
                      <a:r>
                        <a:rPr lang="en-US" dirty="0" smtClean="0"/>
                        <a:t>Subject (IRI)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Predicate (IRI)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 (IRI/Literal)</a:t>
                      </a:r>
                      <a:endParaRPr lang="en-US" dirty="0"/>
                    </a:p>
                  </a:txBody>
                  <a:tcPr/>
                </a:tc>
              </a:tr>
              <a:tr h="983495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https://doi.org/10.1056/NEJMsa1313308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schema:hasPart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rgbClr val="FFFFFF"/>
                          </a:solidFill>
                        </a:rPr>
                        <a:t>https://doi.org/10.1056/NEJMsa1506137</a:t>
                      </a:r>
                      <a:endParaRPr lang="en-US" sz="1600" dirty="0" smtClean="0">
                        <a:solidFill>
                          <a:srgbClr val="FFFFFF"/>
                        </a:solidFill>
                      </a:endParaRPr>
                    </a:p>
                    <a:p>
                      <a:endParaRPr lang="en-US" sz="16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844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I create triples?  What do I 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RDF data: can be created in multiple ways (manual and automated methods)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ggregation from other sources </a:t>
            </a:r>
          </a:p>
          <a:p>
            <a:pPr lvl="2"/>
            <a:r>
              <a:rPr lang="en-US" dirty="0" smtClean="0"/>
              <a:t>(</a:t>
            </a:r>
            <a:r>
              <a:rPr lang="en-US" dirty="0" err="1" smtClean="0"/>
              <a:t>DBPedia</a:t>
            </a:r>
            <a:r>
              <a:rPr lang="en-US" dirty="0" smtClean="0"/>
              <a:t>, Getty, Library of Congress, British Library, </a:t>
            </a:r>
            <a:r>
              <a:rPr lang="en-US" dirty="0" err="1" smtClean="0"/>
              <a:t>Europeana</a:t>
            </a:r>
            <a:r>
              <a:rPr lang="en-US" dirty="0" smtClean="0"/>
              <a:t>, National Library of Medicine, Linked Jazz, OCLC -- </a:t>
            </a:r>
            <a:r>
              <a:rPr lang="en-US" dirty="0" err="1" smtClean="0"/>
              <a:t>WorldCat</a:t>
            </a:r>
            <a:r>
              <a:rPr lang="en-US" dirty="0" smtClean="0"/>
              <a:t>, Dewey Decimal Classification, etc.)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onversion of local data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ewly minted data </a:t>
            </a:r>
          </a:p>
          <a:p>
            <a:r>
              <a:rPr lang="en-US" dirty="0" smtClean="0"/>
              <a:t>RDF Tools: </a:t>
            </a:r>
          </a:p>
          <a:p>
            <a:pPr lvl="1"/>
            <a:r>
              <a:rPr lang="en-US" dirty="0" smtClean="0"/>
              <a:t>RDF Converters, </a:t>
            </a:r>
            <a:r>
              <a:rPr lang="en-US" dirty="0" err="1" smtClean="0"/>
              <a:t>OpenRefine</a:t>
            </a:r>
            <a:r>
              <a:rPr lang="en-US" dirty="0" smtClean="0"/>
              <a:t>, </a:t>
            </a:r>
            <a:r>
              <a:rPr lang="en-US" dirty="0" err="1" smtClean="0"/>
              <a:t>LODRefine</a:t>
            </a:r>
            <a:r>
              <a:rPr lang="en-US" dirty="0" smtClean="0"/>
              <a:t>, </a:t>
            </a:r>
            <a:r>
              <a:rPr lang="en-US" dirty="0" err="1" smtClean="0"/>
              <a:t>Catmandu</a:t>
            </a:r>
            <a:r>
              <a:rPr lang="en-US" dirty="0" smtClean="0"/>
              <a:t>, </a:t>
            </a:r>
            <a:r>
              <a:rPr lang="en-US" dirty="0" err="1" smtClean="0"/>
              <a:t>TopBraid</a:t>
            </a:r>
            <a:endParaRPr lang="en-US" dirty="0" smtClean="0"/>
          </a:p>
          <a:p>
            <a:pPr lvl="1"/>
            <a:r>
              <a:rPr lang="en-US" dirty="0" smtClean="0"/>
              <a:t>Linked University: converting legacy data to RDF</a:t>
            </a:r>
          </a:p>
          <a:p>
            <a:pPr lvl="1"/>
            <a:r>
              <a:rPr lang="en-US" dirty="0"/>
              <a:t>See: </a:t>
            </a:r>
            <a:endParaRPr lang="en-US" dirty="0" smtClean="0"/>
          </a:p>
          <a:p>
            <a:pPr lvl="2"/>
            <a:r>
              <a:rPr lang="en-US" dirty="0">
                <a:hlinkClick r:id="rId3"/>
              </a:rPr>
              <a:t>http://linkeduniversities.org/lu/index.php/tools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2"/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://semanticweb.org/wiki/</a:t>
            </a:r>
            <a:r>
              <a:rPr lang="en-US" dirty="0" smtClean="0">
                <a:hlinkClick r:id="rId4"/>
              </a:rPr>
              <a:t>Tools.html</a:t>
            </a:r>
            <a:endParaRPr lang="en-US" dirty="0" smtClean="0"/>
          </a:p>
          <a:p>
            <a:pPr lvl="2"/>
            <a:r>
              <a:rPr lang="en-US" dirty="0">
                <a:hlinkClick r:id="rId5"/>
              </a:rPr>
              <a:t>https://github.com/timrdf/csv2rdf4lod-automation/wiki/Alternative-Tabular-to-RDF-</a:t>
            </a:r>
            <a:r>
              <a:rPr lang="en-US" dirty="0" smtClean="0">
                <a:hlinkClick r:id="rId5"/>
              </a:rPr>
              <a:t>converters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44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I create triples?  What do I need?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Web server:  to handle HTTP services, </a:t>
            </a:r>
            <a:r>
              <a:rPr lang="en-US" dirty="0" err="1"/>
              <a:t>triplestore</a:t>
            </a:r>
            <a:r>
              <a:rPr lang="en-US" dirty="0"/>
              <a:t>, SPARQL Endpoints, Gateways, APIs, etc.</a:t>
            </a:r>
          </a:p>
          <a:p>
            <a:pPr lvl="1"/>
            <a:r>
              <a:rPr lang="en-US" dirty="0"/>
              <a:t>Linux/Windows server</a:t>
            </a:r>
          </a:p>
          <a:p>
            <a:pPr lvl="1"/>
            <a:r>
              <a:rPr lang="en-US" dirty="0"/>
              <a:t>AWS, </a:t>
            </a:r>
            <a:r>
              <a:rPr lang="en-US" dirty="0" smtClean="0"/>
              <a:t>Azure</a:t>
            </a:r>
          </a:p>
          <a:p>
            <a:pPr lvl="1"/>
            <a:r>
              <a:rPr lang="en-US" dirty="0" smtClean="0"/>
              <a:t>Hosted solutions: Open Knowledge Systems </a:t>
            </a:r>
            <a:r>
              <a:rPr lang="en-US" dirty="0" err="1" smtClean="0"/>
              <a:t>DataHub</a:t>
            </a:r>
            <a:endParaRPr lang="en-US" dirty="0" smtClean="0"/>
          </a:p>
          <a:p>
            <a:pPr lvl="1"/>
            <a:r>
              <a:rPr lang="en-US" dirty="0" smtClean="0"/>
              <a:t>See:</a:t>
            </a:r>
          </a:p>
          <a:p>
            <a:pPr lvl="2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datahub.io</a:t>
            </a:r>
            <a:endParaRPr lang="en-US" dirty="0" smtClean="0"/>
          </a:p>
          <a:p>
            <a:pPr lvl="2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okfn.org</a:t>
            </a:r>
            <a:endParaRPr lang="en-US" dirty="0" smtClean="0"/>
          </a:p>
          <a:p>
            <a:pPr lvl="2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ckan.org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/>
              <a:t>Triplestore</a:t>
            </a:r>
            <a:r>
              <a:rPr lang="en-US" dirty="0"/>
              <a:t>: for triple storage and </a:t>
            </a:r>
            <a:r>
              <a:rPr lang="en-US" dirty="0" smtClean="0"/>
              <a:t>management Open </a:t>
            </a:r>
            <a:r>
              <a:rPr lang="en-US" dirty="0"/>
              <a:t>Source and Paid </a:t>
            </a:r>
            <a:r>
              <a:rPr lang="en-US" dirty="0" smtClean="0"/>
              <a:t>options </a:t>
            </a:r>
            <a:r>
              <a:rPr lang="en-US" dirty="0"/>
              <a:t>(including platform and integration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Apache Jena/TDB, Apache </a:t>
            </a:r>
            <a:r>
              <a:rPr lang="en-US" dirty="0" err="1" smtClean="0"/>
              <a:t>Marmotta</a:t>
            </a:r>
            <a:r>
              <a:rPr lang="en-US" dirty="0" smtClean="0"/>
              <a:t>, </a:t>
            </a:r>
            <a:r>
              <a:rPr lang="en-US" dirty="0" err="1" smtClean="0"/>
              <a:t>MarkLogic</a:t>
            </a:r>
            <a:r>
              <a:rPr lang="en-US" dirty="0" smtClean="0"/>
              <a:t>, </a:t>
            </a:r>
            <a:r>
              <a:rPr lang="en-US" dirty="0" err="1" smtClean="0"/>
              <a:t>Ontotext</a:t>
            </a:r>
            <a:r>
              <a:rPr lang="en-US" dirty="0" smtClean="0"/>
              <a:t>, Sesame, Virtuoso, </a:t>
            </a:r>
          </a:p>
          <a:p>
            <a:pPr lvl="2"/>
            <a:r>
              <a:rPr lang="en-US" dirty="0"/>
              <a:t>See: </a:t>
            </a:r>
            <a:r>
              <a:rPr lang="en-US" dirty="0">
                <a:hlinkClick r:id="rId5"/>
              </a:rPr>
              <a:t>https://www.w3.org/wiki/</a:t>
            </a:r>
            <a:r>
              <a:rPr lang="en-US" dirty="0" smtClean="0">
                <a:hlinkClick r:id="rId5"/>
              </a:rPr>
              <a:t>LargeTripleStores</a:t>
            </a:r>
            <a:endParaRPr lang="en-US" dirty="0"/>
          </a:p>
          <a:p>
            <a:r>
              <a:rPr lang="en-US" dirty="0"/>
              <a:t>SPARQL:  for querying your (and other) </a:t>
            </a:r>
            <a:r>
              <a:rPr lang="en-US" dirty="0" err="1"/>
              <a:t>triplestores</a:t>
            </a:r>
            <a:endParaRPr lang="en-US" dirty="0"/>
          </a:p>
          <a:p>
            <a:pPr lvl="1"/>
            <a:r>
              <a:rPr lang="en-US" dirty="0"/>
              <a:t>Open Source and paid toolkits, clients, etc.</a:t>
            </a:r>
          </a:p>
        </p:txBody>
      </p:sp>
    </p:spTree>
    <p:extLst>
      <p:ext uri="{BB962C8B-B14F-4D97-AF65-F5344CB8AC3E}">
        <p14:creationId xmlns:p14="http://schemas.microsoft.com/office/powerpoint/2010/main" val="270736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Fine.  But, why bother?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1:  disambiguate and unify identification schemas</a:t>
            </a:r>
          </a:p>
          <a:p>
            <a:pPr lvl="1"/>
            <a:r>
              <a:rPr lang="en-US" sz="1800" dirty="0"/>
              <a:t>Search: </a:t>
            </a:r>
            <a:r>
              <a:rPr lang="en-US" sz="1800" dirty="0">
                <a:hlinkClick r:id="rId2"/>
              </a:rPr>
              <a:t>http://viaf.org/viaf/21883573/#Mello,_Michelle_M</a:t>
            </a:r>
            <a:r>
              <a:rPr lang="en-US" sz="1800" dirty="0" smtClean="0">
                <a:hlinkClick r:id="rId2"/>
              </a:rPr>
              <a:t>.</a:t>
            </a:r>
            <a:endParaRPr lang="en-US" sz="1800" dirty="0" smtClean="0"/>
          </a:p>
          <a:p>
            <a:pPr marL="548640" lvl="2" indent="0">
              <a:buNone/>
            </a:pPr>
            <a:r>
              <a:rPr lang="en-US" sz="1600" dirty="0" smtClean="0"/>
              <a:t>(not an Alfred Hitchcock problem)</a:t>
            </a:r>
            <a:endParaRPr lang="en-US" sz="1600" dirty="0"/>
          </a:p>
          <a:p>
            <a:pPr marL="548640" lvl="2" indent="0">
              <a:buNone/>
            </a:pPr>
            <a:r>
              <a:rPr lang="en-US" sz="1600" dirty="0" smtClean="0">
                <a:hlinkClick r:id="rId3"/>
              </a:rPr>
              <a:t>http</a:t>
            </a:r>
            <a:r>
              <a:rPr lang="en-US" sz="1600" dirty="0">
                <a:hlinkClick r:id="rId3"/>
              </a:rPr>
              <a:t>://viaf.org/viaf/49226917/#Hitchcock,_Alfred,_1899-1980</a:t>
            </a:r>
            <a:endParaRPr lang="en-US" sz="1600" dirty="0" smtClean="0"/>
          </a:p>
          <a:p>
            <a:pPr lvl="1"/>
            <a:r>
              <a:rPr lang="en-US" sz="1800" dirty="0" smtClean="0"/>
              <a:t>VIAF Record</a:t>
            </a:r>
            <a:r>
              <a:rPr lang="en-US" sz="1800" dirty="0"/>
              <a:t>: </a:t>
            </a:r>
            <a:r>
              <a:rPr lang="en-US" sz="1800" dirty="0">
                <a:hlinkClick r:id="rId4"/>
              </a:rPr>
              <a:t>http://</a:t>
            </a:r>
            <a:r>
              <a:rPr lang="en-US" sz="1800" dirty="0" err="1">
                <a:hlinkClick r:id="rId4"/>
              </a:rPr>
              <a:t>viaf.org</a:t>
            </a:r>
            <a:r>
              <a:rPr lang="en-US" sz="1800" dirty="0">
                <a:hlinkClick r:id="rId4"/>
              </a:rPr>
              <a:t>/</a:t>
            </a:r>
            <a:r>
              <a:rPr lang="en-US" sz="1800" dirty="0" err="1">
                <a:hlinkClick r:id="rId4"/>
              </a:rPr>
              <a:t>viaf</a:t>
            </a:r>
            <a:r>
              <a:rPr lang="en-US" sz="1800" dirty="0">
                <a:hlinkClick r:id="rId4"/>
              </a:rPr>
              <a:t>/21883573</a:t>
            </a:r>
            <a:endParaRPr lang="en-US" sz="1800" dirty="0" smtClean="0"/>
          </a:p>
          <a:p>
            <a:pPr lvl="1"/>
            <a:r>
              <a:rPr lang="en-US" sz="1800" dirty="0" smtClean="0"/>
              <a:t>Library of </a:t>
            </a:r>
            <a:r>
              <a:rPr lang="en-US" sz="1800" dirty="0"/>
              <a:t>Congress </a:t>
            </a:r>
            <a:r>
              <a:rPr lang="en-US" sz="1800" dirty="0" err="1" smtClean="0"/>
              <a:t>Record:</a:t>
            </a:r>
            <a:r>
              <a:rPr lang="en-US" sz="1800" dirty="0" err="1" smtClean="0">
                <a:hlinkClick r:id="rId5"/>
              </a:rPr>
              <a:t>http</a:t>
            </a:r>
            <a:r>
              <a:rPr lang="en-US" sz="1800" dirty="0">
                <a:hlinkClick r:id="rId5"/>
              </a:rPr>
              <a:t>://id.loc.gov/authorities/names/no2005104784.html</a:t>
            </a:r>
            <a:endParaRPr lang="en-US" sz="1800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Problem 2:  enrich metadata, enhance discoverability</a:t>
            </a:r>
          </a:p>
          <a:p>
            <a:pPr lvl="1"/>
            <a:r>
              <a:rPr lang="en-US" dirty="0" err="1" smtClean="0"/>
              <a:t>MeSH</a:t>
            </a:r>
            <a:r>
              <a:rPr lang="en-US" dirty="0"/>
              <a:t>: https://</a:t>
            </a:r>
            <a:r>
              <a:rPr lang="en-US" dirty="0" err="1"/>
              <a:t>id.nlm.nih.gov</a:t>
            </a:r>
            <a:r>
              <a:rPr lang="en-US" dirty="0"/>
              <a:t>/mesh/D000071243.html</a:t>
            </a:r>
          </a:p>
        </p:txBody>
      </p:sp>
    </p:spTree>
    <p:extLst>
      <p:ext uri="{BB962C8B-B14F-4D97-AF65-F5344CB8AC3E}">
        <p14:creationId xmlns:p14="http://schemas.microsoft.com/office/powerpoint/2010/main" val="1523784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Solving problems with LD: example 1</a:t>
            </a:r>
            <a:endParaRPr lang="en-US" dirty="0"/>
          </a:p>
        </p:txBody>
      </p:sp>
      <p:pic>
        <p:nvPicPr>
          <p:cNvPr id="4" name="Content Placeholder 3" descr="Mello-final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6" b="111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1246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Solving problems with LD: example 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2706" y="1494117"/>
            <a:ext cx="3687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VIAF: </a:t>
            </a:r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viaf.org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viaf</a:t>
            </a:r>
            <a:r>
              <a:rPr lang="en-US" dirty="0">
                <a:hlinkClick r:id="rId2"/>
              </a:rPr>
              <a:t>/21883573</a:t>
            </a:r>
            <a:r>
              <a:rPr lang="en-US" dirty="0" smtClean="0">
                <a:hlinkClick r:id="rId2"/>
              </a:rPr>
              <a:t> </a:t>
            </a:r>
            <a:endParaRPr lang="en-US" dirty="0"/>
          </a:p>
        </p:txBody>
      </p:sp>
      <p:pic>
        <p:nvPicPr>
          <p:cNvPr id="6" name="Content Placeholder 5" descr="Mello-4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80" b="-6380"/>
          <a:stretch>
            <a:fillRect/>
          </a:stretch>
        </p:blipFill>
        <p:spPr>
          <a:xfrm>
            <a:off x="457200" y="1863725"/>
            <a:ext cx="8229600" cy="4613275"/>
          </a:xfrm>
        </p:spPr>
      </p:pic>
    </p:spTree>
    <p:extLst>
      <p:ext uri="{BB962C8B-B14F-4D97-AF65-F5344CB8AC3E}">
        <p14:creationId xmlns:p14="http://schemas.microsoft.com/office/powerpoint/2010/main" val="1855930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problems with LD: example 1</a:t>
            </a:r>
          </a:p>
        </p:txBody>
      </p:sp>
      <p:pic>
        <p:nvPicPr>
          <p:cNvPr id="4" name="Content Placeholder 3" descr="Mello-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033" b="-36033"/>
          <a:stretch>
            <a:fillRect/>
          </a:stretch>
        </p:blipFill>
        <p:spPr>
          <a:xfrm>
            <a:off x="0" y="1600200"/>
            <a:ext cx="9144000" cy="4876800"/>
          </a:xfrm>
        </p:spPr>
      </p:pic>
    </p:spTree>
    <p:extLst>
      <p:ext uri="{BB962C8B-B14F-4D97-AF65-F5344CB8AC3E}">
        <p14:creationId xmlns:p14="http://schemas.microsoft.com/office/powerpoint/2010/main" val="2832716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1071"/>
          </a:xfrm>
        </p:spPr>
        <p:txBody>
          <a:bodyPr/>
          <a:lstStyle/>
          <a:p>
            <a:r>
              <a:rPr lang="en-US" dirty="0" smtClean="0"/>
              <a:t>Solving problems with LD: example 1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" y="2271060"/>
            <a:ext cx="9143999" cy="4573494"/>
          </a:xfrm>
          <a:noFill/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7200" b="1" u="sng" dirty="0" smtClean="0"/>
              <a:t>VIAF Triples</a:t>
            </a:r>
            <a:r>
              <a:rPr lang="en-US" sz="7200" b="1" dirty="0" smtClean="0"/>
              <a:t>:</a:t>
            </a:r>
            <a:endParaRPr lang="en-US" sz="7200" b="1" dirty="0"/>
          </a:p>
          <a:p>
            <a:pPr marL="0" indent="0">
              <a:buNone/>
            </a:pPr>
            <a:r>
              <a:rPr lang="en-US" sz="5500" dirty="0" smtClean="0"/>
              <a:t>&lt;</a:t>
            </a:r>
            <a:r>
              <a:rPr lang="en-US" sz="5500" dirty="0"/>
              <a:t>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</a:t>
            </a:r>
            <a:r>
              <a:rPr lang="en-US" sz="5500" dirty="0" smtClean="0"/>
              <a:t>21883573&gt; </a:t>
            </a:r>
            <a:r>
              <a:rPr lang="en-US" sz="5500" dirty="0"/>
              <a:t>&lt;http://www.w3.org/1999/02/22-rdf-syntax-ns#type&gt; &lt;http://</a:t>
            </a:r>
            <a:r>
              <a:rPr lang="en-US" sz="5500" dirty="0" err="1"/>
              <a:t>xmlns.com</a:t>
            </a:r>
            <a:r>
              <a:rPr lang="en-US" sz="5500" dirty="0"/>
              <a:t>/</a:t>
            </a:r>
            <a:r>
              <a:rPr lang="en-US" sz="5500" dirty="0" err="1"/>
              <a:t>foaf</a:t>
            </a:r>
            <a:r>
              <a:rPr lang="en-US" sz="5500" dirty="0"/>
              <a:t>/0.1/Document&gt; </a:t>
            </a:r>
            <a:r>
              <a:rPr lang="en-US" sz="5500" dirty="0" smtClean="0"/>
              <a:t>.</a:t>
            </a:r>
            <a:r>
              <a:rPr lang="en-US" sz="5500" dirty="0"/>
              <a:t> 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/21883573/&gt; &lt;http://www.w3.org/1999/02/22-rdf-syntax-ns#type&gt; &lt;http://www.w3.org/2006/gen/</a:t>
            </a:r>
            <a:r>
              <a:rPr lang="en-US" sz="5500" dirty="0" err="1"/>
              <a:t>ont#InformationResource</a:t>
            </a:r>
            <a:r>
              <a:rPr lang="en-US" sz="5500" dirty="0"/>
              <a:t>&gt;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</a:t>
            </a:r>
            <a:r>
              <a:rPr lang="en-US" sz="5500" dirty="0" smtClean="0"/>
              <a:t>21883573&gt; </a:t>
            </a:r>
            <a:r>
              <a:rPr lang="en-US" sz="5500" dirty="0"/>
              <a:t>&lt;http://</a:t>
            </a:r>
            <a:r>
              <a:rPr lang="en-US" sz="5500" dirty="0" err="1"/>
              <a:t>rdfs.org</a:t>
            </a:r>
            <a:r>
              <a:rPr lang="en-US" sz="5500" dirty="0"/>
              <a:t>/ns/</a:t>
            </a:r>
            <a:r>
              <a:rPr lang="en-US" sz="5500" dirty="0" err="1"/>
              <a:t>void#inDataset</a:t>
            </a:r>
            <a:r>
              <a:rPr lang="en-US" sz="5500" dirty="0"/>
              <a:t>&gt; 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/data&gt;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</a:t>
            </a:r>
            <a:r>
              <a:rPr lang="en-US" sz="5500" dirty="0" smtClean="0"/>
              <a:t>21883573&gt; </a:t>
            </a:r>
            <a:r>
              <a:rPr lang="en-US" sz="5500" dirty="0"/>
              <a:t>&lt;http://</a:t>
            </a:r>
            <a:r>
              <a:rPr lang="en-US" sz="5500" dirty="0" err="1"/>
              <a:t>xmlns.com</a:t>
            </a:r>
            <a:r>
              <a:rPr lang="en-US" sz="5500" dirty="0"/>
              <a:t>/</a:t>
            </a:r>
            <a:r>
              <a:rPr lang="en-US" sz="5500" dirty="0" err="1"/>
              <a:t>foaf</a:t>
            </a:r>
            <a:r>
              <a:rPr lang="en-US" sz="5500" dirty="0"/>
              <a:t>/0.1/</a:t>
            </a:r>
            <a:r>
              <a:rPr lang="en-US" sz="5500" dirty="0" err="1"/>
              <a:t>primaryTopic</a:t>
            </a:r>
            <a:r>
              <a:rPr lang="en-US" sz="5500" dirty="0"/>
              <a:t>&gt; 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/21883573&gt;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/21883573&gt; &lt;http://</a:t>
            </a:r>
            <a:r>
              <a:rPr lang="en-US" sz="5500" dirty="0" err="1"/>
              <a:t>purl.org</a:t>
            </a:r>
            <a:r>
              <a:rPr lang="en-US" sz="5500" dirty="0"/>
              <a:t>/dc/terms/identifier&gt; "21883573"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/21883573&gt; &lt;http://www.w3.org/1999/02/22-rdf-syntax-ns#type&gt; &lt;http://</a:t>
            </a:r>
            <a:r>
              <a:rPr lang="en-US" sz="5500" dirty="0" err="1"/>
              <a:t>schema.org</a:t>
            </a:r>
            <a:r>
              <a:rPr lang="en-US" sz="5500" dirty="0"/>
              <a:t>/Person&gt;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/21883573&gt; &lt;http://</a:t>
            </a:r>
            <a:r>
              <a:rPr lang="en-US" sz="5500" dirty="0" err="1"/>
              <a:t>schema.org</a:t>
            </a:r>
            <a:r>
              <a:rPr lang="en-US" sz="5500" dirty="0"/>
              <a:t>/name&gt; "Michelle M. </a:t>
            </a:r>
            <a:r>
              <a:rPr lang="en-US" sz="5500" dirty="0" err="1"/>
              <a:t>Mello"@en-US</a:t>
            </a:r>
            <a:r>
              <a:rPr lang="en-US" sz="5500" dirty="0"/>
              <a:t>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/21883573&gt; &lt;http://www.w3.org/2000/01/</a:t>
            </a:r>
            <a:r>
              <a:rPr lang="en-US" sz="5500" dirty="0" err="1"/>
              <a:t>rdf-schema#comment</a:t>
            </a:r>
            <a:r>
              <a:rPr lang="en-US" sz="5500" dirty="0"/>
              <a:t>&gt; "Warning</a:t>
            </a:r>
            <a:r>
              <a:rPr lang="en-US" sz="5500" dirty="0" smtClean="0"/>
              <a:t>:</a:t>
            </a:r>
            <a:r>
              <a:rPr lang="en-US" sz="5500" dirty="0"/>
              <a:t> </a:t>
            </a:r>
            <a:r>
              <a:rPr lang="en-US" sz="5500" dirty="0" smtClean="0"/>
              <a:t> </a:t>
            </a:r>
            <a:r>
              <a:rPr lang="en-US" sz="5500" dirty="0" err="1"/>
              <a:t>skos:prefLabels</a:t>
            </a:r>
            <a:r>
              <a:rPr lang="en-US" sz="5500" dirty="0"/>
              <a:t> are not ensured against change!"@en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/21883573&gt; &lt;http://www.w3.org/2004/02/</a:t>
            </a:r>
            <a:r>
              <a:rPr lang="en-US" sz="5500" dirty="0" err="1"/>
              <a:t>skos</a:t>
            </a:r>
            <a:r>
              <a:rPr lang="en-US" sz="5500" dirty="0"/>
              <a:t>/</a:t>
            </a:r>
            <a:r>
              <a:rPr lang="en-US" sz="5500" dirty="0" err="1"/>
              <a:t>core#prefLabel</a:t>
            </a:r>
            <a:r>
              <a:rPr lang="en-US" sz="5500" dirty="0"/>
              <a:t>&gt; "Michelle\n            M. </a:t>
            </a:r>
            <a:r>
              <a:rPr lang="en-US" sz="5500" dirty="0" err="1"/>
              <a:t>Mello"@en-US</a:t>
            </a:r>
            <a:r>
              <a:rPr lang="en-US" sz="5500" dirty="0"/>
              <a:t>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/21883573&gt; &lt;http://</a:t>
            </a:r>
            <a:r>
              <a:rPr lang="en-US" sz="5500" dirty="0" err="1"/>
              <a:t>schema.org</a:t>
            </a:r>
            <a:r>
              <a:rPr lang="en-US" sz="5500" dirty="0"/>
              <a:t>/</a:t>
            </a:r>
            <a:r>
              <a:rPr lang="en-US" sz="5500" dirty="0" err="1"/>
              <a:t>sameAs</a:t>
            </a:r>
            <a:r>
              <a:rPr lang="en-US" sz="5500" dirty="0"/>
              <a:t>&gt; &lt;http://</a:t>
            </a:r>
            <a:r>
              <a:rPr lang="en-US" sz="5500" dirty="0" err="1"/>
              <a:t>id.loc.gov</a:t>
            </a:r>
            <a:r>
              <a:rPr lang="en-US" sz="5500" dirty="0"/>
              <a:t>/authorities/names/no2005104784&gt;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</a:t>
            </a:r>
            <a:r>
              <a:rPr lang="en-US" sz="5500" dirty="0" err="1"/>
              <a:t>sourceID</a:t>
            </a:r>
            <a:r>
              <a:rPr lang="en-US" sz="5500" dirty="0"/>
              <a:t>/LC%7Cno2005104784#skos:Concept&gt; &lt;http://www.w3.org/1999/02/22-rdf-syntax-ns#type&gt; &lt;http://www.w3.org/2004/02/</a:t>
            </a:r>
            <a:r>
              <a:rPr lang="en-US" sz="5500" dirty="0" err="1"/>
              <a:t>skos</a:t>
            </a:r>
            <a:r>
              <a:rPr lang="en-US" sz="5500" dirty="0"/>
              <a:t>/</a:t>
            </a:r>
            <a:r>
              <a:rPr lang="en-US" sz="5500" dirty="0" err="1"/>
              <a:t>core#Concept</a:t>
            </a:r>
            <a:r>
              <a:rPr lang="en-US" sz="5500" dirty="0"/>
              <a:t>&gt;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</a:t>
            </a:r>
            <a:r>
              <a:rPr lang="en-US" sz="5500" dirty="0" err="1"/>
              <a:t>sourceID</a:t>
            </a:r>
            <a:r>
              <a:rPr lang="en-US" sz="5500" dirty="0"/>
              <a:t>/LC%7Cno2005104784#skos:Concept&gt; &lt;http://www.w3.org/2004/02/</a:t>
            </a:r>
            <a:r>
              <a:rPr lang="en-US" sz="5500" dirty="0" err="1"/>
              <a:t>skos</a:t>
            </a:r>
            <a:r>
              <a:rPr lang="en-US" sz="5500" dirty="0"/>
              <a:t>/</a:t>
            </a:r>
            <a:r>
              <a:rPr lang="en-US" sz="5500" dirty="0" err="1"/>
              <a:t>core#inScheme</a:t>
            </a:r>
            <a:r>
              <a:rPr lang="en-US" sz="5500" dirty="0"/>
              <a:t>&gt; 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authorityScheme</a:t>
            </a:r>
            <a:r>
              <a:rPr lang="en-US" sz="5500" dirty="0"/>
              <a:t>/LC&gt;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</a:t>
            </a:r>
            <a:r>
              <a:rPr lang="en-US" sz="5500" dirty="0" err="1"/>
              <a:t>sourceID</a:t>
            </a:r>
            <a:r>
              <a:rPr lang="en-US" sz="5500" dirty="0"/>
              <a:t>/LC%7Cno2005104784#skos:Concept&gt; &lt;http://www.w3.org/2004/02/</a:t>
            </a:r>
            <a:r>
              <a:rPr lang="en-US" sz="5500" dirty="0" err="1"/>
              <a:t>skos</a:t>
            </a:r>
            <a:r>
              <a:rPr lang="en-US" sz="5500" dirty="0"/>
              <a:t>/</a:t>
            </a:r>
            <a:r>
              <a:rPr lang="en-US" sz="5500" dirty="0" err="1"/>
              <a:t>core#prefLabel</a:t>
            </a:r>
            <a:r>
              <a:rPr lang="en-US" sz="5500" dirty="0"/>
              <a:t>&gt; "Mello, </a:t>
            </a:r>
            <a:r>
              <a:rPr lang="en-US" sz="5500" dirty="0" smtClean="0"/>
              <a:t>Michelle</a:t>
            </a:r>
            <a:r>
              <a:rPr lang="en-US" sz="5500" dirty="0"/>
              <a:t> </a:t>
            </a:r>
            <a:r>
              <a:rPr lang="en-US" sz="5500" dirty="0" smtClean="0"/>
              <a:t>M</a:t>
            </a:r>
            <a:r>
              <a:rPr lang="en-US" sz="5500" dirty="0"/>
              <a:t>." .</a:t>
            </a:r>
          </a:p>
          <a:p>
            <a:pPr marL="0" indent="0">
              <a:buNone/>
            </a:pPr>
            <a:r>
              <a:rPr lang="en-US" sz="5500" dirty="0"/>
              <a:t>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</a:t>
            </a:r>
            <a:r>
              <a:rPr lang="en-US" sz="5500" dirty="0" err="1"/>
              <a:t>sourceID</a:t>
            </a:r>
            <a:r>
              <a:rPr lang="en-US" sz="5500" dirty="0"/>
              <a:t>/LC%7Cno2005104784#skos:Concept&gt; &lt;http://</a:t>
            </a:r>
            <a:r>
              <a:rPr lang="en-US" sz="5500" dirty="0" err="1"/>
              <a:t>xmlns.com</a:t>
            </a:r>
            <a:r>
              <a:rPr lang="en-US" sz="5500" dirty="0"/>
              <a:t>/</a:t>
            </a:r>
            <a:r>
              <a:rPr lang="en-US" sz="5500" dirty="0" err="1"/>
              <a:t>foaf</a:t>
            </a:r>
            <a:r>
              <a:rPr lang="en-US" sz="5500" dirty="0"/>
              <a:t>/0.1/focus&gt; &lt;http://</a:t>
            </a:r>
            <a:r>
              <a:rPr lang="en-US" sz="5500" dirty="0" err="1"/>
              <a:t>viaf.org</a:t>
            </a:r>
            <a:r>
              <a:rPr lang="en-US" sz="5500" dirty="0"/>
              <a:t>/</a:t>
            </a:r>
            <a:r>
              <a:rPr lang="en-US" sz="5500" dirty="0" err="1"/>
              <a:t>viaf</a:t>
            </a:r>
            <a:r>
              <a:rPr lang="en-US" sz="5500" dirty="0"/>
              <a:t>/21883573&gt; 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64353" y="2719294"/>
            <a:ext cx="2286000" cy="16435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" y="1663843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NEJM Triple</a:t>
            </a:r>
            <a:r>
              <a:rPr lang="en-US" b="1" dirty="0" smtClean="0"/>
              <a:t>: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" y="1957294"/>
            <a:ext cx="9143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&lt;http://</a:t>
            </a:r>
            <a:r>
              <a:rPr lang="en-US" sz="1600" dirty="0" err="1" smtClean="0"/>
              <a:t>nejm.org</a:t>
            </a:r>
            <a:r>
              <a:rPr lang="en-US" sz="1600" dirty="0" smtClean="0"/>
              <a:t>/author/123456&gt; &lt;</a:t>
            </a:r>
            <a:r>
              <a:rPr lang="en-US" sz="1600" dirty="0" err="1" smtClean="0"/>
              <a:t>owl:sameAs</a:t>
            </a:r>
            <a:r>
              <a:rPr lang="en-US" sz="1600" dirty="0" smtClean="0"/>
              <a:t>&gt; &lt;http://</a:t>
            </a:r>
            <a:r>
              <a:rPr lang="en-US" sz="1600" dirty="0" err="1" smtClean="0"/>
              <a:t>viaf.org</a:t>
            </a:r>
            <a:r>
              <a:rPr lang="en-US" sz="1600" dirty="0" smtClean="0"/>
              <a:t>/</a:t>
            </a:r>
            <a:r>
              <a:rPr lang="en-US" sz="1600" dirty="0" err="1" smtClean="0"/>
              <a:t>viaf</a:t>
            </a:r>
            <a:r>
              <a:rPr lang="en-US" sz="1600" dirty="0" smtClean="0"/>
              <a:t>/21883573&gt;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4500283" y="2033175"/>
            <a:ext cx="2551952" cy="23788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981389" y="5039339"/>
            <a:ext cx="3893670" cy="23788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49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Solving problems with LD: example 2</a:t>
            </a:r>
            <a:endParaRPr lang="en-US" dirty="0"/>
          </a:p>
        </p:txBody>
      </p:sp>
      <p:pic>
        <p:nvPicPr>
          <p:cNvPr id="5" name="Content Placeholder 4" descr="zika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6" b="5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9585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problems with LD: example 2</a:t>
            </a:r>
          </a:p>
        </p:txBody>
      </p:sp>
      <p:pic>
        <p:nvPicPr>
          <p:cNvPr id="16" name="Content Placeholder 15" descr="zika1.png"/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4754563" y="1658938"/>
            <a:ext cx="3932237" cy="5094287"/>
          </a:xfrm>
        </p:spPr>
      </p:pic>
      <p:pic>
        <p:nvPicPr>
          <p:cNvPr id="15" name="Content Placeholder 14" descr="zika2.pn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58938"/>
            <a:ext cx="3932238" cy="5094287"/>
          </a:xfrm>
        </p:spPr>
      </p:pic>
    </p:spTree>
    <p:extLst>
      <p:ext uri="{BB962C8B-B14F-4D97-AF65-F5344CB8AC3E}">
        <p14:creationId xmlns:p14="http://schemas.microsoft.com/office/powerpoint/2010/main" val="3880408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problems with LD: example </a:t>
            </a:r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5" name="Content Placeholder 4" descr="zika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57" b="41457"/>
          <a:stretch>
            <a:fillRect/>
          </a:stretch>
        </p:blipFill>
        <p:spPr>
          <a:xfrm>
            <a:off x="209176" y="1453222"/>
            <a:ext cx="8830236" cy="5404777"/>
          </a:xfrm>
        </p:spPr>
      </p:pic>
    </p:spTree>
    <p:extLst>
      <p:ext uri="{BB962C8B-B14F-4D97-AF65-F5344CB8AC3E}">
        <p14:creationId xmlns:p14="http://schemas.microsoft.com/office/powerpoint/2010/main" val="3094611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problems with LD: example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&lt;http://www.w3.org/2000/01/</a:t>
            </a:r>
            <a:r>
              <a:rPr lang="en-US" dirty="0" err="1"/>
              <a:t>rdf-schema#label</a:t>
            </a:r>
            <a:r>
              <a:rPr lang="en-US" dirty="0"/>
              <a:t>&gt; "</a:t>
            </a:r>
            <a:r>
              <a:rPr lang="en-US" dirty="0" err="1"/>
              <a:t>Zika</a:t>
            </a:r>
            <a:r>
              <a:rPr lang="en-US" dirty="0"/>
              <a:t> Virus </a:t>
            </a:r>
            <a:r>
              <a:rPr lang="en-US" dirty="0" err="1"/>
              <a:t>Infection"@en</a:t>
            </a:r>
            <a:r>
              <a:rPr lang="en-US" dirty="0"/>
              <a:t>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vocab#treeNumber</a:t>
            </a:r>
            <a:r>
              <a:rPr lang="en-US" dirty="0"/>
              <a:t>&gt; &lt;http://</a:t>
            </a:r>
            <a:r>
              <a:rPr lang="en-US" dirty="0" err="1"/>
              <a:t>id.nlm.nih.gov</a:t>
            </a:r>
            <a:r>
              <a:rPr lang="en-US" dirty="0"/>
              <a:t>/mesh/C02.081.990&gt;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vocab#treeNumber</a:t>
            </a:r>
            <a:r>
              <a:rPr lang="en-US" dirty="0"/>
              <a:t>&gt; &lt;http://</a:t>
            </a:r>
            <a:r>
              <a:rPr lang="en-US" dirty="0" err="1"/>
              <a:t>id.nlm.nih.gov</a:t>
            </a:r>
            <a:r>
              <a:rPr lang="en-US" dirty="0"/>
              <a:t>/mesh/C02.782.350.250.990&gt;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vocab#broaderDescriptor</a:t>
            </a:r>
            <a:r>
              <a:rPr lang="en-US" dirty="0"/>
              <a:t>&gt; &lt;http://</a:t>
            </a:r>
            <a:r>
              <a:rPr lang="en-US" dirty="0" err="1"/>
              <a:t>id.nlm.nih.gov</a:t>
            </a:r>
            <a:r>
              <a:rPr lang="en-US" dirty="0"/>
              <a:t>/mesh/D001102&gt;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vocab#broaderDescriptor</a:t>
            </a:r>
            <a:r>
              <a:rPr lang="en-US" dirty="0"/>
              <a:t>&gt; &lt;http://</a:t>
            </a:r>
            <a:r>
              <a:rPr lang="en-US" dirty="0" err="1"/>
              <a:t>id.nlm.nih.gov</a:t>
            </a:r>
            <a:r>
              <a:rPr lang="en-US" dirty="0"/>
              <a:t>/mesh/D018177&gt;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vocab#dateEstablished</a:t>
            </a:r>
            <a:r>
              <a:rPr lang="en-US" dirty="0"/>
              <a:t>&gt; "2016-01-26"^^&lt;http://www.w3.org/2001/</a:t>
            </a:r>
            <a:r>
              <a:rPr lang="en-US" dirty="0" err="1"/>
              <a:t>XMLSchema#date</a:t>
            </a:r>
            <a:r>
              <a:rPr lang="en-US" dirty="0"/>
              <a:t>&gt;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vocab#preferredTerm</a:t>
            </a:r>
            <a:r>
              <a:rPr lang="en-US" dirty="0"/>
              <a:t>&gt; &lt;http://</a:t>
            </a:r>
            <a:r>
              <a:rPr lang="en-US" dirty="0" err="1"/>
              <a:t>id.nlm.nih.gov</a:t>
            </a:r>
            <a:r>
              <a:rPr lang="en-US" dirty="0"/>
              <a:t>/mesh/T000894113&gt;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vocab#historyNote</a:t>
            </a:r>
            <a:r>
              <a:rPr lang="en-US" dirty="0"/>
              <a:t>&gt; "2016"@en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vocab#dateCreated</a:t>
            </a:r>
            <a:r>
              <a:rPr lang="en-US" dirty="0"/>
              <a:t>&gt; "2016-01-26"^^&lt;http://www.w3.org/2001/</a:t>
            </a:r>
            <a:r>
              <a:rPr lang="en-US" dirty="0" err="1"/>
              <a:t>XMLSchema#date</a:t>
            </a:r>
            <a:r>
              <a:rPr lang="en-US" dirty="0"/>
              <a:t>&gt;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vocab#dateRevised</a:t>
            </a:r>
            <a:r>
              <a:rPr lang="en-US" dirty="0"/>
              <a:t>&gt; "2016-01-26"^^&lt;http://www.w3.org/2001/</a:t>
            </a:r>
            <a:r>
              <a:rPr lang="en-US" dirty="0" err="1"/>
              <a:t>XMLSchema#date</a:t>
            </a:r>
            <a:r>
              <a:rPr lang="en-US" dirty="0"/>
              <a:t>&gt;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vocab#identifier</a:t>
            </a:r>
            <a:r>
              <a:rPr lang="en-US" dirty="0"/>
              <a:t>&gt; "D000071243"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vocab#publicMeSHNote</a:t>
            </a:r>
            <a:r>
              <a:rPr lang="en-US" dirty="0"/>
              <a:t>&gt; "2016"@en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vocab#previousIndexing</a:t>
            </a:r>
            <a:r>
              <a:rPr lang="en-US" dirty="0"/>
              <a:t>&gt; "</a:t>
            </a:r>
            <a:r>
              <a:rPr lang="en-US" dirty="0" err="1"/>
              <a:t>Flavivirus</a:t>
            </a:r>
            <a:r>
              <a:rPr lang="en-US" dirty="0"/>
              <a:t>\u00A0Infections\u00A0(1972-2015)"@en .</a:t>
            </a:r>
          </a:p>
          <a:p>
            <a:pPr marL="0" indent="0">
              <a:buNone/>
            </a:pPr>
            <a:r>
              <a:rPr lang="en-US" dirty="0"/>
              <a:t>&lt;http://</a:t>
            </a:r>
            <a:r>
              <a:rPr lang="en-US" dirty="0" err="1"/>
              <a:t>id.nlm.nih.gov</a:t>
            </a:r>
            <a:r>
              <a:rPr lang="en-US" dirty="0"/>
              <a:t>/mesh/D000071243&gt; &lt;http://</a:t>
            </a:r>
            <a:r>
              <a:rPr lang="en-US" dirty="0" err="1"/>
              <a:t>id.nlm.nih.gov</a:t>
            </a:r>
            <a:r>
              <a:rPr lang="en-US" dirty="0"/>
              <a:t>/mesh/</a:t>
            </a:r>
            <a:r>
              <a:rPr lang="en-US" dirty="0" err="1"/>
              <a:t>vocab#previousIndexing</a:t>
            </a:r>
            <a:r>
              <a:rPr lang="en-US" dirty="0"/>
              <a:t>&gt; "</a:t>
            </a:r>
            <a:r>
              <a:rPr lang="en-US" dirty="0" err="1"/>
              <a:t>Arbovirus</a:t>
            </a:r>
            <a:r>
              <a:rPr lang="en-US" dirty="0"/>
              <a:t>\u00A0Infections\u00A0(1964-2015)"@en 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7294" y="1615141"/>
            <a:ext cx="2823882" cy="16435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5363883"/>
            <a:ext cx="7954682" cy="806824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20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Silos: connect, don’t break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This is the proverbial data </a:t>
            </a:r>
            <a:r>
              <a:rPr lang="en-US" b="1" dirty="0" smtClean="0"/>
              <a:t>silo</a:t>
            </a:r>
          </a:p>
          <a:p>
            <a:r>
              <a:rPr lang="en-US" dirty="0" smtClean="0"/>
              <a:t>Datasets = catalogs of things</a:t>
            </a:r>
          </a:p>
          <a:p>
            <a:pPr lvl="2"/>
            <a:r>
              <a:rPr lang="en-US" dirty="0" smtClean="0"/>
              <a:t>of collections</a:t>
            </a:r>
          </a:p>
          <a:p>
            <a:pPr lvl="2"/>
            <a:r>
              <a:rPr lang="en-US" dirty="0"/>
              <a:t>o</a:t>
            </a:r>
            <a:r>
              <a:rPr lang="en-US" dirty="0" smtClean="0"/>
              <a:t>f articles</a:t>
            </a:r>
          </a:p>
          <a:p>
            <a:pPr lvl="2"/>
            <a:r>
              <a:rPr lang="en-US" dirty="0" smtClean="0"/>
              <a:t>of rights</a:t>
            </a:r>
          </a:p>
          <a:p>
            <a:pPr lvl="2"/>
            <a:r>
              <a:rPr lang="en-US" dirty="0" smtClean="0"/>
              <a:t>of formats</a:t>
            </a:r>
          </a:p>
          <a:p>
            <a:pPr lvl="2"/>
            <a:r>
              <a:rPr lang="en-US" dirty="0"/>
              <a:t>o</a:t>
            </a:r>
            <a:r>
              <a:rPr lang="en-US" dirty="0" smtClean="0"/>
              <a:t>f contributors</a:t>
            </a:r>
          </a:p>
          <a:p>
            <a:pPr lvl="2"/>
            <a:r>
              <a:rPr lang="en-US" dirty="0"/>
              <a:t>o</a:t>
            </a:r>
            <a:r>
              <a:rPr lang="en-US" dirty="0" smtClean="0"/>
              <a:t>f subjects</a:t>
            </a:r>
          </a:p>
          <a:p>
            <a:pPr lvl="2"/>
            <a:r>
              <a:rPr lang="en-US" dirty="0"/>
              <a:t>o</a:t>
            </a:r>
            <a:r>
              <a:rPr lang="en-US" dirty="0" smtClean="0"/>
              <a:t>f types</a:t>
            </a:r>
          </a:p>
          <a:p>
            <a:r>
              <a:rPr lang="en-US" dirty="0" smtClean="0"/>
              <a:t>We can categorized all these by using controlled vocabularies </a:t>
            </a:r>
            <a:r>
              <a:rPr lang="en-US" dirty="0"/>
              <a:t>and taxonomies </a:t>
            </a:r>
            <a:r>
              <a:rPr lang="en-US" dirty="0" smtClean="0"/>
              <a:t>(i.e. create domain models)</a:t>
            </a:r>
          </a:p>
          <a:p>
            <a:r>
              <a:rPr lang="en-US" dirty="0" smtClean="0"/>
              <a:t>We can establish relationships between all these (i.e. create ontologies)</a:t>
            </a:r>
          </a:p>
        </p:txBody>
      </p:sp>
    </p:spTree>
    <p:extLst>
      <p:ext uri="{BB962C8B-B14F-4D97-AF65-F5344CB8AC3E}">
        <p14:creationId xmlns:p14="http://schemas.microsoft.com/office/powerpoint/2010/main" val="1168481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Silos: connect, don’t break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we store and organize our data and define our data models matters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Linking data allows us and our audience to access and query our data from any single point</a:t>
            </a:r>
          </a:p>
          <a:p>
            <a:endParaRPr lang="en-US" dirty="0"/>
          </a:p>
          <a:p>
            <a:r>
              <a:rPr lang="en-US" dirty="0" smtClean="0"/>
              <a:t>Because </a:t>
            </a:r>
            <a:r>
              <a:rPr lang="en-US" dirty="0"/>
              <a:t>these datasets are linked, a single query can retrieve articles in a given journal, by a given contributor, on a given </a:t>
            </a:r>
            <a:r>
              <a:rPr lang="en-US" dirty="0" smtClean="0"/>
              <a:t>subject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280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79"/>
            <a:ext cx="2139696" cy="1404273"/>
          </a:xfrm>
        </p:spPr>
        <p:txBody>
          <a:bodyPr/>
          <a:lstStyle/>
          <a:p>
            <a:r>
              <a:rPr lang="en-US" dirty="0" smtClean="0"/>
              <a:t>Connect to (and share with) the wider world</a:t>
            </a:r>
            <a:endParaRPr lang="en-US" dirty="0"/>
          </a:p>
        </p:txBody>
      </p:sp>
      <p:pic>
        <p:nvPicPr>
          <p:cNvPr id="5" name="Content Placeholder 4" descr="data-model-extents-v6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945" b="-12794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90588"/>
            <a:ext cx="2139696" cy="3983579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Solid well defined data in our Silo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Modeled as Linked Data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Enables connectivity to other datasets data models on the Web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r>
              <a:rPr lang="en-US" dirty="0" smtClean="0"/>
              <a:t>Graphic from </a:t>
            </a:r>
            <a:r>
              <a:rPr lang="en-US" dirty="0" err="1" smtClean="0"/>
              <a:t>Nature.com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189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Linked Data for Libraries (LD4L</a:t>
            </a:r>
            <a:r>
              <a:rPr lang="en-US" dirty="0" smtClean="0"/>
              <a:t>)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www.ld4l.org</a:t>
            </a:r>
            <a:endParaRPr lang="en-US" dirty="0" smtClean="0"/>
          </a:p>
          <a:p>
            <a:r>
              <a:rPr lang="en-US" dirty="0" smtClean="0"/>
              <a:t>Common Ground: Exploring Compatibilities Between the Linked Data Models of the Library of Congress and OCLC</a:t>
            </a:r>
          </a:p>
          <a:p>
            <a:pPr lvl="1"/>
            <a:r>
              <a:rPr lang="en-US" dirty="0">
                <a:hlinkClick r:id="rId4"/>
              </a:rPr>
              <a:t>http://www.oclc.org/research/publications/2015/oclcresearch-loc-linked-data-2015.</a:t>
            </a:r>
            <a:r>
              <a:rPr lang="en-US" dirty="0" smtClean="0">
                <a:hlinkClick r:id="rId4"/>
              </a:rPr>
              <a:t>html</a:t>
            </a:r>
            <a:endParaRPr lang="en-US" dirty="0" smtClean="0"/>
          </a:p>
          <a:p>
            <a:r>
              <a:rPr lang="en-US" dirty="0" smtClean="0"/>
              <a:t>Linked Data in Libraries: Status and Future Direction</a:t>
            </a:r>
          </a:p>
          <a:p>
            <a:pPr lvl="1"/>
            <a:r>
              <a:rPr lang="en-US" dirty="0">
                <a:hlinkClick r:id="rId5"/>
              </a:rPr>
              <a:t>http://www.infotoday.com/cilmag/nov15/Hastings--Linked-Data-in-</a:t>
            </a:r>
            <a:r>
              <a:rPr lang="en-US" dirty="0" smtClean="0">
                <a:hlinkClick r:id="rId5"/>
              </a:rPr>
              <a:t>Libraries.shtml</a:t>
            </a:r>
            <a:endParaRPr lang="en-US" dirty="0" smtClean="0"/>
          </a:p>
          <a:p>
            <a:r>
              <a:rPr lang="en-US" dirty="0" smtClean="0"/>
              <a:t>A Linked Data Landscape</a:t>
            </a:r>
          </a:p>
          <a:p>
            <a:pPr lvl="1"/>
            <a:r>
              <a:rPr lang="en-US" dirty="0">
                <a:hlinkClick r:id="rId6"/>
              </a:rPr>
              <a:t>http://americanlibrariesmagazine.org/2016/01/04/linked-data-landscape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45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4650</TotalTime>
  <Words>2701</Words>
  <Application>Microsoft Macintosh PowerPoint</Application>
  <PresentationFormat>On-screen Show (4:3)</PresentationFormat>
  <Paragraphs>283</Paragraphs>
  <Slides>28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Clarity</vt:lpstr>
      <vt:lpstr>Linked Data</vt:lpstr>
      <vt:lpstr>Relational Data </vt:lpstr>
      <vt:lpstr>Document Data</vt:lpstr>
      <vt:lpstr>Graph Data </vt:lpstr>
      <vt:lpstr>Why graph data?   …  evolution</vt:lpstr>
      <vt:lpstr>Infrastructure Evolution</vt:lpstr>
      <vt:lpstr>Information Evolution</vt:lpstr>
      <vt:lpstr>Wait. What about Linked Data?</vt:lpstr>
      <vt:lpstr>Linked Data? Semantic Web?</vt:lpstr>
      <vt:lpstr>The Four Principles</vt:lpstr>
      <vt:lpstr>RDF in 2 minutes (or maybe 4)</vt:lpstr>
      <vt:lpstr>RDF in 2 minutes (or maybe 4)</vt:lpstr>
      <vt:lpstr>Linked Data in 2 minutes</vt:lpstr>
      <vt:lpstr>How do I create triples?  What do I need?</vt:lpstr>
      <vt:lpstr>How do I create triples?  What do I need?</vt:lpstr>
      <vt:lpstr>Fine.  But, why bother?</vt:lpstr>
      <vt:lpstr>Solving problems with LD: example 1</vt:lpstr>
      <vt:lpstr>Solving problems with LD: example 1</vt:lpstr>
      <vt:lpstr>Solving problems with LD: example 1</vt:lpstr>
      <vt:lpstr>Solving problems with LD: example 1</vt:lpstr>
      <vt:lpstr>Solving problems with LD: example 2</vt:lpstr>
      <vt:lpstr>Solving problems with LD: example 2</vt:lpstr>
      <vt:lpstr>Solving problems with LD: example 2</vt:lpstr>
      <vt:lpstr>Solving problems with LD: example 2</vt:lpstr>
      <vt:lpstr>Silos: connect, don’t break</vt:lpstr>
      <vt:lpstr>Silos: connect, don’t break</vt:lpstr>
      <vt:lpstr>Connect to (and share with) the wider world</vt:lpstr>
      <vt:lpstr>Further Reading…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rchavez</dc:creator>
  <cp:lastModifiedBy>rchavez</cp:lastModifiedBy>
  <cp:revision>74</cp:revision>
  <dcterms:created xsi:type="dcterms:W3CDTF">2016-04-04T13:38:10Z</dcterms:created>
  <dcterms:modified xsi:type="dcterms:W3CDTF">2016-04-09T12:02:22Z</dcterms:modified>
</cp:coreProperties>
</file>