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notesSlides/notesSlide2.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notesSlides/notesSlide4.xml" ContentType="application/vnd.openxmlformats-officedocument.presentationml.notesSlide+xml"/>
  <Override PartName="/ppt/tags/tag7.xml" ContentType="application/vnd.openxmlformats-officedocument.presentationml.tags+xml"/>
  <Override PartName="/ppt/notesSlides/notesSlide5.xml" ContentType="application/vnd.openxmlformats-officedocument.presentationml.notesSlide+xml"/>
  <Override PartName="/ppt/tags/tag8.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9.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tags/tag10.xml" ContentType="application/vnd.openxmlformats-officedocument.presentationml.tags+xml"/>
  <Override PartName="/ppt/notesSlides/notesSlide30.xml" ContentType="application/vnd.openxmlformats-officedocument.presentationml.notesSlide+xml"/>
  <Override PartName="/ppt/tags/tag11.xml" ContentType="application/vnd.openxmlformats-officedocument.presentationml.tags+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3"/>
  </p:notesMasterIdLst>
  <p:sldIdLst>
    <p:sldId id="256" r:id="rId2"/>
    <p:sldId id="291" r:id="rId3"/>
    <p:sldId id="292" r:id="rId4"/>
    <p:sldId id="325" r:id="rId5"/>
    <p:sldId id="295" r:id="rId6"/>
    <p:sldId id="296" r:id="rId7"/>
    <p:sldId id="298" r:id="rId8"/>
    <p:sldId id="301" r:id="rId9"/>
    <p:sldId id="302" r:id="rId10"/>
    <p:sldId id="288" r:id="rId11"/>
    <p:sldId id="326" r:id="rId12"/>
    <p:sldId id="289" r:id="rId13"/>
    <p:sldId id="304" r:id="rId14"/>
    <p:sldId id="305" r:id="rId15"/>
    <p:sldId id="306" r:id="rId16"/>
    <p:sldId id="259" r:id="rId17"/>
    <p:sldId id="308" r:id="rId18"/>
    <p:sldId id="309" r:id="rId19"/>
    <p:sldId id="310" r:id="rId20"/>
    <p:sldId id="311" r:id="rId21"/>
    <p:sldId id="312" r:id="rId22"/>
    <p:sldId id="314" r:id="rId23"/>
    <p:sldId id="327" r:id="rId24"/>
    <p:sldId id="315" r:id="rId25"/>
    <p:sldId id="316" r:id="rId26"/>
    <p:sldId id="261" r:id="rId27"/>
    <p:sldId id="318" r:id="rId28"/>
    <p:sldId id="319" r:id="rId29"/>
    <p:sldId id="262" r:id="rId30"/>
    <p:sldId id="267" r:id="rId31"/>
    <p:sldId id="323"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4087F103-73B3-449C-A685-162A66E8E088}">
          <p14:sldIdLst>
            <p14:sldId id="256"/>
            <p14:sldId id="291"/>
            <p14:sldId id="292"/>
            <p14:sldId id="325"/>
            <p14:sldId id="295"/>
            <p14:sldId id="296"/>
            <p14:sldId id="298"/>
            <p14:sldId id="301"/>
            <p14:sldId id="302"/>
            <p14:sldId id="288"/>
            <p14:sldId id="326"/>
            <p14:sldId id="289"/>
          </p14:sldIdLst>
        </p14:section>
        <p14:section name="Enhancement" id="{CAA2B618-EFF7-46B2-AEF5-7ED622BE9568}">
          <p14:sldIdLst>
            <p14:sldId id="304"/>
            <p14:sldId id="305"/>
            <p14:sldId id="306"/>
            <p14:sldId id="259"/>
            <p14:sldId id="308"/>
            <p14:sldId id="309"/>
            <p14:sldId id="310"/>
            <p14:sldId id="311"/>
            <p14:sldId id="312"/>
            <p14:sldId id="314"/>
            <p14:sldId id="327"/>
            <p14:sldId id="315"/>
            <p14:sldId id="316"/>
            <p14:sldId id="261"/>
            <p14:sldId id="318"/>
          </p14:sldIdLst>
        </p14:section>
        <p14:section name="Get Involved" id="{BCFEB5AB-7501-4F88-9F16-03E68AB3C592}">
          <p14:sldIdLst>
            <p14:sldId id="319"/>
            <p14:sldId id="262"/>
            <p14:sldId id="267"/>
          </p14:sldIdLst>
        </p14:section>
        <p14:section name="Learn More" id="{3BB10B31-2AAC-483E-A6F2-E9DEC8AB6A68}">
          <p14:sldIdLst>
            <p14:sldId id="323"/>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292"/>
    <a:srgbClr val="FFFF6D"/>
    <a:srgbClr val="FFB677"/>
    <a:srgbClr val="004949"/>
    <a:srgbClr val="B6DBFF"/>
    <a:srgbClr val="6DB6FF"/>
    <a:srgbClr val="B66DFF"/>
    <a:srgbClr val="006DDB"/>
    <a:srgbClr val="49007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2262" autoAdjust="0"/>
  </p:normalViewPr>
  <p:slideViewPr>
    <p:cSldViewPr>
      <p:cViewPr varScale="1">
        <p:scale>
          <a:sx n="50" d="100"/>
          <a:sy n="50" d="100"/>
        </p:scale>
        <p:origin x="1008" y="30"/>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ABC9CA4-CC7C-4C21-8977-3B5BBABF890D}" type="doc">
      <dgm:prSet loTypeId="urn:microsoft.com/office/officeart/2005/8/layout/venn2" loCatId="relationship" qsTypeId="urn:microsoft.com/office/officeart/2005/8/quickstyle/simple1" qsCatId="simple" csTypeId="urn:microsoft.com/office/officeart/2005/8/colors/accent1_2" csCatId="accent1" phldr="1"/>
      <dgm:spPr/>
      <dgm:t>
        <a:bodyPr/>
        <a:lstStyle/>
        <a:p>
          <a:endParaRPr lang="en-US"/>
        </a:p>
      </dgm:t>
    </dgm:pt>
    <dgm:pt modelId="{A6AB6496-FDC3-4FBB-95CD-480307437718}">
      <dgm:prSet phldrT="[Text]" custT="1"/>
      <dgm:spPr>
        <a:solidFill>
          <a:srgbClr val="B6DBFF"/>
        </a:solidFill>
        <a:ln w="38100">
          <a:solidFill>
            <a:schemeClr val="tx1"/>
          </a:solidFill>
        </a:ln>
      </dgm:spPr>
      <dgm:t>
        <a:bodyPr/>
        <a:lstStyle/>
        <a:p>
          <a:endParaRPr lang="en-US" sz="2000" dirty="0"/>
        </a:p>
      </dgm:t>
    </dgm:pt>
    <dgm:pt modelId="{79B1C099-9AB0-4B5F-85B3-14907DB27BE2}" type="parTrans" cxnId="{1FE3D3E9-133E-45A7-A66F-DCFDCCE6892B}">
      <dgm:prSet/>
      <dgm:spPr/>
      <dgm:t>
        <a:bodyPr/>
        <a:lstStyle/>
        <a:p>
          <a:endParaRPr lang="en-US"/>
        </a:p>
      </dgm:t>
    </dgm:pt>
    <dgm:pt modelId="{F0A91480-C669-4598-85CF-CA6838E03FFA}" type="sibTrans" cxnId="{1FE3D3E9-133E-45A7-A66F-DCFDCCE6892B}">
      <dgm:prSet/>
      <dgm:spPr/>
      <dgm:t>
        <a:bodyPr/>
        <a:lstStyle/>
        <a:p>
          <a:endParaRPr lang="en-US"/>
        </a:p>
      </dgm:t>
    </dgm:pt>
    <dgm:pt modelId="{49BABCA6-4E6F-4D11-A0D8-96F5EBEFA296}">
      <dgm:prSet phldrT="[Text]" custT="1"/>
      <dgm:spPr>
        <a:solidFill>
          <a:srgbClr val="6DB6FF"/>
        </a:solidFill>
        <a:ln w="38100">
          <a:solidFill>
            <a:schemeClr val="tx1"/>
          </a:solidFill>
        </a:ln>
      </dgm:spPr>
      <dgm:t>
        <a:bodyPr/>
        <a:lstStyle/>
        <a:p>
          <a:pPr algn="l"/>
          <a:endParaRPr lang="en-US" sz="2000" dirty="0"/>
        </a:p>
      </dgm:t>
    </dgm:pt>
    <dgm:pt modelId="{B1FDEFCA-A746-4CD1-9132-A1AFEDA008F8}" type="parTrans" cxnId="{0FD1BE98-05DD-455D-9866-1661FFCAAAFE}">
      <dgm:prSet/>
      <dgm:spPr/>
      <dgm:t>
        <a:bodyPr/>
        <a:lstStyle/>
        <a:p>
          <a:endParaRPr lang="en-US"/>
        </a:p>
      </dgm:t>
    </dgm:pt>
    <dgm:pt modelId="{8CC2BF4F-F071-4DB2-9D17-CB2368283AB8}" type="sibTrans" cxnId="{0FD1BE98-05DD-455D-9866-1661FFCAAAFE}">
      <dgm:prSet/>
      <dgm:spPr/>
      <dgm:t>
        <a:bodyPr/>
        <a:lstStyle/>
        <a:p>
          <a:endParaRPr lang="en-US"/>
        </a:p>
      </dgm:t>
    </dgm:pt>
    <dgm:pt modelId="{974BA6DD-0EF6-40FF-8137-9C6E22401CCB}">
      <dgm:prSet phldrT="[Text]" custT="1"/>
      <dgm:spPr>
        <a:solidFill>
          <a:srgbClr val="B66DFF"/>
        </a:solidFill>
        <a:ln w="38100"/>
      </dgm:spPr>
      <dgm:t>
        <a:bodyPr/>
        <a:lstStyle/>
        <a:p>
          <a:pPr algn="l"/>
          <a:endParaRPr lang="en-US" sz="2000" dirty="0"/>
        </a:p>
      </dgm:t>
    </dgm:pt>
    <dgm:pt modelId="{164E26B3-C77D-430B-8369-E746014DEE12}" type="parTrans" cxnId="{3EBB5870-61D9-4611-A653-5D8BFD90EE26}">
      <dgm:prSet/>
      <dgm:spPr/>
      <dgm:t>
        <a:bodyPr/>
        <a:lstStyle/>
        <a:p>
          <a:endParaRPr lang="en-US"/>
        </a:p>
      </dgm:t>
    </dgm:pt>
    <dgm:pt modelId="{856FE3F6-E75A-40B4-9373-C580ECBA1D3C}" type="sibTrans" cxnId="{3EBB5870-61D9-4611-A653-5D8BFD90EE26}">
      <dgm:prSet/>
      <dgm:spPr/>
      <dgm:t>
        <a:bodyPr/>
        <a:lstStyle/>
        <a:p>
          <a:endParaRPr lang="en-US"/>
        </a:p>
      </dgm:t>
    </dgm:pt>
    <dgm:pt modelId="{DD385D8D-33C2-4A23-B884-E803C5DBA2DA}">
      <dgm:prSet phldrT="[Text]" custT="1"/>
      <dgm:spPr>
        <a:solidFill>
          <a:srgbClr val="006DDB"/>
        </a:solidFill>
        <a:ln w="38100"/>
      </dgm:spPr>
      <dgm:t>
        <a:bodyPr/>
        <a:lstStyle/>
        <a:p>
          <a:pPr algn="l"/>
          <a:endParaRPr lang="en-US" sz="2000" dirty="0"/>
        </a:p>
      </dgm:t>
    </dgm:pt>
    <dgm:pt modelId="{2853E672-01C1-40B3-9DD1-2C70A824921F}" type="parTrans" cxnId="{B596FEBC-4F29-432B-946D-2B47CAA6509E}">
      <dgm:prSet/>
      <dgm:spPr/>
      <dgm:t>
        <a:bodyPr/>
        <a:lstStyle/>
        <a:p>
          <a:endParaRPr lang="en-US"/>
        </a:p>
      </dgm:t>
    </dgm:pt>
    <dgm:pt modelId="{73970FAC-FCD6-429B-9423-9126919C0FC0}" type="sibTrans" cxnId="{B596FEBC-4F29-432B-946D-2B47CAA6509E}">
      <dgm:prSet/>
      <dgm:spPr/>
      <dgm:t>
        <a:bodyPr/>
        <a:lstStyle/>
        <a:p>
          <a:endParaRPr lang="en-US"/>
        </a:p>
      </dgm:t>
    </dgm:pt>
    <dgm:pt modelId="{B7FD772F-9087-48FA-8D15-F5DC5062E2F8}">
      <dgm:prSet custT="1"/>
      <dgm:spPr>
        <a:solidFill>
          <a:srgbClr val="49007E"/>
        </a:solidFill>
        <a:ln w="38100">
          <a:solidFill>
            <a:schemeClr val="bg1"/>
          </a:solidFill>
        </a:ln>
      </dgm:spPr>
      <dgm:t>
        <a:bodyPr/>
        <a:lstStyle/>
        <a:p>
          <a:pPr algn="l"/>
          <a:endParaRPr lang="en-US" sz="2000" dirty="0"/>
        </a:p>
      </dgm:t>
    </dgm:pt>
    <dgm:pt modelId="{8532C400-A83D-45FB-9A3E-C81D24F3FD8A}" type="parTrans" cxnId="{383D89EE-8943-4B06-80AB-967B0F27174D}">
      <dgm:prSet/>
      <dgm:spPr/>
      <dgm:t>
        <a:bodyPr/>
        <a:lstStyle/>
        <a:p>
          <a:endParaRPr lang="en-US"/>
        </a:p>
      </dgm:t>
    </dgm:pt>
    <dgm:pt modelId="{9EDBA6D2-20EB-42A4-9399-E66755EE5EBF}" type="sibTrans" cxnId="{383D89EE-8943-4B06-80AB-967B0F27174D}">
      <dgm:prSet/>
      <dgm:spPr/>
      <dgm:t>
        <a:bodyPr/>
        <a:lstStyle/>
        <a:p>
          <a:endParaRPr lang="en-US"/>
        </a:p>
      </dgm:t>
    </dgm:pt>
    <dgm:pt modelId="{FF06A4B6-B277-4871-B03C-F18EF88F8CBA}" type="pres">
      <dgm:prSet presAssocID="{7ABC9CA4-CC7C-4C21-8977-3B5BBABF890D}" presName="Name0" presStyleCnt="0">
        <dgm:presLayoutVars>
          <dgm:chMax val="7"/>
          <dgm:resizeHandles val="exact"/>
        </dgm:presLayoutVars>
      </dgm:prSet>
      <dgm:spPr/>
      <dgm:t>
        <a:bodyPr/>
        <a:lstStyle/>
        <a:p>
          <a:endParaRPr lang="en-US"/>
        </a:p>
      </dgm:t>
    </dgm:pt>
    <dgm:pt modelId="{9F8B00A6-F391-4144-8703-DEAB0EF4430A}" type="pres">
      <dgm:prSet presAssocID="{7ABC9CA4-CC7C-4C21-8977-3B5BBABF890D}" presName="comp1" presStyleCnt="0"/>
      <dgm:spPr/>
    </dgm:pt>
    <dgm:pt modelId="{2FAAFD38-61AB-4998-87A4-B631ACEEDEDF}" type="pres">
      <dgm:prSet presAssocID="{7ABC9CA4-CC7C-4C21-8977-3B5BBABF890D}" presName="circle1" presStyleLbl="node1" presStyleIdx="0" presStyleCnt="5" custScaleX="175281" custLinFactNeighborY="1806"/>
      <dgm:spPr/>
      <dgm:t>
        <a:bodyPr/>
        <a:lstStyle/>
        <a:p>
          <a:endParaRPr lang="en-US"/>
        </a:p>
      </dgm:t>
    </dgm:pt>
    <dgm:pt modelId="{BF0650AB-A3A9-4B5A-A77D-AABBF3707CF5}" type="pres">
      <dgm:prSet presAssocID="{7ABC9CA4-CC7C-4C21-8977-3B5BBABF890D}" presName="c1text" presStyleLbl="node1" presStyleIdx="0" presStyleCnt="5">
        <dgm:presLayoutVars>
          <dgm:bulletEnabled val="1"/>
        </dgm:presLayoutVars>
      </dgm:prSet>
      <dgm:spPr/>
      <dgm:t>
        <a:bodyPr/>
        <a:lstStyle/>
        <a:p>
          <a:endParaRPr lang="en-US"/>
        </a:p>
      </dgm:t>
    </dgm:pt>
    <dgm:pt modelId="{21754540-7569-4C90-919F-9952F57295CC}" type="pres">
      <dgm:prSet presAssocID="{7ABC9CA4-CC7C-4C21-8977-3B5BBABF890D}" presName="comp2" presStyleCnt="0"/>
      <dgm:spPr/>
    </dgm:pt>
    <dgm:pt modelId="{D6EF84D4-A90F-4B9F-BC4C-FF75D16F432A}" type="pres">
      <dgm:prSet presAssocID="{7ABC9CA4-CC7C-4C21-8977-3B5BBABF890D}" presName="circle2" presStyleLbl="node1" presStyleIdx="1" presStyleCnt="5" custScaleX="113161" custScaleY="82218" custLinFactNeighborX="2630" custLinFactNeighborY="-26839"/>
      <dgm:spPr/>
      <dgm:t>
        <a:bodyPr/>
        <a:lstStyle/>
        <a:p>
          <a:endParaRPr lang="en-US"/>
        </a:p>
      </dgm:t>
    </dgm:pt>
    <dgm:pt modelId="{0F1F7488-376B-4F7D-9BF5-C31D6823A542}" type="pres">
      <dgm:prSet presAssocID="{7ABC9CA4-CC7C-4C21-8977-3B5BBABF890D}" presName="c2text" presStyleLbl="node1" presStyleIdx="1" presStyleCnt="5">
        <dgm:presLayoutVars>
          <dgm:bulletEnabled val="1"/>
        </dgm:presLayoutVars>
      </dgm:prSet>
      <dgm:spPr/>
      <dgm:t>
        <a:bodyPr/>
        <a:lstStyle/>
        <a:p>
          <a:endParaRPr lang="en-US"/>
        </a:p>
      </dgm:t>
    </dgm:pt>
    <dgm:pt modelId="{AE11E1E6-57AB-4DE5-A45A-0F130401509E}" type="pres">
      <dgm:prSet presAssocID="{7ABC9CA4-CC7C-4C21-8977-3B5BBABF890D}" presName="comp3" presStyleCnt="0"/>
      <dgm:spPr/>
    </dgm:pt>
    <dgm:pt modelId="{D8B308D4-4613-44D0-925E-DD676271BDFA}" type="pres">
      <dgm:prSet presAssocID="{7ABC9CA4-CC7C-4C21-8977-3B5BBABF890D}" presName="circle3" presStyleLbl="node1" presStyleIdx="2" presStyleCnt="5" custScaleX="105938" custScaleY="55528" custLinFactNeighborX="3194" custLinFactNeighborY="-43626"/>
      <dgm:spPr/>
      <dgm:t>
        <a:bodyPr/>
        <a:lstStyle/>
        <a:p>
          <a:endParaRPr lang="en-US"/>
        </a:p>
      </dgm:t>
    </dgm:pt>
    <dgm:pt modelId="{38F9B8D2-4B69-409E-85BD-95F093469CD5}" type="pres">
      <dgm:prSet presAssocID="{7ABC9CA4-CC7C-4C21-8977-3B5BBABF890D}" presName="c3text" presStyleLbl="node1" presStyleIdx="2" presStyleCnt="5">
        <dgm:presLayoutVars>
          <dgm:bulletEnabled val="1"/>
        </dgm:presLayoutVars>
      </dgm:prSet>
      <dgm:spPr/>
      <dgm:t>
        <a:bodyPr/>
        <a:lstStyle/>
        <a:p>
          <a:endParaRPr lang="en-US"/>
        </a:p>
      </dgm:t>
    </dgm:pt>
    <dgm:pt modelId="{575CAC1A-DFF3-46EA-83E4-0305731D24A8}" type="pres">
      <dgm:prSet presAssocID="{7ABC9CA4-CC7C-4C21-8977-3B5BBABF890D}" presName="comp4" presStyleCnt="0"/>
      <dgm:spPr/>
    </dgm:pt>
    <dgm:pt modelId="{196E6353-C8EB-48E3-BBC0-9D838E0BC79A}" type="pres">
      <dgm:prSet presAssocID="{7ABC9CA4-CC7C-4C21-8977-3B5BBABF890D}" presName="circle4" presStyleLbl="node1" presStyleIdx="3" presStyleCnt="5" custScaleX="128703" custScaleY="75076" custLinFactNeighborX="4065" custLinFactNeighborY="-40246"/>
      <dgm:spPr/>
      <dgm:t>
        <a:bodyPr/>
        <a:lstStyle/>
        <a:p>
          <a:endParaRPr lang="en-US"/>
        </a:p>
      </dgm:t>
    </dgm:pt>
    <dgm:pt modelId="{D2EB0CA6-97A3-40DF-A4AC-C5ACAF63DCE1}" type="pres">
      <dgm:prSet presAssocID="{7ABC9CA4-CC7C-4C21-8977-3B5BBABF890D}" presName="c4text" presStyleLbl="node1" presStyleIdx="3" presStyleCnt="5">
        <dgm:presLayoutVars>
          <dgm:bulletEnabled val="1"/>
        </dgm:presLayoutVars>
      </dgm:prSet>
      <dgm:spPr/>
      <dgm:t>
        <a:bodyPr/>
        <a:lstStyle/>
        <a:p>
          <a:endParaRPr lang="en-US"/>
        </a:p>
      </dgm:t>
    </dgm:pt>
    <dgm:pt modelId="{1AB637D3-673E-4519-A8EB-6CD343635C4C}" type="pres">
      <dgm:prSet presAssocID="{7ABC9CA4-CC7C-4C21-8977-3B5BBABF890D}" presName="comp5" presStyleCnt="0"/>
      <dgm:spPr/>
    </dgm:pt>
    <dgm:pt modelId="{A3BE213F-CE74-4BAE-9DA4-E7F1C1F1A335}" type="pres">
      <dgm:prSet presAssocID="{7ABC9CA4-CC7C-4C21-8977-3B5BBABF890D}" presName="circle5" presStyleLbl="node1" presStyleIdx="4" presStyleCnt="5" custScaleX="104723" custScaleY="63327" custLinFactNeighborX="-1093" custLinFactNeighborY="-54102"/>
      <dgm:spPr/>
      <dgm:t>
        <a:bodyPr/>
        <a:lstStyle/>
        <a:p>
          <a:endParaRPr lang="en-US"/>
        </a:p>
      </dgm:t>
    </dgm:pt>
    <dgm:pt modelId="{83AC0109-C92D-46D5-9672-E727FB9E6E15}" type="pres">
      <dgm:prSet presAssocID="{7ABC9CA4-CC7C-4C21-8977-3B5BBABF890D}" presName="c5text" presStyleLbl="node1" presStyleIdx="4" presStyleCnt="5">
        <dgm:presLayoutVars>
          <dgm:bulletEnabled val="1"/>
        </dgm:presLayoutVars>
      </dgm:prSet>
      <dgm:spPr/>
      <dgm:t>
        <a:bodyPr/>
        <a:lstStyle/>
        <a:p>
          <a:endParaRPr lang="en-US"/>
        </a:p>
      </dgm:t>
    </dgm:pt>
  </dgm:ptLst>
  <dgm:cxnLst>
    <dgm:cxn modelId="{E255FFAC-8ECF-4471-9337-B71BA92C4FFB}" type="presOf" srcId="{B7FD772F-9087-48FA-8D15-F5DC5062E2F8}" destId="{A3BE213F-CE74-4BAE-9DA4-E7F1C1F1A335}" srcOrd="0" destOrd="0" presId="urn:microsoft.com/office/officeart/2005/8/layout/venn2"/>
    <dgm:cxn modelId="{E57286E2-CB23-432D-8CBE-09936983422A}" type="presOf" srcId="{DD385D8D-33C2-4A23-B884-E803C5DBA2DA}" destId="{196E6353-C8EB-48E3-BBC0-9D838E0BC79A}" srcOrd="0" destOrd="0" presId="urn:microsoft.com/office/officeart/2005/8/layout/venn2"/>
    <dgm:cxn modelId="{BECBE8B9-940C-4587-BCDE-8AFAF23E63BA}" type="presOf" srcId="{974BA6DD-0EF6-40FF-8137-9C6E22401CCB}" destId="{38F9B8D2-4B69-409E-85BD-95F093469CD5}" srcOrd="1" destOrd="0" presId="urn:microsoft.com/office/officeart/2005/8/layout/venn2"/>
    <dgm:cxn modelId="{D045A5E3-1C1B-4320-BC16-A0573E3BE59F}" type="presOf" srcId="{B7FD772F-9087-48FA-8D15-F5DC5062E2F8}" destId="{83AC0109-C92D-46D5-9672-E727FB9E6E15}" srcOrd="1" destOrd="0" presId="urn:microsoft.com/office/officeart/2005/8/layout/venn2"/>
    <dgm:cxn modelId="{0FD1BE98-05DD-455D-9866-1661FFCAAAFE}" srcId="{7ABC9CA4-CC7C-4C21-8977-3B5BBABF890D}" destId="{49BABCA6-4E6F-4D11-A0D8-96F5EBEFA296}" srcOrd="1" destOrd="0" parTransId="{B1FDEFCA-A746-4CD1-9132-A1AFEDA008F8}" sibTransId="{8CC2BF4F-F071-4DB2-9D17-CB2368283AB8}"/>
    <dgm:cxn modelId="{3EBB5870-61D9-4611-A653-5D8BFD90EE26}" srcId="{7ABC9CA4-CC7C-4C21-8977-3B5BBABF890D}" destId="{974BA6DD-0EF6-40FF-8137-9C6E22401CCB}" srcOrd="2" destOrd="0" parTransId="{164E26B3-C77D-430B-8369-E746014DEE12}" sibTransId="{856FE3F6-E75A-40B4-9373-C580ECBA1D3C}"/>
    <dgm:cxn modelId="{383D89EE-8943-4B06-80AB-967B0F27174D}" srcId="{7ABC9CA4-CC7C-4C21-8977-3B5BBABF890D}" destId="{B7FD772F-9087-48FA-8D15-F5DC5062E2F8}" srcOrd="4" destOrd="0" parTransId="{8532C400-A83D-45FB-9A3E-C81D24F3FD8A}" sibTransId="{9EDBA6D2-20EB-42A4-9399-E66755EE5EBF}"/>
    <dgm:cxn modelId="{3A047769-3740-43DB-8598-416F3AA1C838}" type="presOf" srcId="{49BABCA6-4E6F-4D11-A0D8-96F5EBEFA296}" destId="{D6EF84D4-A90F-4B9F-BC4C-FF75D16F432A}" srcOrd="0" destOrd="0" presId="urn:microsoft.com/office/officeart/2005/8/layout/venn2"/>
    <dgm:cxn modelId="{0BEBEF79-22FB-46A5-99FA-E481C836C207}" type="presOf" srcId="{A6AB6496-FDC3-4FBB-95CD-480307437718}" destId="{2FAAFD38-61AB-4998-87A4-B631ACEEDEDF}" srcOrd="0" destOrd="0" presId="urn:microsoft.com/office/officeart/2005/8/layout/venn2"/>
    <dgm:cxn modelId="{075C58EA-A83E-4C51-93ED-7DF8E92ABA3C}" type="presOf" srcId="{974BA6DD-0EF6-40FF-8137-9C6E22401CCB}" destId="{D8B308D4-4613-44D0-925E-DD676271BDFA}" srcOrd="0" destOrd="0" presId="urn:microsoft.com/office/officeart/2005/8/layout/venn2"/>
    <dgm:cxn modelId="{5F9E9014-C270-4279-ADED-F05269F2522D}" type="presOf" srcId="{A6AB6496-FDC3-4FBB-95CD-480307437718}" destId="{BF0650AB-A3A9-4B5A-A77D-AABBF3707CF5}" srcOrd="1" destOrd="0" presId="urn:microsoft.com/office/officeart/2005/8/layout/venn2"/>
    <dgm:cxn modelId="{B596FEBC-4F29-432B-946D-2B47CAA6509E}" srcId="{7ABC9CA4-CC7C-4C21-8977-3B5BBABF890D}" destId="{DD385D8D-33C2-4A23-B884-E803C5DBA2DA}" srcOrd="3" destOrd="0" parTransId="{2853E672-01C1-40B3-9DD1-2C70A824921F}" sibTransId="{73970FAC-FCD6-429B-9423-9126919C0FC0}"/>
    <dgm:cxn modelId="{B31BF229-0990-4858-B6A6-F6055EAE5DD3}" type="presOf" srcId="{49BABCA6-4E6F-4D11-A0D8-96F5EBEFA296}" destId="{0F1F7488-376B-4F7D-9BF5-C31D6823A542}" srcOrd="1" destOrd="0" presId="urn:microsoft.com/office/officeart/2005/8/layout/venn2"/>
    <dgm:cxn modelId="{1FE3D3E9-133E-45A7-A66F-DCFDCCE6892B}" srcId="{7ABC9CA4-CC7C-4C21-8977-3B5BBABF890D}" destId="{A6AB6496-FDC3-4FBB-95CD-480307437718}" srcOrd="0" destOrd="0" parTransId="{79B1C099-9AB0-4B5F-85B3-14907DB27BE2}" sibTransId="{F0A91480-C669-4598-85CF-CA6838E03FFA}"/>
    <dgm:cxn modelId="{0AC0A5C7-1F27-44F4-8348-AFF92771BFAB}" type="presOf" srcId="{7ABC9CA4-CC7C-4C21-8977-3B5BBABF890D}" destId="{FF06A4B6-B277-4871-B03C-F18EF88F8CBA}" srcOrd="0" destOrd="0" presId="urn:microsoft.com/office/officeart/2005/8/layout/venn2"/>
    <dgm:cxn modelId="{418B7BFC-D4ED-4247-9AF6-A192D5915A71}" type="presOf" srcId="{DD385D8D-33C2-4A23-B884-E803C5DBA2DA}" destId="{D2EB0CA6-97A3-40DF-A4AC-C5ACAF63DCE1}" srcOrd="1" destOrd="0" presId="urn:microsoft.com/office/officeart/2005/8/layout/venn2"/>
    <dgm:cxn modelId="{EF84B733-4D12-4085-837E-FED8D59E0525}" type="presParOf" srcId="{FF06A4B6-B277-4871-B03C-F18EF88F8CBA}" destId="{9F8B00A6-F391-4144-8703-DEAB0EF4430A}" srcOrd="0" destOrd="0" presId="urn:microsoft.com/office/officeart/2005/8/layout/venn2"/>
    <dgm:cxn modelId="{3BE9422B-2115-4A6D-87C4-C1E007776436}" type="presParOf" srcId="{9F8B00A6-F391-4144-8703-DEAB0EF4430A}" destId="{2FAAFD38-61AB-4998-87A4-B631ACEEDEDF}" srcOrd="0" destOrd="0" presId="urn:microsoft.com/office/officeart/2005/8/layout/venn2"/>
    <dgm:cxn modelId="{6C0BB403-1DED-4269-A33B-F2FD5B321723}" type="presParOf" srcId="{9F8B00A6-F391-4144-8703-DEAB0EF4430A}" destId="{BF0650AB-A3A9-4B5A-A77D-AABBF3707CF5}" srcOrd="1" destOrd="0" presId="urn:microsoft.com/office/officeart/2005/8/layout/venn2"/>
    <dgm:cxn modelId="{D8CE62C4-3A53-41B4-9044-51C6AE5BC790}" type="presParOf" srcId="{FF06A4B6-B277-4871-B03C-F18EF88F8CBA}" destId="{21754540-7569-4C90-919F-9952F57295CC}" srcOrd="1" destOrd="0" presId="urn:microsoft.com/office/officeart/2005/8/layout/venn2"/>
    <dgm:cxn modelId="{7C3F3993-F4EA-401F-BE3D-A2BC65262BC3}" type="presParOf" srcId="{21754540-7569-4C90-919F-9952F57295CC}" destId="{D6EF84D4-A90F-4B9F-BC4C-FF75D16F432A}" srcOrd="0" destOrd="0" presId="urn:microsoft.com/office/officeart/2005/8/layout/venn2"/>
    <dgm:cxn modelId="{C91ABB54-CA44-4C51-97F9-1C21B5798856}" type="presParOf" srcId="{21754540-7569-4C90-919F-9952F57295CC}" destId="{0F1F7488-376B-4F7D-9BF5-C31D6823A542}" srcOrd="1" destOrd="0" presId="urn:microsoft.com/office/officeart/2005/8/layout/venn2"/>
    <dgm:cxn modelId="{BA027F6B-370A-4B77-9E46-9E9CB3DDE459}" type="presParOf" srcId="{FF06A4B6-B277-4871-B03C-F18EF88F8CBA}" destId="{AE11E1E6-57AB-4DE5-A45A-0F130401509E}" srcOrd="2" destOrd="0" presId="urn:microsoft.com/office/officeart/2005/8/layout/venn2"/>
    <dgm:cxn modelId="{F880A377-A101-4DF1-ACA4-4EEE754ACD16}" type="presParOf" srcId="{AE11E1E6-57AB-4DE5-A45A-0F130401509E}" destId="{D8B308D4-4613-44D0-925E-DD676271BDFA}" srcOrd="0" destOrd="0" presId="urn:microsoft.com/office/officeart/2005/8/layout/venn2"/>
    <dgm:cxn modelId="{74E082A1-B52A-40CA-A037-D6391BBCA7FB}" type="presParOf" srcId="{AE11E1E6-57AB-4DE5-A45A-0F130401509E}" destId="{38F9B8D2-4B69-409E-85BD-95F093469CD5}" srcOrd="1" destOrd="0" presId="urn:microsoft.com/office/officeart/2005/8/layout/venn2"/>
    <dgm:cxn modelId="{F06DC115-A046-4B17-9DC7-2163D0BC2A19}" type="presParOf" srcId="{FF06A4B6-B277-4871-B03C-F18EF88F8CBA}" destId="{575CAC1A-DFF3-46EA-83E4-0305731D24A8}" srcOrd="3" destOrd="0" presId="urn:microsoft.com/office/officeart/2005/8/layout/venn2"/>
    <dgm:cxn modelId="{3B02A807-3133-4902-8968-9192797C0DFA}" type="presParOf" srcId="{575CAC1A-DFF3-46EA-83E4-0305731D24A8}" destId="{196E6353-C8EB-48E3-BBC0-9D838E0BC79A}" srcOrd="0" destOrd="0" presId="urn:microsoft.com/office/officeart/2005/8/layout/venn2"/>
    <dgm:cxn modelId="{58227C98-F7D4-4ED7-8CCA-11468735BA7A}" type="presParOf" srcId="{575CAC1A-DFF3-46EA-83E4-0305731D24A8}" destId="{D2EB0CA6-97A3-40DF-A4AC-C5ACAF63DCE1}" srcOrd="1" destOrd="0" presId="urn:microsoft.com/office/officeart/2005/8/layout/venn2"/>
    <dgm:cxn modelId="{FA02DA87-B27C-42CB-8C25-40C08511DAC4}" type="presParOf" srcId="{FF06A4B6-B277-4871-B03C-F18EF88F8CBA}" destId="{1AB637D3-673E-4519-A8EB-6CD343635C4C}" srcOrd="4" destOrd="0" presId="urn:microsoft.com/office/officeart/2005/8/layout/venn2"/>
    <dgm:cxn modelId="{6953C3CA-FC36-4C4D-8188-BC4D4602D309}" type="presParOf" srcId="{1AB637D3-673E-4519-A8EB-6CD343635C4C}" destId="{A3BE213F-CE74-4BAE-9DA4-E7F1C1F1A335}" srcOrd="0" destOrd="0" presId="urn:microsoft.com/office/officeart/2005/8/layout/venn2"/>
    <dgm:cxn modelId="{CF72488E-6594-4FE8-84D8-4C1DA2D7FCC7}" type="presParOf" srcId="{1AB637D3-673E-4519-A8EB-6CD343635C4C}" destId="{83AC0109-C92D-46D5-9672-E727FB9E6E15}" srcOrd="1" destOrd="0" presId="urn:microsoft.com/office/officeart/2005/8/layout/ven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AAFD38-61AB-4998-87A4-B631ACEEDEDF}">
      <dsp:nvSpPr>
        <dsp:cNvPr id="0" name=""/>
        <dsp:cNvSpPr/>
      </dsp:nvSpPr>
      <dsp:spPr>
        <a:xfrm>
          <a:off x="-90375" y="0"/>
          <a:ext cx="7495951" cy="4276534"/>
        </a:xfrm>
        <a:prstGeom prst="ellipse">
          <a:avLst/>
        </a:prstGeom>
        <a:solidFill>
          <a:srgbClr val="B6DBFF"/>
        </a:solidFill>
        <a:ln w="381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endParaRPr lang="en-US" sz="2000" kern="1200" dirty="0"/>
        </a:p>
      </dsp:txBody>
      <dsp:txXfrm>
        <a:off x="2252109" y="213826"/>
        <a:ext cx="2810981" cy="427653"/>
      </dsp:txXfrm>
    </dsp:sp>
    <dsp:sp modelId="{D6EF84D4-A90F-4B9F-BC4C-FF75D16F432A}">
      <dsp:nvSpPr>
        <dsp:cNvPr id="0" name=""/>
        <dsp:cNvSpPr/>
      </dsp:nvSpPr>
      <dsp:spPr>
        <a:xfrm>
          <a:off x="1696470" y="0"/>
          <a:ext cx="4113463" cy="2988668"/>
        </a:xfrm>
        <a:prstGeom prst="ellipse">
          <a:avLst/>
        </a:prstGeom>
        <a:solidFill>
          <a:srgbClr val="6DB6FF"/>
        </a:solidFill>
        <a:ln w="381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lvl="0" algn="l" defTabSz="889000">
            <a:lnSpc>
              <a:spcPct val="90000"/>
            </a:lnSpc>
            <a:spcBef>
              <a:spcPct val="0"/>
            </a:spcBef>
            <a:spcAft>
              <a:spcPct val="35000"/>
            </a:spcAft>
          </a:pPr>
          <a:endParaRPr lang="en-US" sz="2000" kern="1200" dirty="0"/>
        </a:p>
      </dsp:txBody>
      <dsp:txXfrm>
        <a:off x="2866236" y="171848"/>
        <a:ext cx="1773931" cy="343696"/>
      </dsp:txXfrm>
    </dsp:sp>
    <dsp:sp modelId="{D8B308D4-4613-44D0-925E-DD676271BDFA}">
      <dsp:nvSpPr>
        <dsp:cNvPr id="0" name=""/>
        <dsp:cNvSpPr/>
      </dsp:nvSpPr>
      <dsp:spPr>
        <a:xfrm>
          <a:off x="2167548" y="642634"/>
          <a:ext cx="3171332" cy="1662271"/>
        </a:xfrm>
        <a:prstGeom prst="ellipse">
          <a:avLst/>
        </a:prstGeom>
        <a:solidFill>
          <a:srgbClr val="B66DFF"/>
        </a:solidFill>
        <a:ln w="38100" cap="flat" cmpd="sng" algn="ctr">
          <a:solidFill>
            <a:scrgbClr r="0" g="0" b="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lvl="0" algn="l" defTabSz="889000">
            <a:lnSpc>
              <a:spcPct val="90000"/>
            </a:lnSpc>
            <a:spcBef>
              <a:spcPct val="0"/>
            </a:spcBef>
            <a:spcAft>
              <a:spcPct val="35000"/>
            </a:spcAft>
          </a:pPr>
          <a:endParaRPr lang="en-US" sz="2000" kern="1200" dirty="0"/>
        </a:p>
      </dsp:txBody>
      <dsp:txXfrm>
        <a:off x="2932632" y="757331"/>
        <a:ext cx="1641164" cy="229393"/>
      </dsp:txXfrm>
    </dsp:sp>
    <dsp:sp modelId="{196E6353-C8EB-48E3-BBC0-9D838E0BC79A}">
      <dsp:nvSpPr>
        <dsp:cNvPr id="0" name=""/>
        <dsp:cNvSpPr/>
      </dsp:nvSpPr>
      <dsp:spPr>
        <a:xfrm>
          <a:off x="2239605" y="1270934"/>
          <a:ext cx="3027215" cy="1765857"/>
        </a:xfrm>
        <a:prstGeom prst="ellipse">
          <a:avLst/>
        </a:prstGeom>
        <a:solidFill>
          <a:srgbClr val="006DDB"/>
        </a:solidFill>
        <a:ln w="38100" cap="flat" cmpd="sng" algn="ctr">
          <a:solidFill>
            <a:scrgbClr r="0" g="0" b="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lvl="0" algn="l" defTabSz="889000">
            <a:lnSpc>
              <a:spcPct val="90000"/>
            </a:lnSpc>
            <a:spcBef>
              <a:spcPct val="0"/>
            </a:spcBef>
            <a:spcAft>
              <a:spcPct val="35000"/>
            </a:spcAft>
          </a:pPr>
          <a:endParaRPr lang="en-US" sz="2000" kern="1200" dirty="0"/>
        </a:p>
      </dsp:txBody>
      <dsp:txXfrm>
        <a:off x="2935864" y="1429861"/>
        <a:ext cx="1634696" cy="317854"/>
      </dsp:txXfrm>
    </dsp:sp>
    <dsp:sp modelId="{A3BE213F-CE74-4BAE-9DA4-E7F1C1F1A335}">
      <dsp:nvSpPr>
        <dsp:cNvPr id="0" name=""/>
        <dsp:cNvSpPr/>
      </dsp:nvSpPr>
      <dsp:spPr>
        <a:xfrm>
          <a:off x="2743200" y="1954110"/>
          <a:ext cx="1791405" cy="1083280"/>
        </a:xfrm>
        <a:prstGeom prst="ellipse">
          <a:avLst/>
        </a:prstGeom>
        <a:solidFill>
          <a:srgbClr val="49007E"/>
        </a:solidFill>
        <a:ln w="381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lvl="0" algn="l" defTabSz="889000">
            <a:lnSpc>
              <a:spcPct val="90000"/>
            </a:lnSpc>
            <a:spcBef>
              <a:spcPct val="0"/>
            </a:spcBef>
            <a:spcAft>
              <a:spcPct val="35000"/>
            </a:spcAft>
          </a:pPr>
          <a:endParaRPr lang="en-US" sz="2000" kern="1200" dirty="0"/>
        </a:p>
      </dsp:txBody>
      <dsp:txXfrm>
        <a:off x="3005545" y="2224930"/>
        <a:ext cx="1266715" cy="541640"/>
      </dsp:txXfrm>
    </dsp:sp>
  </dsp:spTree>
</dsp:drawing>
</file>

<file path=ppt/diagrams/layout1.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968487F-8EE4-41AA-A727-CD8FAEE4D748}" type="datetimeFigureOut">
              <a:rPr lang="en-US" smtClean="0"/>
              <a:t>3/31/2016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1D0C122-893B-41BA-B402-CD8BF0BF58C2}" type="slidenum">
              <a:rPr lang="en-US" smtClean="0"/>
              <a:t>‹#›</a:t>
            </a:fld>
            <a:endParaRPr lang="en-US"/>
          </a:p>
        </p:txBody>
      </p:sp>
    </p:spTree>
    <p:extLst>
      <p:ext uri="{BB962C8B-B14F-4D97-AF65-F5344CB8AC3E}">
        <p14:creationId xmlns:p14="http://schemas.microsoft.com/office/powerpoint/2010/main" val="14272236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slide" Target="../slides/slide1.xml"/><Relationship Id="rId2" Type="http://schemas.openxmlformats.org/officeDocument/2006/relationships/notesMaster" Target="../notesMasters/notesMaster1.xml"/><Relationship Id="rId1" Type="http://schemas.openxmlformats.org/officeDocument/2006/relationships/tags" Target="../tags/tag1.xml"/></Relationships>
</file>

<file path=ppt/notesSlides/_rels/notesSlide2.xml.rels><?xml version="1.0" encoding="UTF-8" standalone="yes"?>
<Relationships xmlns="http://schemas.openxmlformats.org/package/2006/relationships"><Relationship Id="rId3" Type="http://schemas.openxmlformats.org/officeDocument/2006/relationships/slide" Target="../slides/slide2.xml"/><Relationship Id="rId2" Type="http://schemas.openxmlformats.org/officeDocument/2006/relationships/notesMaster" Target="../notesMasters/notesMaster1.xml"/><Relationship Id="rId1" Type="http://schemas.openxmlformats.org/officeDocument/2006/relationships/tags" Target="../tags/tag3.xml"/></Relationships>
</file>

<file path=ppt/notesSlides/_rels/notesSlide3.xml.rels><?xml version="1.0" encoding="UTF-8" standalone="yes"?>
<Relationships xmlns="http://schemas.openxmlformats.org/package/2006/relationships"><Relationship Id="rId3" Type="http://schemas.openxmlformats.org/officeDocument/2006/relationships/slide" Target="../slides/slide3.xml"/><Relationship Id="rId2" Type="http://schemas.openxmlformats.org/officeDocument/2006/relationships/notesMaster" Target="../notesMasters/notesMaster1.xml"/><Relationship Id="rId1" Type="http://schemas.openxmlformats.org/officeDocument/2006/relationships/tags" Target="../tags/tag5.xml"/></Relationships>
</file>

<file path=ppt/notesSlides/_rels/notesSlide4.xml.rels><?xml version="1.0" encoding="UTF-8" standalone="yes"?>
<Relationships xmlns="http://schemas.openxmlformats.org/package/2006/relationships"><Relationship Id="rId3" Type="http://schemas.openxmlformats.org/officeDocument/2006/relationships/slide" Target="../slides/slide4.xml"/><Relationship Id="rId2" Type="http://schemas.openxmlformats.org/officeDocument/2006/relationships/notesMaster" Target="../notesMasters/notesMaster1.xml"/><Relationship Id="rId1" Type="http://schemas.openxmlformats.org/officeDocument/2006/relationships/tags" Target="../tags/tag7.xml"/></Relationships>
</file>

<file path=ppt/notesSlides/_rels/notesSlide5.xml.rels><?xml version="1.0" encoding="UTF-8" standalone="yes"?>
<Relationships xmlns="http://schemas.openxmlformats.org/package/2006/relationships"><Relationship Id="rId3" Type="http://schemas.openxmlformats.org/officeDocument/2006/relationships/slide" Target="../slides/slide5.xml"/><Relationship Id="rId2" Type="http://schemas.openxmlformats.org/officeDocument/2006/relationships/notesMaster" Target="../notesMasters/notesMaster1.xml"/><Relationship Id="rId1" Type="http://schemas.openxmlformats.org/officeDocument/2006/relationships/tags" Target="../tags/tag8.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coral-erm.org/"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slide" Target="../slides/slide12.xml"/><Relationship Id="rId2" Type="http://schemas.openxmlformats.org/officeDocument/2006/relationships/notesMaster" Target="../notesMasters/notesMaster1.xml"/><Relationship Id="rId1" Type="http://schemas.openxmlformats.org/officeDocument/2006/relationships/tags" Target="../tags/tag9.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3" Type="http://schemas.openxmlformats.org/officeDocument/2006/relationships/slide" Target="../slides/slide29.xml"/><Relationship Id="rId2" Type="http://schemas.openxmlformats.org/officeDocument/2006/relationships/notesMaster" Target="../notesMasters/notesMaster1.xml"/><Relationship Id="rId1" Type="http://schemas.openxmlformats.org/officeDocument/2006/relationships/tags" Target="../tags/tag10.xml"/></Relationships>
</file>

<file path=ppt/notesSlides/_rels/notesSlide30.xml.rels><?xml version="1.0" encoding="UTF-8" standalone="yes"?>
<Relationships xmlns="http://schemas.openxmlformats.org/package/2006/relationships"><Relationship Id="rId3" Type="http://schemas.openxmlformats.org/officeDocument/2006/relationships/slide" Target="../slides/slide30.xml"/><Relationship Id="rId2" Type="http://schemas.openxmlformats.org/officeDocument/2006/relationships/notesMaster" Target="../notesMasters/notesMaster1.xml"/><Relationship Id="rId1" Type="http://schemas.openxmlformats.org/officeDocument/2006/relationships/tags" Target="../tags/tag1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endParaRPr lang="en-US" dirty="0"/>
          </a:p>
        </p:txBody>
      </p:sp>
      <p:sp>
        <p:nvSpPr>
          <p:cNvPr id="4" name="Slide Number Placeholder 3"/>
          <p:cNvSpPr>
            <a:spLocks noGrp="1"/>
          </p:cNvSpPr>
          <p:nvPr>
            <p:ph type="sldNum" sz="quarter" idx="10"/>
          </p:nvPr>
        </p:nvSpPr>
        <p:spPr/>
        <p:txBody>
          <a:bodyPr/>
          <a:lstStyle/>
          <a:p>
            <a:fld id="{21D0C122-893B-41BA-B402-CD8BF0BF58C2}" type="slidenum">
              <a:rPr lang="en-US" smtClean="0"/>
              <a:t>1</a:t>
            </a:fld>
            <a:endParaRPr lang="en-US"/>
          </a:p>
        </p:txBody>
      </p:sp>
    </p:spTree>
    <p:extLst>
      <p:ext uri="{BB962C8B-B14F-4D97-AF65-F5344CB8AC3E}">
        <p14:creationId xmlns:p14="http://schemas.microsoft.com/office/powerpoint/2010/main" val="15085530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r>
              <a:rPr lang="en-US" smtClean="0"/>
              <a:t>
Poll Title: What is the first thing you think of when you hear the term ERMS (Electronic Resources Management System)?
https://www.polleverywhere.com/free_text_polls/QX9C29FpVEZpPk3</a:t>
            </a:r>
            <a:endParaRPr lang="en-US"/>
          </a:p>
        </p:txBody>
      </p:sp>
      <p:sp>
        <p:nvSpPr>
          <p:cNvPr id="4" name="Slide Number Placeholder 3"/>
          <p:cNvSpPr>
            <a:spLocks noGrp="1"/>
          </p:cNvSpPr>
          <p:nvPr>
            <p:ph type="sldNum" sz="quarter" idx="10"/>
          </p:nvPr>
        </p:nvSpPr>
        <p:spPr/>
        <p:txBody>
          <a:bodyPr/>
          <a:lstStyle/>
          <a:p>
            <a:fld id="{21D0C122-893B-41BA-B402-CD8BF0BF58C2}" type="slidenum">
              <a:rPr lang="en-US" smtClean="0"/>
              <a:t>2</a:t>
            </a:fld>
            <a:endParaRPr lang="en-US"/>
          </a:p>
        </p:txBody>
      </p:sp>
    </p:spTree>
    <p:extLst>
      <p:ext uri="{BB962C8B-B14F-4D97-AF65-F5344CB8AC3E}">
        <p14:creationId xmlns:p14="http://schemas.microsoft.com/office/powerpoint/2010/main" val="35796689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r>
              <a:rPr lang="en-US" smtClean="0"/>
              <a:t>
Poll Title: Does your library use an ERMS?
https://www.polleverywhere.com/multiple_choice_polls/9uMzkgVAkPMekve</a:t>
            </a:r>
            <a:endParaRPr lang="en-US"/>
          </a:p>
        </p:txBody>
      </p:sp>
      <p:sp>
        <p:nvSpPr>
          <p:cNvPr id="4" name="Slide Number Placeholder 3"/>
          <p:cNvSpPr>
            <a:spLocks noGrp="1"/>
          </p:cNvSpPr>
          <p:nvPr>
            <p:ph type="sldNum" sz="quarter" idx="10"/>
          </p:nvPr>
        </p:nvSpPr>
        <p:spPr/>
        <p:txBody>
          <a:bodyPr/>
          <a:lstStyle/>
          <a:p>
            <a:fld id="{21D0C122-893B-41BA-B402-CD8BF0BF58C2}" type="slidenum">
              <a:rPr lang="en-US" smtClean="0"/>
              <a:t>3</a:t>
            </a:fld>
            <a:endParaRPr lang="en-US"/>
          </a:p>
        </p:txBody>
      </p:sp>
    </p:spTree>
    <p:extLst>
      <p:ext uri="{BB962C8B-B14F-4D97-AF65-F5344CB8AC3E}">
        <p14:creationId xmlns:p14="http://schemas.microsoft.com/office/powerpoint/2010/main" val="40035320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r>
              <a:rPr lang="en-US" smtClean="0"/>
              <a:t>
Poll Title: Do you use any software that you wish you could change in some way?
https://www.polleverywhere.com/multiple_choice_polls/bTVHdzIMSqtbSlx</a:t>
            </a:r>
            <a:endParaRPr lang="en-US"/>
          </a:p>
        </p:txBody>
      </p:sp>
      <p:sp>
        <p:nvSpPr>
          <p:cNvPr id="4" name="Slide Number Placeholder 3"/>
          <p:cNvSpPr>
            <a:spLocks noGrp="1"/>
          </p:cNvSpPr>
          <p:nvPr>
            <p:ph type="sldNum" sz="quarter" idx="10"/>
          </p:nvPr>
        </p:nvSpPr>
        <p:spPr/>
        <p:txBody>
          <a:bodyPr/>
          <a:lstStyle/>
          <a:p>
            <a:fld id="{21D0C122-893B-41BA-B402-CD8BF0BF58C2}" type="slidenum">
              <a:rPr lang="en-US" smtClean="0"/>
              <a:t>4</a:t>
            </a:fld>
            <a:endParaRPr lang="en-US"/>
          </a:p>
        </p:txBody>
      </p:sp>
    </p:spTree>
    <p:extLst>
      <p:ext uri="{BB962C8B-B14F-4D97-AF65-F5344CB8AC3E}">
        <p14:creationId xmlns:p14="http://schemas.microsoft.com/office/powerpoint/2010/main" val="6697658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pPr marL="0" marR="0" lvl="0" indent="0" algn="l" rtl="0">
              <a:spcBef>
                <a:spcPts val="0"/>
              </a:spcBef>
              <a:buSzPct val="25000"/>
              <a:buNone/>
            </a:pPr>
            <a:r>
              <a:rPr lang="en-US" sz="1200" b="0" i="0" u="none" strike="noStrike" cap="none" dirty="0" smtClean="0">
                <a:solidFill>
                  <a:schemeClr val="dk1"/>
                </a:solidFill>
                <a:latin typeface="+mn-lt"/>
                <a:ea typeface="Calibri"/>
                <a:cs typeface="Calibri"/>
                <a:sym typeface="Calibri"/>
              </a:rPr>
              <a:t>Fenway Libraries Online (FLO) is a consortium of 10 academic and special libraries in the Boston, MA area. Member libraries specialize in different disciplines, though there is some overlap.</a:t>
            </a:r>
            <a:endParaRPr lang="en-US" sz="1200" b="0" i="0" u="none" strike="noStrike" cap="none" dirty="0">
              <a:solidFill>
                <a:schemeClr val="dk1"/>
              </a:solidFill>
              <a:latin typeface="+mn-lt"/>
              <a:ea typeface="Calibri"/>
              <a:cs typeface="Calibri"/>
              <a:sym typeface="Calibri"/>
            </a:endParaRPr>
          </a:p>
        </p:txBody>
      </p:sp>
      <p:sp>
        <p:nvSpPr>
          <p:cNvPr id="4" name="Slide Number Placeholder 3"/>
          <p:cNvSpPr>
            <a:spLocks noGrp="1"/>
          </p:cNvSpPr>
          <p:nvPr>
            <p:ph type="sldNum" sz="quarter" idx="10"/>
          </p:nvPr>
        </p:nvSpPr>
        <p:spPr/>
        <p:txBody>
          <a:bodyPr/>
          <a:lstStyle/>
          <a:p>
            <a:fld id="{21D0C122-893B-41BA-B402-CD8BF0BF58C2}" type="slidenum">
              <a:rPr lang="en-US" smtClean="0"/>
              <a:t>5</a:t>
            </a:fld>
            <a:endParaRPr lang="en-US"/>
          </a:p>
        </p:txBody>
      </p:sp>
    </p:spTree>
    <p:extLst>
      <p:ext uri="{BB962C8B-B14F-4D97-AF65-F5344CB8AC3E}">
        <p14:creationId xmlns:p14="http://schemas.microsoft.com/office/powerpoint/2010/main" val="4156776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rtl="0">
              <a:spcBef>
                <a:spcPts val="0"/>
              </a:spcBef>
              <a:buSzPct val="25000"/>
              <a:buNone/>
            </a:pPr>
            <a:r>
              <a:rPr lang="en-US" sz="1200" b="0" i="0" u="none" strike="noStrike" cap="none" dirty="0" smtClean="0">
                <a:solidFill>
                  <a:schemeClr val="dk1"/>
                </a:solidFill>
                <a:latin typeface="+mn-lt"/>
                <a:ea typeface="Calibri"/>
                <a:cs typeface="Calibri"/>
                <a:sym typeface="Calibri"/>
              </a:rPr>
              <a:t>Individuals from several FLO libraries participated in the project we will be describing today. Under the leadership of Kelly Drake, the project members developed the specification and performed beta testing. The developer transformed the specification into actual code. Some </a:t>
            </a:r>
            <a:r>
              <a:rPr lang="en-US" dirty="0" smtClean="0"/>
              <a:t>people </a:t>
            </a:r>
            <a:r>
              <a:rPr lang="en-US" sz="1200" b="0" i="0" u="none" strike="noStrike" cap="none" dirty="0" smtClean="0">
                <a:solidFill>
                  <a:schemeClr val="dk1"/>
                </a:solidFill>
                <a:latin typeface="+mn-lt"/>
                <a:ea typeface="Calibri"/>
                <a:cs typeface="Calibri"/>
                <a:sym typeface="Calibri"/>
              </a:rPr>
              <a:t>started as project members, but were unable to continue. The FLO Director played an advisory role.</a:t>
            </a:r>
            <a:endParaRPr lang="en-US" sz="1200" b="0" i="0" u="none" strike="noStrike" cap="none" dirty="0">
              <a:solidFill>
                <a:schemeClr val="dk1"/>
              </a:solidFill>
              <a:latin typeface="+mn-lt"/>
              <a:ea typeface="Calibri"/>
              <a:cs typeface="Calibri"/>
              <a:sym typeface="Calibri"/>
            </a:endParaRPr>
          </a:p>
        </p:txBody>
      </p:sp>
      <p:sp>
        <p:nvSpPr>
          <p:cNvPr id="4" name="Slide Number Placeholder 3"/>
          <p:cNvSpPr>
            <a:spLocks noGrp="1"/>
          </p:cNvSpPr>
          <p:nvPr>
            <p:ph type="sldNum" sz="quarter" idx="10"/>
          </p:nvPr>
        </p:nvSpPr>
        <p:spPr/>
        <p:txBody>
          <a:bodyPr/>
          <a:lstStyle/>
          <a:p>
            <a:fld id="{21D0C122-893B-41BA-B402-CD8BF0BF58C2}" type="slidenum">
              <a:rPr lang="en-US" smtClean="0"/>
              <a:t>6</a:t>
            </a:fld>
            <a:endParaRPr lang="en-US"/>
          </a:p>
        </p:txBody>
      </p:sp>
    </p:spTree>
    <p:extLst>
      <p:ext uri="{BB962C8B-B14F-4D97-AF65-F5344CB8AC3E}">
        <p14:creationId xmlns:p14="http://schemas.microsoft.com/office/powerpoint/2010/main" val="13930406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Some of you may know it as the fish that are involved in building CORAL reefs by secreting calcium carbonate like in this slide.  But for us at FLO, its primary meaning is very different.  </a:t>
            </a:r>
            <a:endParaRPr lang="en-US" dirty="0"/>
          </a:p>
        </p:txBody>
      </p:sp>
      <p:sp>
        <p:nvSpPr>
          <p:cNvPr id="4" name="Slide Number Placeholder 3"/>
          <p:cNvSpPr>
            <a:spLocks noGrp="1"/>
          </p:cNvSpPr>
          <p:nvPr>
            <p:ph type="sldNum" sz="quarter" idx="10"/>
          </p:nvPr>
        </p:nvSpPr>
        <p:spPr/>
        <p:txBody>
          <a:bodyPr/>
          <a:lstStyle/>
          <a:p>
            <a:fld id="{21D0C122-893B-41BA-B402-CD8BF0BF58C2}" type="slidenum">
              <a:rPr lang="en-US" smtClean="0"/>
              <a:t>7</a:t>
            </a:fld>
            <a:endParaRPr lang="en-US"/>
          </a:p>
        </p:txBody>
      </p:sp>
    </p:spTree>
    <p:extLst>
      <p:ext uri="{BB962C8B-B14F-4D97-AF65-F5344CB8AC3E}">
        <p14:creationId xmlns:p14="http://schemas.microsoft.com/office/powerpoint/2010/main" val="25698822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hlinkClick r:id="rId3"/>
              </a:rPr>
              <a:t>CORAL</a:t>
            </a:r>
            <a:r>
              <a:rPr lang="en-US" sz="1200" dirty="0" smtClean="0"/>
              <a:t>, short for Centralized Online Resources Acquisitions and Licensing, is an Electronic Resources Management System created by the University of Notre Dame.   Comprised of several modules, it tracks all information related to the entire lifecycle of an e-resource.  </a:t>
            </a:r>
          </a:p>
        </p:txBody>
      </p:sp>
      <p:sp>
        <p:nvSpPr>
          <p:cNvPr id="4" name="Slide Number Placeholder 3"/>
          <p:cNvSpPr>
            <a:spLocks noGrp="1"/>
          </p:cNvSpPr>
          <p:nvPr>
            <p:ph type="sldNum" sz="quarter" idx="10"/>
          </p:nvPr>
        </p:nvSpPr>
        <p:spPr/>
        <p:txBody>
          <a:bodyPr/>
          <a:lstStyle/>
          <a:p>
            <a:fld id="{21D0C122-893B-41BA-B402-CD8BF0BF58C2}" type="slidenum">
              <a:rPr lang="en-US" smtClean="0"/>
              <a:t>8</a:t>
            </a:fld>
            <a:endParaRPr lang="en-US"/>
          </a:p>
        </p:txBody>
      </p:sp>
    </p:spTree>
    <p:extLst>
      <p:ext uri="{BB962C8B-B14F-4D97-AF65-F5344CB8AC3E}">
        <p14:creationId xmlns:p14="http://schemas.microsoft.com/office/powerpoint/2010/main" val="13826770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effectLst/>
              </a:rPr>
              <a:t>What sets CORAL apart from popular vendor products like EBSCO’s ERM Essentials and Serials Solutions 360 Resource Manager is that it is not a vendor product.   It is an open source software.  </a:t>
            </a:r>
          </a:p>
          <a:p>
            <a:r>
              <a:rPr lang="en-US" dirty="0" smtClean="0">
                <a:effectLst/>
              </a:rPr>
              <a:t> </a:t>
            </a:r>
          </a:p>
          <a:p>
            <a:r>
              <a:rPr lang="en-US" sz="1200" kern="1200" dirty="0" smtClean="0">
                <a:solidFill>
                  <a:schemeClr val="tx1"/>
                </a:solidFill>
                <a:effectLst/>
                <a:latin typeface="+mn-lt"/>
                <a:ea typeface="+mn-ea"/>
                <a:cs typeface="+mn-cs"/>
              </a:rPr>
              <a:t>Open source can be defined by the literal meaning of the term:  the source code of the software is</a:t>
            </a:r>
            <a:r>
              <a:rPr lang="en-US" sz="1200" i="1" kern="1200" dirty="0" smtClean="0">
                <a:solidFill>
                  <a:schemeClr val="tx1"/>
                </a:solidFill>
                <a:effectLst/>
                <a:latin typeface="+mn-lt"/>
                <a:ea typeface="+mn-ea"/>
                <a:cs typeface="+mn-cs"/>
              </a:rPr>
              <a:t> open</a:t>
            </a:r>
            <a:r>
              <a:rPr lang="en-US" sz="1200" kern="1200" dirty="0" smtClean="0">
                <a:solidFill>
                  <a:schemeClr val="tx1"/>
                </a:solidFill>
                <a:effectLst/>
                <a:latin typeface="+mn-lt"/>
                <a:ea typeface="+mn-ea"/>
                <a:cs typeface="+mn-cs"/>
              </a:rPr>
              <a:t> and freely accessible to the public. There is a longer, more detailed list of criteria on the Open Source Initiative website (linked in the slide) that more clearly defines open source software by the spirit in which open source software should exist: that by gaining access to the source code, users can improve upon it and share those improvements, allowing for the rapid evolution of software. And that is what makes open source so powerful and attractive.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Since open source software is freely distributed, almost all of them do not have the backing of a vendor – so no training webinars or dedicated support staff – though for the</a:t>
            </a:r>
            <a:r>
              <a:rPr lang="en-US" sz="1200" kern="1200" baseline="0" dirty="0" smtClean="0">
                <a:solidFill>
                  <a:schemeClr val="tx1"/>
                </a:solidFill>
                <a:effectLst/>
                <a:latin typeface="+mn-lt"/>
                <a:ea typeface="+mn-ea"/>
                <a:cs typeface="+mn-cs"/>
              </a:rPr>
              <a:t> more popular software, </a:t>
            </a:r>
            <a:r>
              <a:rPr lang="en-US" sz="1200" kern="1200" dirty="0" smtClean="0">
                <a:solidFill>
                  <a:schemeClr val="tx1"/>
                </a:solidFill>
                <a:effectLst/>
                <a:latin typeface="+mn-lt"/>
                <a:ea typeface="+mn-ea"/>
                <a:cs typeface="+mn-cs"/>
              </a:rPr>
              <a:t>there are certainly a 3</a:t>
            </a:r>
            <a:r>
              <a:rPr lang="en-US" sz="1200" kern="1200" baseline="30000" dirty="0" smtClean="0">
                <a:solidFill>
                  <a:schemeClr val="tx1"/>
                </a:solidFill>
                <a:effectLst/>
                <a:latin typeface="+mn-lt"/>
                <a:ea typeface="+mn-ea"/>
                <a:cs typeface="+mn-cs"/>
              </a:rPr>
              <a:t>rd</a:t>
            </a:r>
            <a:r>
              <a:rPr lang="en-US" sz="1200" kern="1200" dirty="0" smtClean="0">
                <a:solidFill>
                  <a:schemeClr val="tx1"/>
                </a:solidFill>
                <a:effectLst/>
                <a:latin typeface="+mn-lt"/>
                <a:ea typeface="+mn-ea"/>
                <a:cs typeface="+mn-cs"/>
              </a:rPr>
              <a:t> party</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companies out there who make it a business to sell support</a:t>
            </a:r>
            <a:r>
              <a:rPr lang="en-US" sz="1200" kern="1200" baseline="0" dirty="0" smtClean="0">
                <a:solidFill>
                  <a:schemeClr val="tx1"/>
                </a:solidFill>
                <a:effectLst/>
                <a:latin typeface="+mn-lt"/>
                <a:ea typeface="+mn-ea"/>
                <a:cs typeface="+mn-cs"/>
              </a:rPr>
              <a:t> services</a:t>
            </a:r>
            <a:r>
              <a:rPr lang="en-US" sz="1200" kern="1200" dirty="0" smtClean="0">
                <a:solidFill>
                  <a:schemeClr val="tx1"/>
                </a:solidFill>
                <a:effectLst/>
                <a:latin typeface="+mn-lt"/>
                <a:ea typeface="+mn-ea"/>
                <a:cs typeface="+mn-cs"/>
              </a:rPr>
              <a:t>.  For open source</a:t>
            </a:r>
            <a:r>
              <a:rPr lang="en-US" sz="1200" kern="1200" baseline="0" dirty="0" smtClean="0">
                <a:solidFill>
                  <a:schemeClr val="tx1"/>
                </a:solidFill>
                <a:effectLst/>
                <a:latin typeface="+mn-lt"/>
                <a:ea typeface="+mn-ea"/>
                <a:cs typeface="+mn-cs"/>
              </a:rPr>
              <a:t> software, t</a:t>
            </a:r>
            <a:r>
              <a:rPr lang="en-US" sz="1200" kern="1200" dirty="0" smtClean="0">
                <a:solidFill>
                  <a:schemeClr val="tx1"/>
                </a:solidFill>
                <a:effectLst/>
                <a:latin typeface="+mn-lt"/>
                <a:ea typeface="+mn-ea"/>
                <a:cs typeface="+mn-cs"/>
              </a:rPr>
              <a:t>he support is provided by the community of users, who come together with an interest in helping others use the software, in improving the software, and in encouraging others to join in the software’s community, thereby expanding that community.  And our presentation today is about how we became a part of the community of CORAL users.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Image: https://opensource.org/logo-usage-guidelines</a:t>
            </a:r>
          </a:p>
          <a:p>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1A9DCB80-8776-433C-AEAB-DAFB8C887D76}" type="slidenum">
              <a:rPr lang="en-US" smtClean="0"/>
              <a:t>9</a:t>
            </a:fld>
            <a:endParaRPr lang="en-US"/>
          </a:p>
        </p:txBody>
      </p:sp>
    </p:spTree>
    <p:extLst>
      <p:ext uri="{BB962C8B-B14F-4D97-AF65-F5344CB8AC3E}">
        <p14:creationId xmlns:p14="http://schemas.microsoft.com/office/powerpoint/2010/main" val="13640901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rtl="0">
              <a:spcBef>
                <a:spcPts val="0"/>
              </a:spcBef>
              <a:buSzPct val="25000"/>
              <a:buNone/>
            </a:pPr>
            <a:r>
              <a:rPr lang="en-US" dirty="0" smtClean="0"/>
              <a:t>T</a:t>
            </a:r>
            <a:r>
              <a:rPr lang="en-US" sz="1200" b="0" i="0" u="none" strike="noStrike" cap="none" dirty="0" smtClean="0">
                <a:solidFill>
                  <a:schemeClr val="dk1"/>
                </a:solidFill>
                <a:latin typeface="+mn-lt"/>
                <a:ea typeface="Calibri"/>
                <a:cs typeface="Calibri"/>
                <a:sym typeface="Calibri"/>
              </a:rPr>
              <a:t>he early participants and the consortium’s office worked out a local plan for the consortium.</a:t>
            </a:r>
            <a:r>
              <a:rPr lang="en-US" dirty="0" smtClean="0"/>
              <a:t> They decided everything from which modules to use to what local names for different pieces of information should be. CORAL was designed as a set of interactive modules. Each module could work as a standalone system or could work as part of a larger system. Institutions could download and install as many or as few modules as they wanted. We</a:t>
            </a:r>
            <a:r>
              <a:rPr lang="en-US" sz="1200" b="0" i="0" u="none" strike="noStrike" cap="none" dirty="0" smtClean="0">
                <a:solidFill>
                  <a:schemeClr val="dk1"/>
                </a:solidFill>
                <a:latin typeface="+mn-lt"/>
                <a:ea typeface="Calibri"/>
                <a:cs typeface="Calibri"/>
                <a:sym typeface="Calibri"/>
              </a:rPr>
              <a:t> decided to implement only 3 of the modules: Organizations, Resources, and Licensing. Through many dialogues, the</a:t>
            </a:r>
            <a:r>
              <a:rPr lang="en-US" dirty="0" smtClean="0"/>
              <a:t> early adopters</a:t>
            </a:r>
            <a:r>
              <a:rPr lang="en-US" sz="1200" b="0" i="0" u="none" strike="noStrike" cap="none" dirty="0" smtClean="0">
                <a:solidFill>
                  <a:schemeClr val="dk1"/>
                </a:solidFill>
                <a:latin typeface="+mn-lt"/>
                <a:ea typeface="Calibri"/>
                <a:cs typeface="Calibri"/>
                <a:sym typeface="Calibri"/>
              </a:rPr>
              <a:t> determined how to customize and implement th</a:t>
            </a:r>
            <a:r>
              <a:rPr lang="en-US" dirty="0" smtClean="0"/>
              <a:t>ese modules</a:t>
            </a:r>
            <a:r>
              <a:rPr lang="en-US" sz="1200" b="0" i="0" u="none" strike="noStrike" cap="none" dirty="0" smtClean="0">
                <a:solidFill>
                  <a:schemeClr val="dk1"/>
                </a:solidFill>
                <a:latin typeface="+mn-lt"/>
                <a:ea typeface="Calibri"/>
                <a:cs typeface="Calibri"/>
                <a:sym typeface="Calibri"/>
              </a:rPr>
              <a:t> for member libraries’ needs. The Out-of-the-box version of CORAL includes options for different pieces of information, such as different types of resources, but allows the institution to expand or override those options as needed. After examining the early participants’ resources, the consortium revised those settings accordingly. They added extra types of some pieces of information (</a:t>
            </a:r>
            <a:r>
              <a:rPr lang="en-US" sz="1200" b="0" i="0" u="none" strike="noStrike" cap="none" dirty="0" err="1" smtClean="0">
                <a:solidFill>
                  <a:schemeClr val="dk1"/>
                </a:solidFill>
                <a:latin typeface="+mn-lt"/>
                <a:ea typeface="Calibri"/>
                <a:cs typeface="Calibri"/>
                <a:sym typeface="Calibri"/>
              </a:rPr>
              <a:t>eg</a:t>
            </a:r>
            <a:r>
              <a:rPr lang="en-US" sz="1200" b="0" i="0" u="none" strike="noStrike" cap="none" dirty="0" smtClean="0">
                <a:solidFill>
                  <a:schemeClr val="dk1"/>
                </a:solidFill>
                <a:latin typeface="+mn-lt"/>
                <a:ea typeface="Calibri"/>
                <a:cs typeface="Calibri"/>
                <a:sym typeface="Calibri"/>
              </a:rPr>
              <a:t>. Zombie as an organization type) and renamed existing ones </a:t>
            </a:r>
            <a:r>
              <a:rPr lang="en-US" sz="1200" b="0" i="0" u="none" strike="noStrike" cap="none" dirty="0" smtClean="0">
                <a:solidFill>
                  <a:schemeClr val="dk1"/>
                </a:solidFill>
                <a:latin typeface="+mn-lt"/>
                <a:ea typeface="Calibri"/>
                <a:cs typeface="Calibri"/>
                <a:sym typeface="Calibri"/>
              </a:rPr>
              <a:t>(changed</a:t>
            </a:r>
            <a:r>
              <a:rPr lang="en-US" sz="1200" b="0" i="0" u="none" strike="noStrike" cap="none" baseline="0" dirty="0" smtClean="0">
                <a:solidFill>
                  <a:schemeClr val="dk1"/>
                </a:solidFill>
                <a:latin typeface="+mn-lt"/>
                <a:ea typeface="Calibri"/>
                <a:cs typeface="Calibri"/>
                <a:sym typeface="Calibri"/>
              </a:rPr>
              <a:t> “vendor” to “vendor (seller)” to clarify</a:t>
            </a:r>
            <a:r>
              <a:rPr lang="en-US" sz="1200" b="0" i="0" u="none" strike="noStrike" cap="none" dirty="0" smtClean="0">
                <a:solidFill>
                  <a:schemeClr val="dk1"/>
                </a:solidFill>
                <a:latin typeface="+mn-lt"/>
                <a:ea typeface="Calibri"/>
                <a:cs typeface="Calibri"/>
                <a:sym typeface="Calibri"/>
              </a:rPr>
              <a:t>). </a:t>
            </a:r>
            <a:r>
              <a:rPr lang="en-US" sz="1200" b="0" i="0" u="none" strike="noStrike" cap="none" dirty="0" smtClean="0">
                <a:solidFill>
                  <a:schemeClr val="dk1"/>
                </a:solidFill>
                <a:latin typeface="+mn-lt"/>
                <a:ea typeface="Calibri"/>
                <a:cs typeface="Calibri"/>
                <a:sym typeface="Calibri"/>
              </a:rPr>
              <a:t>In the process, they developed best practices for the consortium. They recorded all of these decisions in shared Google Docs files.</a:t>
            </a:r>
          </a:p>
          <a:p>
            <a:pPr marL="0" marR="0" lvl="0" indent="0" algn="l" rtl="0">
              <a:spcBef>
                <a:spcPts val="0"/>
              </a:spcBef>
              <a:buSzPct val="25000"/>
              <a:buNone/>
            </a:pPr>
            <a:endParaRPr lang="en-US" sz="1200" b="0" i="0" u="none" strike="noStrike" cap="none" dirty="0" smtClean="0">
              <a:solidFill>
                <a:schemeClr val="dk1"/>
              </a:solidFill>
              <a:latin typeface="+mn-lt"/>
              <a:ea typeface="Calibri"/>
              <a:cs typeface="Calibri"/>
              <a:sym typeface="Calibri"/>
            </a:endParaRPr>
          </a:p>
          <a:p>
            <a:pPr marL="0" marR="0" lvl="0" indent="0" algn="l" rtl="0">
              <a:spcBef>
                <a:spcPts val="0"/>
              </a:spcBef>
              <a:buSzPct val="25000"/>
              <a:buNone/>
            </a:pPr>
            <a:r>
              <a:rPr lang="en-US" sz="1200" b="0" i="0" u="none" strike="noStrike" cap="none" dirty="0" smtClean="0">
                <a:solidFill>
                  <a:schemeClr val="dk1"/>
                </a:solidFill>
                <a:latin typeface="+mn-lt"/>
                <a:ea typeface="Calibri"/>
                <a:cs typeface="Calibri"/>
                <a:sym typeface="Calibri"/>
              </a:rPr>
              <a:t>The group also uncovered areas where CORAL could be improved. They asked “What is missing?”, “What could work better?,” and “What causes problems?”</a:t>
            </a:r>
            <a:endParaRPr lang="en-US" sz="1200" b="0" i="0" u="none" strike="noStrike" cap="none" dirty="0">
              <a:solidFill>
                <a:schemeClr val="dk1"/>
              </a:solidFill>
              <a:latin typeface="+mn-lt"/>
              <a:ea typeface="Calibri"/>
              <a:cs typeface="Calibri"/>
              <a:sym typeface="Calibri"/>
            </a:endParaRPr>
          </a:p>
        </p:txBody>
      </p:sp>
      <p:sp>
        <p:nvSpPr>
          <p:cNvPr id="4" name="Slide Number Placeholder 3"/>
          <p:cNvSpPr>
            <a:spLocks noGrp="1"/>
          </p:cNvSpPr>
          <p:nvPr>
            <p:ph type="sldNum" sz="quarter" idx="10"/>
          </p:nvPr>
        </p:nvSpPr>
        <p:spPr/>
        <p:txBody>
          <a:bodyPr/>
          <a:lstStyle/>
          <a:p>
            <a:fld id="{21D0C122-893B-41BA-B402-CD8BF0BF58C2}" type="slidenum">
              <a:rPr lang="en-US" smtClean="0"/>
              <a:t>10</a:t>
            </a:fld>
            <a:endParaRPr lang="en-US"/>
          </a:p>
        </p:txBody>
      </p:sp>
    </p:spTree>
    <p:extLst>
      <p:ext uri="{BB962C8B-B14F-4D97-AF65-F5344CB8AC3E}">
        <p14:creationId xmlns:p14="http://schemas.microsoft.com/office/powerpoint/2010/main" val="4990939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Shape 21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14" name="Shape 214"/>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r>
              <a:rPr lang="en-US" dirty="0"/>
              <a:t>The consortium implemented CORAL in a few rounds over a couple of years. A few libraries at a time started using it. People from the earlier rounds trained people from the later rounds. Through using the system and teaching each other how to use it, we became familiar with how it worked and what its limitations were. Each member library participated in the CORAL community for a different amount of time, but we had accumulated a fair bit of collective knowledge of the system by the time we started thinking about contributing back to the CORAL community.</a:t>
            </a:r>
          </a:p>
        </p:txBody>
      </p:sp>
      <p:sp>
        <p:nvSpPr>
          <p:cNvPr id="215" name="Shape 215"/>
          <p:cNvSpPr txBox="1">
            <a:spLocks noGrp="1"/>
          </p:cNvSpPr>
          <p:nvPr>
            <p:ph type="sldNum" idx="12"/>
          </p:nvPr>
        </p:nvSpPr>
        <p:spPr>
          <a:xfrm>
            <a:off x="3884612" y="8685213"/>
            <a:ext cx="2971800" cy="4572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t>11</a:t>
            </a:fld>
            <a:endParaRPr lang="en-US"/>
          </a:p>
        </p:txBody>
      </p:sp>
    </p:spTree>
    <p:extLst>
      <p:ext uri="{BB962C8B-B14F-4D97-AF65-F5344CB8AC3E}">
        <p14:creationId xmlns:p14="http://schemas.microsoft.com/office/powerpoint/2010/main" val="42042296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pPr marL="0" marR="0" lvl="0" indent="0" algn="l" rtl="0">
              <a:spcBef>
                <a:spcPts val="0"/>
              </a:spcBef>
              <a:buSzPct val="25000"/>
              <a:buNone/>
            </a:pPr>
            <a:r>
              <a:rPr lang="en-US" sz="1200" b="0" i="0" u="none" strike="noStrike" cap="none" dirty="0" smtClean="0">
                <a:solidFill>
                  <a:schemeClr val="dk1"/>
                </a:solidFill>
                <a:latin typeface="+mn-lt"/>
                <a:ea typeface="Calibri"/>
                <a:cs typeface="Calibri"/>
                <a:sym typeface="Calibri"/>
              </a:rPr>
              <a:t>Overall, the consortium was pleased with CORAL. It helped us organize the many pieces of information about our subscriptions. Consortium members had some concerns, however, and wanted to get involved to address those concerns.</a:t>
            </a:r>
          </a:p>
          <a:p>
            <a:pPr marL="0" marR="0" lvl="0" indent="0" algn="l" rtl="0">
              <a:spcBef>
                <a:spcPts val="0"/>
              </a:spcBef>
              <a:buSzPct val="25000"/>
              <a:buNone/>
            </a:pPr>
            <a:endParaRPr lang="en-US" sz="1200" b="0" i="0" u="none" strike="noStrike" cap="none" dirty="0" smtClean="0">
              <a:solidFill>
                <a:schemeClr val="dk1"/>
              </a:solidFill>
              <a:latin typeface="+mn-lt"/>
              <a:ea typeface="Calibri"/>
              <a:cs typeface="Calibri"/>
              <a:sym typeface="Calibri"/>
            </a:endParaRPr>
          </a:p>
          <a:p>
            <a:pPr marL="0" marR="0" lvl="0" indent="0" algn="l" rtl="0">
              <a:spcBef>
                <a:spcPts val="0"/>
              </a:spcBef>
              <a:buSzPct val="25000"/>
              <a:buNone/>
            </a:pPr>
            <a:r>
              <a:rPr lang="en-US" sz="1200" b="0" i="0" u="none" strike="noStrike" cap="none" dirty="0" smtClean="0">
                <a:solidFill>
                  <a:schemeClr val="dk1"/>
                </a:solidFill>
                <a:latin typeface="+mn-lt"/>
                <a:ea typeface="Calibri"/>
                <a:cs typeface="Calibri"/>
                <a:sym typeface="Calibri"/>
              </a:rPr>
              <a:t>Members were concerned that CORAL might not continue to exist – or might not continue to exist as a unified whole. The discussion list had low participation. It was unclear how the steering committee functioned or what they did. Development seemed haphazard – it was not clear which projects were being worked on or what procedures a group needed to follow to contribute to the development.</a:t>
            </a:r>
          </a:p>
          <a:p>
            <a:pPr marL="0" marR="0" lvl="0" indent="0" algn="l" rtl="0">
              <a:spcBef>
                <a:spcPts val="0"/>
              </a:spcBef>
              <a:buSzPct val="25000"/>
              <a:buNone/>
            </a:pPr>
            <a:endParaRPr lang="en-US" sz="1200" b="0" i="0" u="none" strike="noStrike" cap="none" dirty="0" smtClean="0">
              <a:solidFill>
                <a:schemeClr val="dk1"/>
              </a:solidFill>
              <a:latin typeface="+mn-lt"/>
              <a:ea typeface="Calibri"/>
              <a:cs typeface="Calibri"/>
              <a:sym typeface="Calibri"/>
            </a:endParaRPr>
          </a:p>
          <a:p>
            <a:pPr marL="0" marR="0" lvl="0" indent="0" algn="l" rtl="0">
              <a:spcBef>
                <a:spcPts val="0"/>
              </a:spcBef>
              <a:buSzPct val="25000"/>
              <a:buNone/>
            </a:pPr>
            <a:r>
              <a:rPr lang="en-US" sz="1200" b="0" i="0" u="none" strike="noStrike" cap="none" dirty="0" smtClean="0">
                <a:solidFill>
                  <a:schemeClr val="dk1"/>
                </a:solidFill>
                <a:latin typeface="+mn-lt"/>
                <a:ea typeface="Calibri"/>
                <a:cs typeface="Calibri"/>
                <a:sym typeface="Calibri"/>
              </a:rPr>
              <a:t>As members already knew from being part of a consortium of 10 small academic and special libraries with widely differing specialties, internal cultures, and needs, working as part of a community has real benefits. Members can draw on each others’ expertise, ask each other questions, and bounce ideas off one another. Sharing common systems also reduces the amount of work each individual organization needs to do. The community aspect of CORAL was one of its draws and the consortium wished to keep the community going.</a:t>
            </a:r>
          </a:p>
          <a:p>
            <a:pPr marL="0" marR="0" lvl="0" indent="0" algn="l" rtl="0">
              <a:spcBef>
                <a:spcPts val="0"/>
              </a:spcBef>
              <a:buSzPct val="25000"/>
              <a:buNone/>
            </a:pPr>
            <a:endParaRPr lang="en-US" sz="1200" b="0" i="0" u="none" strike="noStrike" cap="none" dirty="0" smtClean="0">
              <a:solidFill>
                <a:schemeClr val="dk1"/>
              </a:solidFill>
              <a:latin typeface="+mn-lt"/>
              <a:ea typeface="Calibri"/>
              <a:cs typeface="Calibri"/>
              <a:sym typeface="Calibri"/>
            </a:endParaRPr>
          </a:p>
          <a:p>
            <a:pPr marL="0" marR="0" lvl="0" indent="0" algn="l" rtl="0">
              <a:spcBef>
                <a:spcPts val="0"/>
              </a:spcBef>
              <a:buSzPct val="25000"/>
              <a:buNone/>
            </a:pPr>
            <a:r>
              <a:rPr lang="en-US" sz="1200" b="0" i="0" u="none" strike="noStrike" cap="none" dirty="0" smtClean="0">
                <a:solidFill>
                  <a:schemeClr val="dk1"/>
                </a:solidFill>
                <a:latin typeface="+mn-lt"/>
                <a:ea typeface="Calibri"/>
                <a:cs typeface="Calibri"/>
                <a:sym typeface="Calibri"/>
              </a:rPr>
              <a:t>As I mentioned earlier, early participants noticed things they wished CORAL could do or would do differently. These changes ranged from tiny inconveniences to larger projects. The consortium saw ways to make the system work better and wanted to take advantage of the opportunity to improve the system.</a:t>
            </a:r>
          </a:p>
          <a:p>
            <a:pPr marL="0" marR="0" lvl="0" indent="0" algn="l" rtl="0">
              <a:spcBef>
                <a:spcPts val="0"/>
              </a:spcBef>
              <a:buSzPct val="25000"/>
              <a:buNone/>
            </a:pPr>
            <a:endParaRPr lang="en-US" sz="1200" b="0" i="0" u="none" strike="noStrike" cap="none" dirty="0" smtClean="0">
              <a:solidFill>
                <a:schemeClr val="dk1"/>
              </a:solidFill>
              <a:latin typeface="+mn-lt"/>
              <a:ea typeface="Calibri"/>
              <a:cs typeface="Calibri"/>
              <a:sym typeface="Calibri"/>
            </a:endParaRPr>
          </a:p>
          <a:p>
            <a:pPr marL="0" marR="0" lvl="0" indent="0" algn="l" rtl="0">
              <a:spcBef>
                <a:spcPts val="0"/>
              </a:spcBef>
              <a:buSzPct val="25000"/>
              <a:buNone/>
            </a:pPr>
            <a:r>
              <a:rPr lang="en-US" sz="1200" b="0" i="0" u="none" strike="noStrike" cap="none" dirty="0" smtClean="0">
                <a:solidFill>
                  <a:schemeClr val="dk1"/>
                </a:solidFill>
                <a:latin typeface="+mn-lt"/>
                <a:ea typeface="Calibri"/>
                <a:cs typeface="Calibri"/>
                <a:sym typeface="Calibri"/>
              </a:rPr>
              <a:t>Having used other open source systems in the past, the consortium had established a level of comfort with using open source systems and was ready to move from being users to being active contributors.</a:t>
            </a:r>
            <a:endParaRPr lang="en-US" sz="1200" b="0" i="0" u="none" strike="noStrike" cap="none" dirty="0">
              <a:solidFill>
                <a:schemeClr val="dk1"/>
              </a:solidFill>
              <a:latin typeface="+mn-lt"/>
              <a:ea typeface="Calibri"/>
              <a:cs typeface="Calibri"/>
              <a:sym typeface="Calibri"/>
            </a:endParaRPr>
          </a:p>
        </p:txBody>
      </p:sp>
      <p:sp>
        <p:nvSpPr>
          <p:cNvPr id="4" name="Slide Number Placeholder 3"/>
          <p:cNvSpPr>
            <a:spLocks noGrp="1"/>
          </p:cNvSpPr>
          <p:nvPr>
            <p:ph type="sldNum" sz="quarter" idx="10"/>
          </p:nvPr>
        </p:nvSpPr>
        <p:spPr/>
        <p:txBody>
          <a:bodyPr/>
          <a:lstStyle/>
          <a:p>
            <a:fld id="{21D0C122-893B-41BA-B402-CD8BF0BF58C2}" type="slidenum">
              <a:rPr lang="en-US" smtClean="0"/>
              <a:t>12</a:t>
            </a:fld>
            <a:endParaRPr lang="en-US"/>
          </a:p>
        </p:txBody>
      </p:sp>
    </p:spTree>
    <p:extLst>
      <p:ext uri="{BB962C8B-B14F-4D97-AF65-F5344CB8AC3E}">
        <p14:creationId xmlns:p14="http://schemas.microsoft.com/office/powerpoint/2010/main" val="20923575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smtClean="0">
              <a:effectLst/>
            </a:endParaRPr>
          </a:p>
        </p:txBody>
      </p:sp>
      <p:sp>
        <p:nvSpPr>
          <p:cNvPr id="4" name="Slide Number Placeholder 3"/>
          <p:cNvSpPr>
            <a:spLocks noGrp="1"/>
          </p:cNvSpPr>
          <p:nvPr>
            <p:ph type="sldNum" sz="quarter" idx="10"/>
          </p:nvPr>
        </p:nvSpPr>
        <p:spPr/>
        <p:txBody>
          <a:bodyPr/>
          <a:lstStyle/>
          <a:p>
            <a:fld id="{21D0C122-893B-41BA-B402-CD8BF0BF58C2}" type="slidenum">
              <a:rPr lang="en-US" smtClean="0"/>
              <a:t>13</a:t>
            </a:fld>
            <a:endParaRPr lang="en-US"/>
          </a:p>
        </p:txBody>
      </p:sp>
    </p:spTree>
    <p:extLst>
      <p:ext uri="{BB962C8B-B14F-4D97-AF65-F5344CB8AC3E}">
        <p14:creationId xmlns:p14="http://schemas.microsoft.com/office/powerpoint/2010/main" val="7941733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rtl="0">
              <a:lnSpc>
                <a:spcPct val="100000"/>
              </a:lnSpc>
              <a:spcBef>
                <a:spcPts val="0"/>
              </a:spcBef>
              <a:spcAft>
                <a:spcPts val="0"/>
              </a:spcAft>
              <a:buClr>
                <a:schemeClr val="dk1"/>
              </a:buClr>
              <a:buSzPct val="25000"/>
              <a:buFont typeface="Calibri"/>
              <a:buNone/>
            </a:pPr>
            <a:r>
              <a:rPr lang="en-US" sz="1200" b="0" i="0" u="none" strike="noStrike" cap="none" dirty="0" smtClean="0">
                <a:solidFill>
                  <a:schemeClr val="dk1"/>
                </a:solidFill>
                <a:latin typeface="+mn-lt"/>
                <a:ea typeface="Calibri"/>
                <a:cs typeface="Calibri"/>
                <a:sym typeface="Calibri"/>
              </a:rPr>
              <a:t>So why this project?  We felt that the out-of-the-box Cost History did not quite meet our needs. As you can see, the Resources module allows users to input start and end dates, and cost information, for one subscription cycle at a time for any given Resource. However, it does not encompass the full lifespan of the Resource, and thus does not effectively track changes over time.  We tried to hack it by appending fiscal year information to the fund field, but that still did not give us a clear picture of subscription start and end dates, nor did it allow us to include important cost details like whether the cost was determined by the Carnegie Classification or FTE.  </a:t>
            </a:r>
          </a:p>
          <a:p>
            <a:pPr marL="0" marR="0" lvl="0" indent="0" algn="l" rtl="0">
              <a:lnSpc>
                <a:spcPct val="100000"/>
              </a:lnSpc>
              <a:spcBef>
                <a:spcPts val="0"/>
              </a:spcBef>
              <a:spcAft>
                <a:spcPts val="0"/>
              </a:spcAft>
              <a:buClr>
                <a:schemeClr val="dk1"/>
              </a:buClr>
              <a:buSzPct val="25000"/>
              <a:buFont typeface="Calibri"/>
              <a:buNone/>
            </a:pPr>
            <a:endParaRPr lang="en-US" sz="1200" b="0" i="0" u="none" strike="noStrike" cap="none" dirty="0" smtClean="0">
              <a:solidFill>
                <a:schemeClr val="dk1"/>
              </a:solidFill>
              <a:latin typeface="+mn-lt"/>
              <a:ea typeface="Calibri"/>
              <a:cs typeface="Calibri"/>
              <a:sym typeface="Calibri"/>
            </a:endParaRPr>
          </a:p>
          <a:p>
            <a:pPr marL="0" marR="0" lvl="0" indent="0" algn="l" rtl="0">
              <a:spcBef>
                <a:spcPts val="0"/>
              </a:spcBef>
              <a:buSzPct val="25000"/>
              <a:buNone/>
            </a:pPr>
            <a:r>
              <a:rPr lang="en-US" sz="1200" b="0" i="0" u="none" strike="noStrike" cap="none" dirty="0" smtClean="0">
                <a:solidFill>
                  <a:schemeClr val="dk1"/>
                </a:solidFill>
                <a:latin typeface="+mn-lt"/>
                <a:ea typeface="Calibri"/>
                <a:cs typeface="Calibri"/>
                <a:sym typeface="Calibri"/>
              </a:rPr>
              <a:t>We also wanted a way to pull that information out into a report.  The only reporting features available in CORAL were an export of all resources and stored Usage Statistics reports.  </a:t>
            </a:r>
          </a:p>
          <a:p>
            <a:pPr marL="0" marR="0" lvl="0" indent="0" algn="l" rtl="0">
              <a:spcBef>
                <a:spcPts val="0"/>
              </a:spcBef>
              <a:spcAft>
                <a:spcPts val="0"/>
              </a:spcAft>
              <a:buSzPct val="25000"/>
              <a:buNone/>
            </a:pPr>
            <a:endParaRPr lang="en-US" sz="1200" b="0" i="0" u="none" strike="noStrike" cap="none" dirty="0" smtClean="0">
              <a:solidFill>
                <a:schemeClr val="dk1"/>
              </a:solidFill>
              <a:latin typeface="+mn-lt"/>
              <a:ea typeface="Calibri"/>
              <a:cs typeface="Calibri"/>
              <a:sym typeface="Calibri"/>
            </a:endParaRPr>
          </a:p>
          <a:p>
            <a:pPr marL="0" marR="0" lvl="0" indent="0" algn="l" rtl="0">
              <a:lnSpc>
                <a:spcPct val="100000"/>
              </a:lnSpc>
              <a:spcBef>
                <a:spcPts val="0"/>
              </a:spcBef>
              <a:spcAft>
                <a:spcPts val="0"/>
              </a:spcAft>
              <a:buClr>
                <a:schemeClr val="dk1"/>
              </a:buClr>
              <a:buSzPct val="25000"/>
              <a:buFont typeface="Calibri"/>
              <a:buNone/>
            </a:pPr>
            <a:r>
              <a:rPr lang="en-US" sz="1200" b="0" i="0" u="none" strike="noStrike" cap="none" dirty="0" smtClean="0">
                <a:solidFill>
                  <a:schemeClr val="dk1"/>
                </a:solidFill>
                <a:latin typeface="+mn-lt"/>
                <a:ea typeface="Calibri"/>
                <a:cs typeface="Calibri"/>
                <a:sym typeface="Calibri"/>
              </a:rPr>
              <a:t>The University of Notre Dame who created CORAL and so graciously shared it with the public actually had a separate system for managing such information, so this feature was not included in CORAL as there was no need for it on their part</a:t>
            </a:r>
            <a:r>
              <a:rPr lang="en-US" sz="1200" b="0" i="0" u="none" strike="noStrike" cap="none" dirty="0" smtClean="0">
                <a:solidFill>
                  <a:schemeClr val="dk1"/>
                </a:solidFill>
                <a:latin typeface="+mn-lt"/>
                <a:ea typeface="Calibri"/>
                <a:cs typeface="Calibri"/>
                <a:sym typeface="Calibri"/>
              </a:rPr>
              <a:t>.  </a:t>
            </a:r>
            <a:endParaRPr lang="en-US" sz="1200" b="0" i="0" u="none" strike="noStrike" cap="none" dirty="0" smtClean="0">
              <a:solidFill>
                <a:schemeClr val="dk1"/>
              </a:solidFill>
              <a:latin typeface="+mn-lt"/>
              <a:ea typeface="Calibri"/>
              <a:cs typeface="Calibri"/>
              <a:sym typeface="Calibri"/>
            </a:endParaRPr>
          </a:p>
          <a:p>
            <a:pPr marL="0" marR="0" lvl="0" indent="0" algn="l" rtl="0">
              <a:spcBef>
                <a:spcPts val="0"/>
              </a:spcBef>
              <a:buSzPct val="25000"/>
              <a:buNone/>
            </a:pPr>
            <a:endParaRPr lang="en-US" sz="1200" b="0" i="0" u="none" strike="noStrike" cap="none" dirty="0" smtClean="0">
              <a:solidFill>
                <a:schemeClr val="dk1"/>
              </a:solidFill>
              <a:latin typeface="+mn-lt"/>
              <a:ea typeface="Calibri"/>
              <a:cs typeface="Calibri"/>
              <a:sym typeface="Calibri"/>
            </a:endParaRPr>
          </a:p>
          <a:p>
            <a:pPr marL="0" marR="0" lvl="0" indent="0" algn="l" rtl="0">
              <a:spcBef>
                <a:spcPts val="0"/>
              </a:spcBef>
              <a:buSzPct val="25000"/>
              <a:buNone/>
            </a:pPr>
            <a:r>
              <a:rPr lang="en-US" sz="1200" b="0" i="0" u="none" strike="noStrike" cap="none" dirty="0" smtClean="0">
                <a:solidFill>
                  <a:schemeClr val="dk1"/>
                </a:solidFill>
                <a:latin typeface="+mn-lt"/>
                <a:ea typeface="Calibri"/>
                <a:cs typeface="Calibri"/>
                <a:sym typeface="Calibri"/>
              </a:rPr>
              <a:t>Managing and reviewing a resource’s cost information over successive renewals is an integral part of what we do in e-resource management and we wanted it in this system which has become the go-to for all ERM info.  </a:t>
            </a:r>
            <a:endParaRPr lang="en-US" sz="1200" b="0" i="0" u="none" strike="noStrike" cap="none" dirty="0">
              <a:solidFill>
                <a:schemeClr val="dk1"/>
              </a:solidFill>
              <a:latin typeface="+mn-lt"/>
              <a:ea typeface="Calibri"/>
              <a:cs typeface="Calibri"/>
              <a:sym typeface="Calibri"/>
            </a:endParaRPr>
          </a:p>
        </p:txBody>
      </p:sp>
      <p:sp>
        <p:nvSpPr>
          <p:cNvPr id="4" name="Slide Number Placeholder 3"/>
          <p:cNvSpPr>
            <a:spLocks noGrp="1"/>
          </p:cNvSpPr>
          <p:nvPr>
            <p:ph type="sldNum" sz="quarter" idx="10"/>
          </p:nvPr>
        </p:nvSpPr>
        <p:spPr/>
        <p:txBody>
          <a:bodyPr/>
          <a:lstStyle/>
          <a:p>
            <a:fld id="{1A9DCB80-8776-433C-AEAB-DAFB8C887D76}" type="slidenum">
              <a:rPr lang="en-US" smtClean="0"/>
              <a:t>14</a:t>
            </a:fld>
            <a:endParaRPr lang="en-US"/>
          </a:p>
        </p:txBody>
      </p:sp>
    </p:spTree>
    <p:extLst>
      <p:ext uri="{BB962C8B-B14F-4D97-AF65-F5344CB8AC3E}">
        <p14:creationId xmlns:p14="http://schemas.microsoft.com/office/powerpoint/2010/main" val="7575768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And it wasn’t just us.  When we had implemented CORAL, we had joined the CORAL Discussion Listserv.  We noticed that other users had questions about the limitations of the Cost History feature and there was a very strong interest for an expanded Cost History feature.  Our FLO CORAL Development Committee (FCDC) was excited to do something that would benefit both us and the larger community.  We determined that out of all the potential enhancements we were interested in doing with CORAL, it would be one that was moderately difficult to carry out, but would have a large impact.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1A9DCB80-8776-433C-AEAB-DAFB8C887D76}" type="slidenum">
              <a:rPr lang="en-US" smtClean="0"/>
              <a:t>15</a:t>
            </a:fld>
            <a:endParaRPr lang="en-US"/>
          </a:p>
        </p:txBody>
      </p:sp>
    </p:spTree>
    <p:extLst>
      <p:ext uri="{BB962C8B-B14F-4D97-AF65-F5344CB8AC3E}">
        <p14:creationId xmlns:p14="http://schemas.microsoft.com/office/powerpoint/2010/main" val="41492145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Implementing CORAL and developing the enhancement</a:t>
            </a:r>
            <a:r>
              <a:rPr lang="en-US" baseline="0" dirty="0" smtClean="0"/>
              <a:t> r</a:t>
            </a:r>
            <a:r>
              <a:rPr lang="en-US" dirty="0" smtClean="0"/>
              <a:t>equired</a:t>
            </a:r>
            <a:r>
              <a:rPr lang="en-US" baseline="0" dirty="0" smtClean="0"/>
              <a:t> many levels of community and partnership. </a:t>
            </a:r>
            <a:r>
              <a:rPr lang="en-US" baseline="0" dirty="0" smtClean="0"/>
              <a:t>You </a:t>
            </a:r>
            <a:r>
              <a:rPr lang="en-US" baseline="0" dirty="0" smtClean="0"/>
              <a:t>will hear more about how each group contributed later in the presentation.</a:t>
            </a:r>
          </a:p>
          <a:p>
            <a:pPr marL="228600" indent="-228600">
              <a:buAutoNum type="arabicPeriod"/>
            </a:pPr>
            <a:r>
              <a:rPr lang="en-US" baseline="0" dirty="0" smtClean="0"/>
              <a:t>Trial Team – Selected CORAL and helped train other FLO members.</a:t>
            </a:r>
          </a:p>
          <a:p>
            <a:pPr marL="228600" indent="-228600">
              <a:buAutoNum type="arabicPeriod"/>
            </a:pPr>
            <a:r>
              <a:rPr lang="en-US" baseline="0" dirty="0" smtClean="0"/>
              <a:t>FLO CORAL Development Committee (FCDC) – Led the enhancement process.</a:t>
            </a:r>
          </a:p>
          <a:p>
            <a:pPr marL="228600" indent="-228600">
              <a:buAutoNum type="arabicPeriod"/>
            </a:pPr>
            <a:r>
              <a:rPr lang="en-US" baseline="0" dirty="0" smtClean="0"/>
              <a:t>FLO Office – Supported Trial Team and FCDC. The FCDC leader was from the FLO office.</a:t>
            </a:r>
          </a:p>
          <a:p>
            <a:pPr marL="228600" indent="-228600">
              <a:buAutoNum type="arabicPeriod"/>
            </a:pPr>
            <a:r>
              <a:rPr lang="en-US" baseline="0" dirty="0" smtClean="0"/>
              <a:t>Other FLO Members – Provided input and feedback.</a:t>
            </a:r>
          </a:p>
          <a:p>
            <a:pPr marL="228600" indent="-228600">
              <a:buAutoNum type="arabicPeriod"/>
            </a:pPr>
            <a:r>
              <a:rPr lang="en-US" baseline="0" dirty="0" smtClean="0"/>
              <a:t>Consortium Luxembourg – Drafted a specification FCDC built on.</a:t>
            </a:r>
          </a:p>
          <a:p>
            <a:pPr marL="228600" indent="-228600">
              <a:buAutoNum type="arabicPeriod"/>
            </a:pPr>
            <a:r>
              <a:rPr lang="en-US" baseline="0" dirty="0" smtClean="0"/>
              <a:t>CORAL Steering Committee – Guided and reviewed the enhancement development. Shared Consortium Luxembourg’s draft</a:t>
            </a:r>
            <a:r>
              <a:rPr lang="en-US" baseline="0" dirty="0" smtClean="0"/>
              <a:t>. Acted as a bridge between us as developers and the wider CORAL community of users.</a:t>
            </a:r>
            <a:endParaRPr lang="en-US" baseline="0" dirty="0" smtClean="0"/>
          </a:p>
          <a:p>
            <a:pPr marL="228600" indent="-228600">
              <a:buAutoNum type="arabicPeriod"/>
            </a:pPr>
            <a:r>
              <a:rPr lang="en-US" baseline="0" dirty="0" smtClean="0"/>
              <a:t>Wider CORAL User Community – Provided feedback.</a:t>
            </a:r>
          </a:p>
          <a:p>
            <a:pPr marL="228600" indent="-228600">
              <a:buAutoNum type="arabicPeriod"/>
            </a:pPr>
            <a:r>
              <a:rPr lang="en-US" baseline="0" dirty="0" err="1" smtClean="0"/>
              <a:t>BibLibre</a:t>
            </a:r>
            <a:r>
              <a:rPr lang="en-US" baseline="0" dirty="0" smtClean="0"/>
              <a:t> – Responded to the RFP. Made suggestions.</a:t>
            </a:r>
          </a:p>
          <a:p>
            <a:pPr marL="228600" indent="-228600">
              <a:buAutoNum type="arabicPeriod"/>
            </a:pPr>
            <a:r>
              <a:rPr lang="en-US" baseline="0" dirty="0" smtClean="0"/>
              <a:t>LYRASIS – In exchange for a case study, provided funding used to cover developer’s fees.</a:t>
            </a:r>
          </a:p>
          <a:p>
            <a:pPr marL="228600" indent="-228600">
              <a:buAutoNum type="arabicPeriod"/>
            </a:pPr>
            <a:r>
              <a:rPr lang="en-US" baseline="0" dirty="0" smtClean="0"/>
              <a:t>Andrew W. Mellon Foundation – Funded LYRASIS’s proposal, indirectly funding the development fees.</a:t>
            </a:r>
          </a:p>
        </p:txBody>
      </p:sp>
      <p:sp>
        <p:nvSpPr>
          <p:cNvPr id="4" name="Slide Number Placeholder 3"/>
          <p:cNvSpPr>
            <a:spLocks noGrp="1"/>
          </p:cNvSpPr>
          <p:nvPr>
            <p:ph type="sldNum" sz="quarter" idx="10"/>
          </p:nvPr>
        </p:nvSpPr>
        <p:spPr/>
        <p:txBody>
          <a:bodyPr/>
          <a:lstStyle/>
          <a:p>
            <a:fld id="{21D0C122-893B-41BA-B402-CD8BF0BF58C2}" type="slidenum">
              <a:rPr lang="en-US" smtClean="0"/>
              <a:t>16</a:t>
            </a:fld>
            <a:endParaRPr lang="en-US"/>
          </a:p>
        </p:txBody>
      </p:sp>
    </p:spTree>
    <p:extLst>
      <p:ext uri="{BB962C8B-B14F-4D97-AF65-F5344CB8AC3E}">
        <p14:creationId xmlns:p14="http://schemas.microsoft.com/office/powerpoint/2010/main" val="4089278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cap="none" dirty="0" smtClean="0">
                <a:solidFill>
                  <a:schemeClr val="dk1"/>
                </a:solidFill>
                <a:latin typeface="+mn-lt"/>
                <a:ea typeface="Calibri"/>
                <a:cs typeface="Calibri"/>
                <a:sym typeface="Calibri"/>
              </a:rPr>
              <a:t>When we had selected CORAL, we examined our organizational capacity (both at FLO and the member libraries’) to support open source and to support potential developments (whether it be coding it ourselves or hiring someone else to do it).  We had even develop rubrics</a:t>
            </a:r>
            <a:r>
              <a:rPr lang="en-US" sz="1200" b="0" i="0" u="none" strike="noStrike" cap="none" baseline="0" dirty="0" smtClean="0">
                <a:solidFill>
                  <a:schemeClr val="dk1"/>
                </a:solidFill>
                <a:latin typeface="+mn-lt"/>
                <a:ea typeface="Calibri"/>
                <a:cs typeface="Calibri"/>
                <a:sym typeface="Calibri"/>
              </a:rPr>
              <a:t> examining this.  </a:t>
            </a:r>
            <a:endParaRPr lang="en-US" sz="1200" b="0" i="0" u="none" strike="noStrike" cap="none" dirty="0" smtClean="0">
              <a:solidFill>
                <a:schemeClr val="dk1"/>
              </a:solidFill>
              <a:latin typeface="+mn-lt"/>
              <a:ea typeface="Calibri"/>
              <a:cs typeface="Calibri"/>
              <a:sym typeface="Calibri"/>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While CORAL was free and we’re not dropping a huge chunk of change into a vendor’s pockets for an ERM for each interested </a:t>
            </a:r>
            <a:r>
              <a:rPr lang="en-US" sz="1200" kern="1200" dirty="0" smtClean="0">
                <a:solidFill>
                  <a:schemeClr val="tx1"/>
                </a:solidFill>
                <a:effectLst/>
                <a:latin typeface="+mn-lt"/>
                <a:ea typeface="+mn-ea"/>
                <a:cs typeface="+mn-cs"/>
              </a:rPr>
              <a:t>member’s </a:t>
            </a:r>
            <a:r>
              <a:rPr lang="en-US" sz="1200" kern="1200" dirty="0" smtClean="0">
                <a:solidFill>
                  <a:schemeClr val="tx1"/>
                </a:solidFill>
                <a:effectLst/>
                <a:latin typeface="+mn-lt"/>
                <a:ea typeface="+mn-ea"/>
                <a:cs typeface="+mn-cs"/>
              </a:rPr>
              <a:t>libraries, there was a hidden cost in labor and setup – think of all the time involved in consensus-building, decision-making, self-directed training, installing, and looking at ways the system can be enhanced. When</a:t>
            </a:r>
            <a:r>
              <a:rPr lang="en-US" sz="1200" kern="1200" baseline="0" dirty="0" smtClean="0">
                <a:solidFill>
                  <a:schemeClr val="tx1"/>
                </a:solidFill>
                <a:effectLst/>
                <a:latin typeface="+mn-lt"/>
                <a:ea typeface="+mn-ea"/>
                <a:cs typeface="+mn-cs"/>
              </a:rPr>
              <a:t> we had taken into consideration the cost saved on not using a vendor product (which would have required to buy several instances of the product) and compare that with the cost spent in labor, setup, and maintenance and took into account how well the software would serve our particular needs and the value added in exploring open source, the our choice was ultimately an economical one.  </a:t>
            </a:r>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It freed us to pursue paying someone to create an enhancement according to a specification that we, the FLO CORAL Development Committee, leveraging our enthusiasm and in-house expertise and resources, would develop.  By  in-house expertise, I refer to not only to coding,</a:t>
            </a:r>
            <a:r>
              <a:rPr lang="en-US" sz="1200" kern="1200" baseline="0" dirty="0" smtClean="0">
                <a:solidFill>
                  <a:schemeClr val="tx1"/>
                </a:solidFill>
                <a:effectLst/>
                <a:latin typeface="+mn-lt"/>
                <a:ea typeface="+mn-ea"/>
                <a:cs typeface="+mn-cs"/>
              </a:rPr>
              <a:t> but the collective experiences and expertise in managing e-resources across our different libraries.  </a:t>
            </a:r>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Erin also discovered that LYRASIS was looking for libraries who have adopted open source software to share their stories.  At the time, LYRASIS was expanding their role in encouraging libraries to explore and adopt open source.   They had put out a call for proposal looking for case studies and we answered it.   We wanted to share our story and LYRASIS was paying the selected libraries to develop their case studies.  The case study is available on the Foss4Lib website. Foss4Lib is a website launched by LYRASIS to provide decision support tools for libraries about open source software. While today’s presentation is focused on enhancing an open source product, you can read about how we came to adopt CORAL and get a copy of the rubrics we used to make our decision.  </a:t>
            </a:r>
          </a:p>
          <a:p>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It was fortuitous that both FLO (and</a:t>
            </a:r>
            <a:r>
              <a:rPr lang="en-US" sz="1200" kern="1200" baseline="0" dirty="0" smtClean="0">
                <a:solidFill>
                  <a:schemeClr val="tx1"/>
                </a:solidFill>
                <a:effectLst/>
                <a:latin typeface="+mn-lt"/>
                <a:ea typeface="+mn-ea"/>
                <a:cs typeface="+mn-cs"/>
              </a:rPr>
              <a:t> I’m talking about both the consortium office and the member libraries</a:t>
            </a:r>
            <a:r>
              <a:rPr lang="en-US" sz="1200" kern="1200" dirty="0" smtClean="0">
                <a:solidFill>
                  <a:schemeClr val="tx1"/>
                </a:solidFill>
                <a:effectLst/>
                <a:latin typeface="+mn-lt"/>
                <a:ea typeface="+mn-ea"/>
                <a:cs typeface="+mn-cs"/>
              </a:rPr>
              <a:t>) and LYRASIS’s explorations of open source aligned at the same time.  It seems fitting that our interest and exploration of open source led to an open source project which we were able to write a case study about, which then led to funding that help support our exploration of open source.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1A9DCB80-8776-433C-AEAB-DAFB8C887D76}" type="slidenum">
              <a:rPr lang="en-US" smtClean="0"/>
              <a:t>17</a:t>
            </a:fld>
            <a:endParaRPr lang="en-US"/>
          </a:p>
        </p:txBody>
      </p:sp>
    </p:spTree>
    <p:extLst>
      <p:ext uri="{BB962C8B-B14F-4D97-AF65-F5344CB8AC3E}">
        <p14:creationId xmlns:p14="http://schemas.microsoft.com/office/powerpoint/2010/main" val="40433889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We got started in November 2013.   A small team called the FLO</a:t>
            </a:r>
            <a:r>
              <a:rPr lang="en-US" sz="1200" kern="1200" baseline="0" dirty="0" smtClean="0">
                <a:solidFill>
                  <a:schemeClr val="tx1"/>
                </a:solidFill>
                <a:effectLst/>
                <a:latin typeface="+mn-lt"/>
                <a:ea typeface="+mn-ea"/>
                <a:cs typeface="+mn-cs"/>
              </a:rPr>
              <a:t> Coral Development Committee was formed – led by Kelly Drake, our fearless leader and FLO Systems Librarian.  It also involved representatives from several of the member libraries who were actively using CORAL. </a:t>
            </a:r>
            <a:r>
              <a:rPr lang="en-US" sz="1200" kern="1200" dirty="0" smtClean="0">
                <a:solidFill>
                  <a:schemeClr val="tx1"/>
                </a:solidFill>
                <a:effectLst/>
                <a:latin typeface="+mn-lt"/>
                <a:ea typeface="+mn-ea"/>
                <a:cs typeface="+mn-cs"/>
              </a:rPr>
              <a:t>As the first step in the project, Kelly notified the CORAL Steering Committee via Benjamin </a:t>
            </a:r>
            <a:r>
              <a:rPr lang="en-US" sz="1200" kern="1200" dirty="0" err="1" smtClean="0">
                <a:solidFill>
                  <a:schemeClr val="tx1"/>
                </a:solidFill>
                <a:effectLst/>
                <a:latin typeface="+mn-lt"/>
                <a:ea typeface="+mn-ea"/>
                <a:cs typeface="+mn-cs"/>
              </a:rPr>
              <a:t>Heet</a:t>
            </a:r>
            <a:r>
              <a:rPr lang="en-US" sz="1200" kern="1200" dirty="0" smtClean="0">
                <a:solidFill>
                  <a:schemeClr val="tx1"/>
                </a:solidFill>
                <a:effectLst/>
                <a:latin typeface="+mn-lt"/>
                <a:ea typeface="+mn-ea"/>
                <a:cs typeface="+mn-cs"/>
              </a:rPr>
              <a:t>, the E-Resources Librarian at NCSU, of our plan to develop a Cost History Enhancement and Reporting feature for CORAL and inquired about the process for getting code included in the software.  The Steering Committee oversees the code base.  Ben confirmed that the cost history functionality was in demand and forwarded a copy of a Cost History Specification that had been written by Consortium Luxembourg, a group of libraries in Luxembourg who were actively using CORAL for their ERMS.  They had shared their specification with the Steering Committee, but no one had taken up the project. We reviewed it and incorporated many elements in our specification, but modified it to fit our needs more closely.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1D0C122-893B-41BA-B402-CD8BF0BF58C2}" type="slidenum">
              <a:rPr lang="en-US" smtClean="0"/>
              <a:t>18</a:t>
            </a:fld>
            <a:endParaRPr lang="en-US"/>
          </a:p>
        </p:txBody>
      </p:sp>
    </p:spTree>
    <p:extLst>
      <p:ext uri="{BB962C8B-B14F-4D97-AF65-F5344CB8AC3E}">
        <p14:creationId xmlns:p14="http://schemas.microsoft.com/office/powerpoint/2010/main" val="35824082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aseline="0" dirty="0" smtClean="0"/>
              <a:t>FCDC </a:t>
            </a:r>
            <a:r>
              <a:rPr lang="en-US" sz="1200" dirty="0" smtClean="0"/>
              <a:t>went through 4 iterative cycles of specification development and negotiations over a 4 month period-</a:t>
            </a:r>
            <a:r>
              <a:rPr lang="en-US" sz="1200" baseline="0" dirty="0" smtClean="0"/>
              <a:t> we communicated through emails and in-person discussion.  Kelly Drake, the FLO systems librarian, led the way in providing mockups and wireframes while the committee provided feedback, clarification, and alternative directions.  </a:t>
            </a:r>
          </a:p>
          <a:p>
            <a:endParaRPr lang="en-US" sz="1200" baseline="0" dirty="0" smtClean="0"/>
          </a:p>
          <a:p>
            <a:endParaRPr lang="en-US" sz="1200" baseline="0" dirty="0" smtClean="0"/>
          </a:p>
          <a:p>
            <a:r>
              <a:rPr lang="en-US" dirty="0" smtClean="0"/>
              <a:t>Image: </a:t>
            </a:r>
            <a:r>
              <a:rPr lang="en-US" baseline="0" dirty="0" smtClean="0"/>
              <a:t>https://www.flickr.com/photos/abandonedhero/2348425823/</a:t>
            </a:r>
          </a:p>
          <a:p>
            <a:r>
              <a:rPr lang="en-US" dirty="0" err="1" smtClean="0"/>
              <a:t>Uploader</a:t>
            </a:r>
            <a:r>
              <a:rPr lang="en-US" dirty="0" smtClean="0"/>
              <a:t>: Sawyer </a:t>
            </a:r>
            <a:r>
              <a:rPr lang="en-US" dirty="0" err="1" smtClean="0"/>
              <a:t>Pangborn</a:t>
            </a:r>
            <a:endParaRPr lang="en-US" dirty="0" smtClean="0"/>
          </a:p>
          <a:p>
            <a:r>
              <a:rPr lang="en-US" b="0" dirty="0" smtClean="0">
                <a:effectLst/>
              </a:rPr>
              <a:t>CC BY-NC-ND 2.0, https://creativecommons.org/licenses/by-nc-nd/2.0/</a:t>
            </a:r>
            <a:endParaRPr lang="en-US" b="0" dirty="0" smtClean="0"/>
          </a:p>
          <a:p>
            <a:endParaRPr lang="en-US" sz="1200" dirty="0" smtClean="0"/>
          </a:p>
        </p:txBody>
      </p:sp>
      <p:sp>
        <p:nvSpPr>
          <p:cNvPr id="4" name="Slide Number Placeholder 3"/>
          <p:cNvSpPr>
            <a:spLocks noGrp="1"/>
          </p:cNvSpPr>
          <p:nvPr>
            <p:ph type="sldNum" sz="quarter" idx="10"/>
          </p:nvPr>
        </p:nvSpPr>
        <p:spPr/>
        <p:txBody>
          <a:bodyPr/>
          <a:lstStyle/>
          <a:p>
            <a:fld id="{21D0C122-893B-41BA-B402-CD8BF0BF58C2}" type="slidenum">
              <a:rPr lang="en-US" smtClean="0"/>
              <a:t>19</a:t>
            </a:fld>
            <a:endParaRPr lang="en-US"/>
          </a:p>
        </p:txBody>
      </p:sp>
    </p:spTree>
    <p:extLst>
      <p:ext uri="{BB962C8B-B14F-4D97-AF65-F5344CB8AC3E}">
        <p14:creationId xmlns:p14="http://schemas.microsoft.com/office/powerpoint/2010/main" val="70182616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I’m going to take a break in our story to show you a snippet</a:t>
            </a:r>
            <a:r>
              <a:rPr lang="en-US" baseline="0" dirty="0" smtClean="0"/>
              <a:t> of </a:t>
            </a:r>
            <a:r>
              <a:rPr lang="en-US" dirty="0" smtClean="0"/>
              <a:t>our specification.  </a:t>
            </a:r>
            <a:r>
              <a:rPr lang="en-US" baseline="0" dirty="0" smtClean="0"/>
              <a:t> It was posted on the CORAL listserv and we don’t have it linked publicly anywhere, so feel free to let us know if you would like a copy of it and we can send it to you.  The screenshots are of the final specification after we’ve made additional changes in response to community feedback.  </a:t>
            </a:r>
          </a:p>
          <a:p>
            <a:endParaRPr lang="en-US" baseline="0" dirty="0" smtClean="0"/>
          </a:p>
          <a:p>
            <a:r>
              <a:rPr lang="en-US" baseline="0" dirty="0" smtClean="0"/>
              <a:t>It is important that we’re specific and explicit about the kinds of changes we want.  Developers are typically not users, at least not hard-core users, of the software.  A specification should help bridge that divide.  </a:t>
            </a:r>
          </a:p>
          <a:p>
            <a:endParaRPr lang="en-US" baseline="0" dirty="0" smtClean="0"/>
          </a:p>
          <a:p>
            <a:r>
              <a:rPr lang="en-US" baseline="0" dirty="0" smtClean="0"/>
              <a:t>In our final specification, w</a:t>
            </a:r>
            <a:r>
              <a:rPr lang="en-US" dirty="0" smtClean="0"/>
              <a:t>e</a:t>
            </a:r>
            <a:r>
              <a:rPr lang="en-US" baseline="0" dirty="0" smtClean="0"/>
              <a:t> included the following pieces of information:</a:t>
            </a:r>
          </a:p>
          <a:p>
            <a:r>
              <a:rPr lang="en-US" baseline="0" dirty="0" smtClean="0"/>
              <a:t>-An overview of what we’re trying to accomplish with the </a:t>
            </a:r>
            <a:r>
              <a:rPr lang="en-US" sz="1200" kern="1200" dirty="0" smtClean="0">
                <a:solidFill>
                  <a:schemeClr val="tx1"/>
                </a:solidFill>
                <a:effectLst/>
                <a:latin typeface="+mn-lt"/>
                <a:ea typeface="+mn-ea"/>
                <a:cs typeface="+mn-cs"/>
              </a:rPr>
              <a:t>Resource Cost History and Reporting Enhancement </a:t>
            </a:r>
            <a:endParaRPr lang="en-US" baseline="0" dirty="0" smtClean="0"/>
          </a:p>
          <a:p>
            <a:r>
              <a:rPr lang="en-US" baseline="0" dirty="0" smtClean="0"/>
              <a:t>-Configuration modifications in the software’s initialization file.  We originally didn’t have this.  It was added after we decided that the enhancements would be optional features that users can turn on and off.  </a:t>
            </a:r>
          </a:p>
          <a:p>
            <a:r>
              <a:rPr lang="en-US" baseline="0" dirty="0" smtClean="0"/>
              <a:t>-Specific database modifications.  We’re talking about creating new fields in the database tables and modifying existing ones.  In the slide is a snippet.  As you can see, we’re renaming the existing </a:t>
            </a:r>
            <a:r>
              <a:rPr lang="en-US" sz="1200" kern="1200" dirty="0" err="1" smtClean="0">
                <a:solidFill>
                  <a:schemeClr val="tx1"/>
                </a:solidFill>
                <a:effectLst/>
                <a:latin typeface="+mn-lt"/>
                <a:ea typeface="+mn-ea"/>
                <a:cs typeface="+mn-cs"/>
              </a:rPr>
              <a:t>subscriptionStartDate</a:t>
            </a:r>
            <a:r>
              <a:rPr lang="en-US" sz="1200" kern="1200" dirty="0" smtClean="0">
                <a:solidFill>
                  <a:schemeClr val="tx1"/>
                </a:solidFill>
                <a:effectLst/>
                <a:latin typeface="+mn-lt"/>
                <a:ea typeface="+mn-ea"/>
                <a:cs typeface="+mn-cs"/>
              </a:rPr>
              <a:t> field to </a:t>
            </a:r>
            <a:r>
              <a:rPr lang="en-US" sz="1200" kern="1200" dirty="0" err="1" smtClean="0">
                <a:solidFill>
                  <a:schemeClr val="tx1"/>
                </a:solidFill>
                <a:effectLst/>
                <a:latin typeface="+mn-lt"/>
                <a:ea typeface="+mn-ea"/>
                <a:cs typeface="+mn-cs"/>
              </a:rPr>
              <a:t>currentStartDate</a:t>
            </a:r>
            <a:r>
              <a:rPr lang="en-US" sz="1200" kern="1200" baseline="0" dirty="0" smtClean="0">
                <a:solidFill>
                  <a:schemeClr val="tx1"/>
                </a:solidFill>
                <a:effectLst/>
                <a:latin typeface="+mn-lt"/>
                <a:ea typeface="+mn-ea"/>
                <a:cs typeface="+mn-cs"/>
              </a:rPr>
              <a:t> and using </a:t>
            </a:r>
            <a:r>
              <a:rPr lang="en-US" sz="1200" kern="1200" dirty="0" err="1" smtClean="0">
                <a:solidFill>
                  <a:schemeClr val="tx1"/>
                </a:solidFill>
                <a:effectLst/>
                <a:latin typeface="+mn-lt"/>
                <a:ea typeface="+mn-ea"/>
                <a:cs typeface="+mn-cs"/>
              </a:rPr>
              <a:t>subscriptionStartDate</a:t>
            </a:r>
            <a:r>
              <a:rPr lang="en-US" sz="1200" kern="1200" dirty="0" smtClean="0">
                <a:solidFill>
                  <a:schemeClr val="tx1"/>
                </a:solidFill>
                <a:effectLst/>
                <a:latin typeface="+mn-lt"/>
                <a:ea typeface="+mn-ea"/>
                <a:cs typeface="+mn-cs"/>
              </a:rPr>
              <a:t> as a new field for the cost</a:t>
            </a:r>
            <a:r>
              <a:rPr lang="en-US" sz="1200" kern="1200" baseline="0" dirty="0" smtClean="0">
                <a:solidFill>
                  <a:schemeClr val="tx1"/>
                </a:solidFill>
                <a:effectLst/>
                <a:latin typeface="+mn-lt"/>
                <a:ea typeface="+mn-ea"/>
                <a:cs typeface="+mn-cs"/>
              </a:rPr>
              <a:t> history table and we noted that any code related to the renamed </a:t>
            </a:r>
            <a:r>
              <a:rPr lang="en-US" sz="1200" kern="1200" baseline="0" dirty="0" err="1" smtClean="0">
                <a:solidFill>
                  <a:schemeClr val="tx1"/>
                </a:solidFill>
                <a:effectLst/>
                <a:latin typeface="+mn-lt"/>
                <a:ea typeface="+mn-ea"/>
                <a:cs typeface="+mn-cs"/>
              </a:rPr>
              <a:t>currentStartDate</a:t>
            </a:r>
            <a:r>
              <a:rPr lang="en-US" sz="1200" kern="1200" baseline="0" dirty="0" smtClean="0">
                <a:solidFill>
                  <a:schemeClr val="tx1"/>
                </a:solidFill>
                <a:effectLst/>
                <a:latin typeface="+mn-lt"/>
                <a:ea typeface="+mn-ea"/>
                <a:cs typeface="+mn-cs"/>
              </a:rPr>
              <a:t> field will have to be updated.  </a:t>
            </a:r>
          </a:p>
          <a:p>
            <a:endParaRPr lang="en-US" baseline="0" dirty="0" smtClean="0"/>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1A9DCB80-8776-433C-AEAB-DAFB8C887D76}" type="slidenum">
              <a:rPr lang="en-US" smtClean="0"/>
              <a:t>20</a:t>
            </a:fld>
            <a:endParaRPr lang="en-US"/>
          </a:p>
        </p:txBody>
      </p:sp>
    </p:spTree>
    <p:extLst>
      <p:ext uri="{BB962C8B-B14F-4D97-AF65-F5344CB8AC3E}">
        <p14:creationId xmlns:p14="http://schemas.microsoft.com/office/powerpoint/2010/main" val="242941892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dirty="0" smtClean="0"/>
              <a:t>Change labels – Subscription</a:t>
            </a:r>
            <a:r>
              <a:rPr lang="en-US" baseline="0" dirty="0" smtClean="0"/>
              <a:t> End </a:t>
            </a:r>
            <a:r>
              <a:rPr lang="en-US" baseline="0" dirty="0" smtClean="0">
                <a:sym typeface="Wingdings" panose="05000000000000000000" pitchFamily="2" charset="2"/>
              </a:rPr>
              <a:t> Current Sub End.  </a:t>
            </a:r>
          </a:p>
          <a:p>
            <a:pPr lvl="1"/>
            <a:r>
              <a:rPr lang="en-US" dirty="0" smtClean="0"/>
              <a:t>Add “edit acquisitions information” link under Order box </a:t>
            </a:r>
          </a:p>
          <a:p>
            <a:pPr lvl="1"/>
            <a:r>
              <a:rPr lang="en-US" dirty="0" smtClean="0"/>
              <a:t>Add “edit cost information” link under the Cost History Box</a:t>
            </a:r>
            <a:r>
              <a:rPr lang="en-US" baseline="0" dirty="0" smtClean="0"/>
              <a:t>; link to “Edit Acquisitions Details”  </a:t>
            </a:r>
            <a:endParaRPr lang="en-US" dirty="0" smtClean="0"/>
          </a:p>
          <a:p>
            <a:pPr lvl="1"/>
            <a:r>
              <a:rPr lang="en-US" dirty="0" smtClean="0"/>
              <a:t>Add</a:t>
            </a:r>
            <a:r>
              <a:rPr lang="en-US" baseline="0" dirty="0" smtClean="0"/>
              <a:t> edit button to the </a:t>
            </a:r>
            <a:r>
              <a:rPr lang="en-US" baseline="0" dirty="0" err="1" smtClean="0"/>
              <a:t>uppper</a:t>
            </a:r>
            <a:r>
              <a:rPr lang="en-US" baseline="0" dirty="0" smtClean="0"/>
              <a:t> right hand corner of the Cost History table and where that button will link to (“Edit Cost History”)</a:t>
            </a:r>
          </a:p>
          <a:p>
            <a:pPr lvl="1"/>
            <a:r>
              <a:rPr lang="en-US" baseline="0" dirty="0" smtClean="0"/>
              <a:t>If Enhanced Cost History enabled, helpful links box on the right will disappear to make room.  </a:t>
            </a:r>
          </a:p>
          <a:p>
            <a:pPr lvl="1"/>
            <a:r>
              <a:rPr lang="en-US" baseline="0" dirty="0" smtClean="0"/>
              <a:t>A table containing the following fields:</a:t>
            </a:r>
          </a:p>
          <a:p>
            <a:pPr lvl="2"/>
            <a:r>
              <a:rPr lang="en-US" sz="1200" kern="1200" dirty="0" smtClean="0">
                <a:solidFill>
                  <a:schemeClr val="tx1"/>
                </a:solidFill>
                <a:effectLst/>
                <a:latin typeface="+mn-lt"/>
                <a:ea typeface="+mn-ea"/>
                <a:cs typeface="+mn-cs"/>
              </a:rPr>
              <a:t>Year: </a:t>
            </a:r>
          </a:p>
          <a:p>
            <a:pPr lvl="2"/>
            <a:r>
              <a:rPr lang="en-US" sz="1200" kern="1200" dirty="0" smtClean="0">
                <a:solidFill>
                  <a:schemeClr val="tx1"/>
                </a:solidFill>
                <a:effectLst/>
                <a:latin typeface="+mn-lt"/>
                <a:ea typeface="+mn-ea"/>
                <a:cs typeface="+mn-cs"/>
              </a:rPr>
              <a:t>Sub Start:</a:t>
            </a:r>
          </a:p>
          <a:p>
            <a:pPr lvl="2"/>
            <a:r>
              <a:rPr lang="en-US" sz="1200" kern="1200" dirty="0" smtClean="0">
                <a:solidFill>
                  <a:schemeClr val="tx1"/>
                </a:solidFill>
                <a:effectLst/>
                <a:latin typeface="+mn-lt"/>
                <a:ea typeface="+mn-ea"/>
                <a:cs typeface="+mn-cs"/>
              </a:rPr>
              <a:t>Sub End:</a:t>
            </a:r>
          </a:p>
          <a:p>
            <a:pPr lvl="2"/>
            <a:r>
              <a:rPr lang="en-US" sz="1200" kern="1200" dirty="0" smtClean="0">
                <a:solidFill>
                  <a:schemeClr val="tx1"/>
                </a:solidFill>
                <a:effectLst/>
                <a:latin typeface="+mn-lt"/>
                <a:ea typeface="+mn-ea"/>
                <a:cs typeface="+mn-cs"/>
              </a:rPr>
              <a:t>Fund:</a:t>
            </a:r>
          </a:p>
          <a:p>
            <a:pPr lvl="2"/>
            <a:r>
              <a:rPr lang="en-US" sz="1200" kern="1200" dirty="0" smtClean="0">
                <a:solidFill>
                  <a:schemeClr val="tx1"/>
                </a:solidFill>
                <a:effectLst/>
                <a:latin typeface="+mn-lt"/>
                <a:ea typeface="+mn-ea"/>
                <a:cs typeface="+mn-cs"/>
              </a:rPr>
              <a:t>Payment:</a:t>
            </a:r>
          </a:p>
          <a:p>
            <a:pPr lvl="2"/>
            <a:r>
              <a:rPr lang="en-US" sz="1200" kern="1200" dirty="0" smtClean="0">
                <a:solidFill>
                  <a:schemeClr val="tx1"/>
                </a:solidFill>
                <a:effectLst/>
                <a:latin typeface="+mn-lt"/>
                <a:ea typeface="+mn-ea"/>
                <a:cs typeface="+mn-cs"/>
              </a:rPr>
              <a:t>Currency:</a:t>
            </a:r>
          </a:p>
          <a:p>
            <a:pPr lvl="2"/>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Inc</a:t>
            </a:r>
            <a:r>
              <a:rPr lang="en-US" sz="1200" kern="1200" dirty="0" smtClean="0">
                <a:solidFill>
                  <a:schemeClr val="tx1"/>
                </a:solidFill>
                <a:effectLst/>
                <a:latin typeface="+mn-lt"/>
                <a:ea typeface="+mn-ea"/>
                <a:cs typeface="+mn-cs"/>
              </a:rPr>
              <a:t>*  (which we got rid of)</a:t>
            </a:r>
          </a:p>
          <a:p>
            <a:pPr lvl="2"/>
            <a:r>
              <a:rPr lang="en-US" sz="1200" kern="1200" dirty="0" smtClean="0">
                <a:solidFill>
                  <a:schemeClr val="tx1"/>
                </a:solidFill>
                <a:effectLst/>
                <a:latin typeface="+mn-lt"/>
                <a:ea typeface="+mn-ea"/>
                <a:cs typeface="+mn-cs"/>
              </a:rPr>
              <a:t>Type:</a:t>
            </a:r>
          </a:p>
          <a:p>
            <a:pPr lvl="2"/>
            <a:r>
              <a:rPr lang="en-US" sz="1200" kern="1200" dirty="0" smtClean="0">
                <a:solidFill>
                  <a:schemeClr val="tx1"/>
                </a:solidFill>
                <a:effectLst/>
                <a:latin typeface="+mn-lt"/>
                <a:ea typeface="+mn-ea"/>
                <a:cs typeface="+mn-cs"/>
              </a:rPr>
              <a:t>Cost Details:</a:t>
            </a:r>
          </a:p>
          <a:p>
            <a:pPr lvl="2"/>
            <a:r>
              <a:rPr lang="en-US" sz="1200" kern="1200" dirty="0" smtClean="0">
                <a:solidFill>
                  <a:schemeClr val="tx1"/>
                </a:solidFill>
                <a:effectLst/>
                <a:latin typeface="+mn-lt"/>
                <a:ea typeface="+mn-ea"/>
                <a:cs typeface="+mn-cs"/>
              </a:rPr>
              <a:t>Note:</a:t>
            </a:r>
          </a:p>
          <a:p>
            <a:pPr lvl="2"/>
            <a:r>
              <a:rPr lang="en-US" sz="1200" kern="1200" dirty="0" smtClean="0">
                <a:solidFill>
                  <a:schemeClr val="tx1"/>
                </a:solidFill>
                <a:effectLst/>
                <a:latin typeface="+mn-lt"/>
                <a:ea typeface="+mn-ea"/>
                <a:cs typeface="+mn-cs"/>
              </a:rPr>
              <a:t>Invoice:</a:t>
            </a:r>
          </a:p>
          <a:p>
            <a:pPr lvl="1"/>
            <a:endParaRPr lang="en-US" dirty="0" smtClean="0"/>
          </a:p>
        </p:txBody>
      </p:sp>
      <p:sp>
        <p:nvSpPr>
          <p:cNvPr id="4" name="Slide Number Placeholder 3"/>
          <p:cNvSpPr>
            <a:spLocks noGrp="1"/>
          </p:cNvSpPr>
          <p:nvPr>
            <p:ph type="sldNum" sz="quarter" idx="10"/>
          </p:nvPr>
        </p:nvSpPr>
        <p:spPr/>
        <p:txBody>
          <a:bodyPr/>
          <a:lstStyle/>
          <a:p>
            <a:fld id="{21D0C122-893B-41BA-B402-CD8BF0BF58C2}" type="slidenum">
              <a:rPr lang="en-US" smtClean="0"/>
              <a:t>21</a:t>
            </a:fld>
            <a:endParaRPr lang="en-US"/>
          </a:p>
        </p:txBody>
      </p:sp>
    </p:spTree>
    <p:extLst>
      <p:ext uri="{BB962C8B-B14F-4D97-AF65-F5344CB8AC3E}">
        <p14:creationId xmlns:p14="http://schemas.microsoft.com/office/powerpoint/2010/main" val="15098729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Specified changes to the Add New Resource</a:t>
            </a:r>
            <a:r>
              <a:rPr lang="en-US" sz="1200" kern="1200" baseline="0" dirty="0" smtClean="0">
                <a:solidFill>
                  <a:schemeClr val="tx1"/>
                </a:solidFill>
                <a:effectLst/>
                <a:latin typeface="+mn-lt"/>
                <a:ea typeface="+mn-ea"/>
                <a:cs typeface="+mn-cs"/>
              </a:rPr>
              <a:t> Window and the Edit Acquisitions Information Windows.   Here is an example of changes made to the Acquisitions information Window.  </a:t>
            </a:r>
          </a:p>
          <a:p>
            <a:pPr marL="1714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baseline="0" dirty="0" smtClean="0">
                <a:solidFill>
                  <a:schemeClr val="tx1"/>
                </a:solidFill>
                <a:effectLst/>
                <a:latin typeface="+mn-lt"/>
                <a:ea typeface="+mn-ea"/>
                <a:cs typeface="+mn-cs"/>
              </a:rPr>
              <a:t>As you can see, similar to the database modification and user interface, we’ve renamed </a:t>
            </a:r>
            <a:r>
              <a:rPr lang="en-US" dirty="0" smtClean="0"/>
              <a:t>Subscription</a:t>
            </a:r>
            <a:r>
              <a:rPr lang="en-US" baseline="0" dirty="0" smtClean="0"/>
              <a:t> End to </a:t>
            </a:r>
            <a:r>
              <a:rPr lang="en-US" baseline="0" dirty="0" smtClean="0">
                <a:sym typeface="Wingdings" panose="05000000000000000000" pitchFamily="2" charset="2"/>
              </a:rPr>
              <a:t>Current Sub End.  We made sure to specify all the places a certain change needs to be made.  </a:t>
            </a:r>
          </a:p>
          <a:p>
            <a:pPr marL="1714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smtClean="0">
                <a:sym typeface="Wingdings" panose="05000000000000000000" pitchFamily="2" charset="2"/>
              </a:rPr>
              <a:t>We’ve removed the initial cost section, whose information will later be put into the cost history payments table.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1D0C122-893B-41BA-B402-CD8BF0BF58C2}" type="slidenum">
              <a:rPr lang="en-US" smtClean="0"/>
              <a:t>22</a:t>
            </a:fld>
            <a:endParaRPr lang="en-US"/>
          </a:p>
        </p:txBody>
      </p:sp>
    </p:spTree>
    <p:extLst>
      <p:ext uri="{BB962C8B-B14F-4D97-AF65-F5344CB8AC3E}">
        <p14:creationId xmlns:p14="http://schemas.microsoft.com/office/powerpoint/2010/main" val="239831100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With Enhanced Cost History enabled, we proposed that</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the edit Cost History window will look like this.</a:t>
            </a:r>
            <a:r>
              <a:rPr lang="en-US" sz="1200" kern="1200" baseline="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pPr lvl="0"/>
            <a:endParaRPr lang="en-US" u="none" strike="noStrike" dirty="0" smtClean="0">
              <a:effectLst/>
            </a:endParaRPr>
          </a:p>
          <a:p>
            <a:pPr lvl="0"/>
            <a:r>
              <a:rPr lang="en-US" u="none" strike="noStrike" dirty="0" smtClean="0">
                <a:effectLst/>
              </a:rPr>
              <a:t>Include Resource Name in header</a:t>
            </a:r>
          </a:p>
          <a:p>
            <a:pPr lvl="0"/>
            <a:endParaRPr lang="en-US" u="none" strike="noStrike" dirty="0" smtClean="0">
              <a:effectLst/>
            </a:endParaRPr>
          </a:p>
          <a:p>
            <a:r>
              <a:rPr lang="en-US" sz="1200" kern="1200" dirty="0" smtClean="0">
                <a:solidFill>
                  <a:schemeClr val="tx1"/>
                </a:solidFill>
                <a:effectLst/>
                <a:latin typeface="+mn-lt"/>
                <a:ea typeface="+mn-ea"/>
                <a:cs typeface="+mn-cs"/>
              </a:rPr>
              <a:t>Cost Section - Column headers as follows:</a:t>
            </a:r>
          </a:p>
          <a:p>
            <a:pPr lvl="0"/>
            <a:r>
              <a:rPr lang="en-US" u="none" strike="noStrike" dirty="0" smtClean="0">
                <a:effectLst/>
              </a:rPr>
              <a:t>Year: </a:t>
            </a:r>
          </a:p>
          <a:p>
            <a:pPr lvl="0"/>
            <a:r>
              <a:rPr lang="en-US" u="none" strike="noStrike" dirty="0" smtClean="0">
                <a:effectLst/>
              </a:rPr>
              <a:t>Sub Start:</a:t>
            </a:r>
          </a:p>
          <a:p>
            <a:pPr lvl="0"/>
            <a:r>
              <a:rPr lang="en-US" u="none" strike="noStrike" dirty="0" smtClean="0">
                <a:effectLst/>
              </a:rPr>
              <a:t>Sub End:</a:t>
            </a:r>
          </a:p>
          <a:p>
            <a:pPr lvl="0"/>
            <a:r>
              <a:rPr lang="en-US" u="none" strike="noStrike" dirty="0" smtClean="0">
                <a:effectLst/>
              </a:rPr>
              <a:t>Fund:</a:t>
            </a:r>
          </a:p>
          <a:p>
            <a:pPr lvl="0"/>
            <a:r>
              <a:rPr lang="en-US" u="none" strike="noStrike" dirty="0" smtClean="0">
                <a:effectLst/>
              </a:rPr>
              <a:t>Payment:</a:t>
            </a:r>
          </a:p>
          <a:p>
            <a:pPr lvl="0"/>
            <a:r>
              <a:rPr lang="en-US" u="none" strike="noStrike" dirty="0" smtClean="0">
                <a:effectLst/>
              </a:rPr>
              <a:t>Currency:</a:t>
            </a:r>
          </a:p>
          <a:p>
            <a:pPr lvl="0"/>
            <a:r>
              <a:rPr lang="en-US" u="none" strike="noStrike" dirty="0" smtClean="0">
                <a:effectLst/>
              </a:rPr>
              <a:t>Type:</a:t>
            </a:r>
          </a:p>
          <a:p>
            <a:pPr lvl="0"/>
            <a:r>
              <a:rPr lang="en-US" u="none" strike="noStrike" dirty="0" smtClean="0">
                <a:effectLst/>
              </a:rPr>
              <a:t>Cost Details:</a:t>
            </a:r>
          </a:p>
          <a:p>
            <a:pPr lvl="0"/>
            <a:r>
              <a:rPr lang="en-US" u="none" strike="noStrike" dirty="0" smtClean="0">
                <a:effectLst/>
              </a:rPr>
              <a:t>Note:</a:t>
            </a:r>
          </a:p>
          <a:p>
            <a:pPr lvl="0"/>
            <a:r>
              <a:rPr lang="en-US" u="none" strike="noStrike" dirty="0" smtClean="0">
                <a:effectLst/>
              </a:rPr>
              <a:t>Invoice:</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Add input boxes for the above fields:</a:t>
            </a:r>
          </a:p>
          <a:p>
            <a:pPr lvl="0"/>
            <a:r>
              <a:rPr lang="en-US" u="none" strike="noStrike" dirty="0" smtClean="0">
                <a:effectLst/>
              </a:rPr>
              <a:t>year</a:t>
            </a:r>
          </a:p>
          <a:p>
            <a:pPr lvl="0"/>
            <a:r>
              <a:rPr lang="en-US" u="none" strike="noStrike" dirty="0" err="1" smtClean="0">
                <a:effectLst/>
              </a:rPr>
              <a:t>subscriptionStart</a:t>
            </a:r>
            <a:endParaRPr lang="en-US" u="none" strike="noStrike" dirty="0" smtClean="0">
              <a:effectLst/>
            </a:endParaRPr>
          </a:p>
          <a:p>
            <a:pPr lvl="0"/>
            <a:r>
              <a:rPr lang="en-US" u="none" strike="noStrike" dirty="0" err="1" smtClean="0">
                <a:effectLst/>
              </a:rPr>
              <a:t>subscriptionEnd</a:t>
            </a:r>
            <a:endParaRPr lang="en-US" u="none" strike="noStrike" dirty="0" smtClean="0">
              <a:effectLst/>
            </a:endParaRPr>
          </a:p>
          <a:p>
            <a:pPr lvl="0"/>
            <a:r>
              <a:rPr lang="en-US" u="none" strike="noStrike" dirty="0" err="1" smtClean="0">
                <a:effectLst/>
              </a:rPr>
              <a:t>fundName</a:t>
            </a:r>
            <a:endParaRPr lang="en-US" u="none" strike="noStrike" dirty="0" smtClean="0">
              <a:effectLst/>
            </a:endParaRPr>
          </a:p>
          <a:p>
            <a:pPr lvl="0"/>
            <a:r>
              <a:rPr lang="en-US" u="none" strike="noStrike" dirty="0" err="1" smtClean="0">
                <a:effectLst/>
              </a:rPr>
              <a:t>paymentAmount</a:t>
            </a:r>
            <a:endParaRPr lang="en-US" u="none" strike="noStrike" dirty="0" smtClean="0">
              <a:effectLst/>
            </a:endParaRPr>
          </a:p>
          <a:p>
            <a:pPr lvl="0"/>
            <a:r>
              <a:rPr lang="en-US" u="none" strike="noStrike" dirty="0" err="1" smtClean="0">
                <a:effectLst/>
              </a:rPr>
              <a:t>currencyCode</a:t>
            </a:r>
            <a:endParaRPr lang="en-US" u="none" strike="noStrike" dirty="0" smtClean="0">
              <a:effectLst/>
            </a:endParaRPr>
          </a:p>
          <a:p>
            <a:pPr lvl="0"/>
            <a:r>
              <a:rPr lang="en-US" u="none" strike="noStrike" dirty="0" err="1" smtClean="0">
                <a:effectLst/>
              </a:rPr>
              <a:t>orderTypeID</a:t>
            </a:r>
            <a:endParaRPr lang="en-US" u="none" strike="noStrike" dirty="0" smtClean="0">
              <a:effectLst/>
            </a:endParaRPr>
          </a:p>
          <a:p>
            <a:pPr lvl="0"/>
            <a:r>
              <a:rPr lang="en-US" u="none" strike="noStrike" dirty="0" err="1" smtClean="0">
                <a:effectLst/>
              </a:rPr>
              <a:t>costDetailsID</a:t>
            </a:r>
            <a:endParaRPr lang="en-US" u="none" strike="noStrike" dirty="0" smtClean="0">
              <a:effectLst/>
            </a:endParaRPr>
          </a:p>
          <a:p>
            <a:pPr lvl="0"/>
            <a:r>
              <a:rPr lang="en-US" u="none" strike="noStrike" dirty="0" err="1" smtClean="0">
                <a:effectLst/>
              </a:rPr>
              <a:t>costNote</a:t>
            </a:r>
            <a:endParaRPr lang="en-US" u="none" strike="noStrike" dirty="0" smtClean="0">
              <a:effectLst/>
            </a:endParaRPr>
          </a:p>
          <a:p>
            <a:pPr lvl="0"/>
            <a:r>
              <a:rPr lang="en-US" u="none" strike="noStrike" dirty="0" err="1" smtClean="0">
                <a:effectLst/>
              </a:rPr>
              <a:t>invoiceNum</a:t>
            </a:r>
            <a:endParaRPr lang="en-US" u="none" strike="noStrike" dirty="0" smtClean="0">
              <a:effectLst/>
            </a:endParaRPr>
          </a:p>
          <a:p>
            <a:pPr lvl="0"/>
            <a:endParaRPr lang="en-US" u="none" strike="noStrike" dirty="0" smtClean="0">
              <a:effectLst/>
            </a:endParaRPr>
          </a:p>
          <a:p>
            <a:r>
              <a:rPr lang="en-US" sz="1200" kern="1200" dirty="0" smtClean="0">
                <a:solidFill>
                  <a:schemeClr val="tx1"/>
                </a:solidFill>
                <a:effectLst/>
                <a:latin typeface="+mn-lt"/>
                <a:ea typeface="+mn-ea"/>
                <a:cs typeface="+mn-cs"/>
              </a:rPr>
              <a:t>- followed by the “Add” button</a:t>
            </a:r>
          </a:p>
          <a:p>
            <a:r>
              <a:rPr lang="en-US" sz="1200" kern="1200" dirty="0" smtClean="0">
                <a:solidFill>
                  <a:schemeClr val="tx1"/>
                </a:solidFill>
                <a:effectLst/>
                <a:latin typeface="+mn-lt"/>
                <a:ea typeface="+mn-ea"/>
                <a:cs typeface="+mn-cs"/>
              </a:rPr>
              <a:t>Previously entered data would appear below the add line with a delete option to the right of each line.  Our</a:t>
            </a:r>
            <a:r>
              <a:rPr lang="en-US" sz="1200" kern="1200" baseline="0" dirty="0" smtClean="0">
                <a:solidFill>
                  <a:schemeClr val="tx1"/>
                </a:solidFill>
                <a:effectLst/>
                <a:latin typeface="+mn-lt"/>
                <a:ea typeface="+mn-ea"/>
                <a:cs typeface="+mn-cs"/>
              </a:rPr>
              <a:t> first iteration had missed out on little details like the add and delete buttons.  </a:t>
            </a:r>
            <a:endParaRPr lang="en-US" sz="1200" kern="1200" dirty="0" smtClean="0">
              <a:solidFill>
                <a:schemeClr val="tx1"/>
              </a:solidFill>
              <a:effectLst/>
              <a:latin typeface="+mn-lt"/>
              <a:ea typeface="+mn-ea"/>
              <a:cs typeface="+mn-cs"/>
            </a:endParaRPr>
          </a:p>
          <a:p>
            <a:pPr lvl="0"/>
            <a:endParaRPr lang="en-US" u="none" strike="noStrike" dirty="0">
              <a:effectLst/>
            </a:endParaRPr>
          </a:p>
        </p:txBody>
      </p:sp>
      <p:sp>
        <p:nvSpPr>
          <p:cNvPr id="4" name="Slide Number Placeholder 3"/>
          <p:cNvSpPr>
            <a:spLocks noGrp="1"/>
          </p:cNvSpPr>
          <p:nvPr>
            <p:ph type="sldNum" sz="quarter" idx="10"/>
          </p:nvPr>
        </p:nvSpPr>
        <p:spPr/>
        <p:txBody>
          <a:bodyPr/>
          <a:lstStyle/>
          <a:p>
            <a:fld id="{21D0C122-893B-41BA-B402-CD8BF0BF58C2}" type="slidenum">
              <a:rPr lang="en-US" smtClean="0"/>
              <a:t>23</a:t>
            </a:fld>
            <a:endParaRPr lang="en-US"/>
          </a:p>
        </p:txBody>
      </p:sp>
    </p:spTree>
    <p:extLst>
      <p:ext uri="{BB962C8B-B14F-4D97-AF65-F5344CB8AC3E}">
        <p14:creationId xmlns:p14="http://schemas.microsoft.com/office/powerpoint/2010/main" val="239831100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 few months later, When we were ready, we released it to the CORAL listserv and Steering Committee around February 2014.  The feedback was positive, though there were also a number of questions, suggestions, and concerns.  The Steering Committee provided feedback </a:t>
            </a:r>
            <a:r>
              <a:rPr lang="en-US" sz="1200" kern="1200" dirty="0" smtClean="0">
                <a:solidFill>
                  <a:schemeClr val="tx1"/>
                </a:solidFill>
                <a:effectLst/>
                <a:latin typeface="+mn-lt"/>
                <a:ea typeface="+mn-ea"/>
                <a:cs typeface="+mn-cs"/>
              </a:rPr>
              <a:t>on parts of </a:t>
            </a:r>
            <a:r>
              <a:rPr lang="en-US" sz="1200" kern="1200" dirty="0" smtClean="0">
                <a:solidFill>
                  <a:schemeClr val="tx1"/>
                </a:solidFill>
                <a:effectLst/>
                <a:latin typeface="+mn-lt"/>
                <a:ea typeface="+mn-ea"/>
                <a:cs typeface="+mn-cs"/>
              </a:rPr>
              <a:t>our specification that may cause conflict with the existing code.   Getting the feedback and incorporating it took a few months.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1A9DCB80-8776-433C-AEAB-DAFB8C887D76}" type="slidenum">
              <a:rPr lang="en-US" smtClean="0"/>
              <a:t>24</a:t>
            </a:fld>
            <a:endParaRPr lang="en-US"/>
          </a:p>
        </p:txBody>
      </p:sp>
    </p:spTree>
    <p:extLst>
      <p:ext uri="{BB962C8B-B14F-4D97-AF65-F5344CB8AC3E}">
        <p14:creationId xmlns:p14="http://schemas.microsoft.com/office/powerpoint/2010/main" val="175362088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We posted the specification to the listserv as a request for proposals in July.  We had hoped to get several proposals, review them, and then award a contract to the developer.   In the end, we only received one proposal.  While it was a strong one, but we had reservations due to location (different country) and distance (several time zones away) and a slight language barrier – all of which we felt would make communication difficult.  </a:t>
            </a:r>
          </a:p>
          <a:p>
            <a:endParaRPr lang="en-US" baseline="0" dirty="0" smtClean="0"/>
          </a:p>
          <a:p>
            <a:r>
              <a:rPr lang="en-US" baseline="0" dirty="0" smtClean="0"/>
              <a:t>Because of all the time it took to draft and then finalize the specification and then waiting for proposals to come in, it eventually came time for FLO’s resident programmer and Systems Librarian, Paul Hoffman, to return to the US after spending about 18 months in India during his wife’s sabbatical.   He had already had experience with working on software installation, development, coding, and project planning for FLO systems and experience in working with and communicating with the FLO Community.   </a:t>
            </a:r>
          </a:p>
          <a:p>
            <a:endParaRPr lang="en-US" baseline="0" dirty="0" smtClean="0"/>
          </a:p>
        </p:txBody>
      </p:sp>
      <p:sp>
        <p:nvSpPr>
          <p:cNvPr id="4" name="Slide Number Placeholder 3"/>
          <p:cNvSpPr>
            <a:spLocks noGrp="1"/>
          </p:cNvSpPr>
          <p:nvPr>
            <p:ph type="sldNum" sz="quarter" idx="10"/>
          </p:nvPr>
        </p:nvSpPr>
        <p:spPr/>
        <p:txBody>
          <a:bodyPr/>
          <a:lstStyle/>
          <a:p>
            <a:fld id="{1A9DCB80-8776-433C-AEAB-DAFB8C887D76}" type="slidenum">
              <a:rPr lang="en-US" smtClean="0"/>
              <a:t>25</a:t>
            </a:fld>
            <a:endParaRPr lang="en-US"/>
          </a:p>
        </p:txBody>
      </p:sp>
    </p:spTree>
    <p:extLst>
      <p:ext uri="{BB962C8B-B14F-4D97-AF65-F5344CB8AC3E}">
        <p14:creationId xmlns:p14="http://schemas.microsoft.com/office/powerpoint/2010/main" val="135230231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rtl="0">
              <a:spcBef>
                <a:spcPts val="0"/>
              </a:spcBef>
              <a:buClr>
                <a:schemeClr val="dk1"/>
              </a:buClr>
              <a:buSzPct val="25000"/>
              <a:buFont typeface="Arial"/>
              <a:buNone/>
            </a:pPr>
            <a:r>
              <a:rPr lang="en-US" sz="1200" b="0" i="0" u="none" strike="noStrike" cap="none" dirty="0" smtClean="0">
                <a:solidFill>
                  <a:schemeClr val="dk1"/>
                </a:solidFill>
                <a:latin typeface="+mn-lt"/>
                <a:ea typeface="Calibri"/>
                <a:cs typeface="Calibri"/>
                <a:sym typeface="Calibri"/>
              </a:rPr>
              <a:t>Through this project, we accomplished many things. We developed much of what we wanted to see. We shared with the wider community. We became more involved in the CORAL community.</a:t>
            </a:r>
          </a:p>
          <a:p>
            <a:pPr marL="171450" marR="0" lvl="0" indent="-171450" algn="l" rtl="0">
              <a:spcBef>
                <a:spcPts val="0"/>
              </a:spcBef>
              <a:buClr>
                <a:schemeClr val="dk1"/>
              </a:buClr>
              <a:buSzPct val="100000"/>
              <a:buFont typeface="Arial"/>
              <a:buChar char="•"/>
            </a:pPr>
            <a:r>
              <a:rPr lang="en-US" sz="1200" b="0" i="0" u="none" strike="noStrike" cap="none" dirty="0" smtClean="0">
                <a:solidFill>
                  <a:schemeClr val="dk1"/>
                </a:solidFill>
                <a:latin typeface="+mn-lt"/>
                <a:ea typeface="Calibri"/>
                <a:cs typeface="Calibri"/>
                <a:sym typeface="Calibri"/>
              </a:rPr>
              <a:t>We contributed to the glossary on </a:t>
            </a:r>
            <a:r>
              <a:rPr lang="en-US" sz="1200" b="0" i="0" u="none" strike="noStrike" cap="none" dirty="0" err="1" smtClean="0">
                <a:solidFill>
                  <a:schemeClr val="dk1"/>
                </a:solidFill>
                <a:latin typeface="+mn-lt"/>
                <a:ea typeface="Calibri"/>
                <a:cs typeface="Calibri"/>
                <a:sym typeface="Calibri"/>
              </a:rPr>
              <a:t>GitHub</a:t>
            </a:r>
            <a:r>
              <a:rPr lang="en-US" sz="1200" b="0" i="0" u="none" strike="noStrike" cap="none" dirty="0" smtClean="0">
                <a:solidFill>
                  <a:schemeClr val="dk1"/>
                </a:solidFill>
                <a:latin typeface="+mn-lt"/>
                <a:ea typeface="Calibri"/>
                <a:cs typeface="Calibri"/>
                <a:sym typeface="Calibri"/>
              </a:rPr>
              <a:t>, based on a local document the consortium had developed while implementing the system. </a:t>
            </a:r>
          </a:p>
          <a:p>
            <a:pPr marL="171450" marR="0" lvl="0" indent="-171450" algn="l" rtl="0">
              <a:spcBef>
                <a:spcPts val="0"/>
              </a:spcBef>
              <a:buClr>
                <a:schemeClr val="dk1"/>
              </a:buClr>
              <a:buSzPct val="100000"/>
              <a:buFont typeface="Arial"/>
              <a:buChar char="•"/>
            </a:pPr>
            <a:r>
              <a:rPr lang="en-US" sz="1200" b="0" i="0" u="none" strike="noStrike" cap="none" dirty="0" smtClean="0">
                <a:solidFill>
                  <a:schemeClr val="dk1"/>
                </a:solidFill>
                <a:latin typeface="+mn-lt"/>
                <a:ea typeface="Calibri"/>
                <a:cs typeface="Calibri"/>
                <a:sym typeface="Calibri"/>
              </a:rPr>
              <a:t>We wrote a case study, with accompanying matrices others can use to see if open source is a good fit for them.</a:t>
            </a:r>
          </a:p>
          <a:p>
            <a:pPr marL="171450" marR="0" lvl="0" indent="-171450" algn="l" rtl="0">
              <a:spcBef>
                <a:spcPts val="0"/>
              </a:spcBef>
              <a:buClr>
                <a:schemeClr val="dk1"/>
              </a:buClr>
              <a:buSzPct val="100000"/>
              <a:buFont typeface="Arial"/>
              <a:buChar char="•"/>
            </a:pPr>
            <a:r>
              <a:rPr lang="en-US" dirty="0" smtClean="0"/>
              <a:t>We developed a clear specification, with explicit information about the changes we wished to see and how the enhancement would work. We noted what type of information the system would use, what would happen when a person clicked on a specific button, and more. All of this specific detail allowed our developer to take our vision and turn it into reality.</a:t>
            </a:r>
          </a:p>
          <a:p>
            <a:pPr marL="171450" marR="0" lvl="0" indent="-171450" algn="l" rtl="0">
              <a:spcBef>
                <a:spcPts val="0"/>
              </a:spcBef>
              <a:buClr>
                <a:schemeClr val="dk1"/>
              </a:buClr>
              <a:buSzPct val="100000"/>
              <a:buFont typeface="Arial"/>
              <a:buChar char="•"/>
            </a:pPr>
            <a:r>
              <a:rPr lang="en-US" sz="1200" b="0" i="0" u="none" strike="noStrike" cap="none" dirty="0" smtClean="0">
                <a:solidFill>
                  <a:schemeClr val="dk1"/>
                </a:solidFill>
                <a:latin typeface="+mn-lt"/>
                <a:ea typeface="Calibri"/>
                <a:cs typeface="Calibri"/>
                <a:sym typeface="Calibri"/>
              </a:rPr>
              <a:t>We added most of the expanded cost history. </a:t>
            </a:r>
            <a:r>
              <a:rPr lang="en-US" dirty="0" smtClean="0"/>
              <a:t>The</a:t>
            </a:r>
            <a:r>
              <a:rPr lang="en-US" baseline="0" dirty="0" smtClean="0"/>
              <a:t> steering committee added our code to the master version in GitHub and shared the updated documentation with the listserv. </a:t>
            </a:r>
            <a:r>
              <a:rPr lang="en-US" sz="1200" b="0" i="0" u="none" strike="noStrike" cap="none" dirty="0" smtClean="0">
                <a:solidFill>
                  <a:schemeClr val="dk1"/>
                </a:solidFill>
                <a:latin typeface="+mn-lt"/>
                <a:ea typeface="Calibri"/>
                <a:cs typeface="Calibri"/>
                <a:sym typeface="Calibri"/>
              </a:rPr>
              <a:t>People </a:t>
            </a:r>
            <a:r>
              <a:rPr lang="en-US" sz="1200" b="0" i="0" u="none" strike="noStrike" cap="none" dirty="0" smtClean="0">
                <a:solidFill>
                  <a:schemeClr val="dk1"/>
                </a:solidFill>
                <a:latin typeface="+mn-lt"/>
                <a:ea typeface="Calibri"/>
                <a:cs typeface="Calibri"/>
                <a:sym typeface="Calibri"/>
              </a:rPr>
              <a:t>now have the option to use this expa</a:t>
            </a:r>
            <a:r>
              <a:rPr lang="en-US" dirty="0" smtClean="0"/>
              <a:t>nsion to track their costs over time and understand why those costs might be changing. </a:t>
            </a:r>
            <a:endParaRPr lang="en-US" dirty="0" smtClean="0"/>
          </a:p>
          <a:p>
            <a:pPr marL="628650" marR="0" lvl="1" indent="-171450" algn="l" rtl="0">
              <a:spcBef>
                <a:spcPts val="0"/>
              </a:spcBef>
              <a:buClr>
                <a:schemeClr val="dk1"/>
              </a:buClr>
              <a:buSzPct val="100000"/>
              <a:buFont typeface="Arial"/>
              <a:buChar char="•"/>
            </a:pPr>
            <a:r>
              <a:rPr lang="en-US" dirty="0" smtClean="0"/>
              <a:t>As Louisa</a:t>
            </a:r>
            <a:r>
              <a:rPr lang="en-US" baseline="0" dirty="0" smtClean="0"/>
              <a:t> mentioned earlier, we left off o</a:t>
            </a:r>
            <a:r>
              <a:rPr lang="en-US" sz="1200" b="0" i="0" u="none" strike="noStrike" cap="none" dirty="0" smtClean="0">
                <a:solidFill>
                  <a:schemeClr val="dk1"/>
                </a:solidFill>
                <a:latin typeface="+mn-lt"/>
                <a:ea typeface="Calibri"/>
                <a:cs typeface="Calibri"/>
                <a:sym typeface="Calibri"/>
              </a:rPr>
              <a:t>ne </a:t>
            </a:r>
            <a:r>
              <a:rPr lang="en-US" sz="1200" b="0" i="0" u="none" strike="noStrike" cap="none" dirty="0" smtClean="0">
                <a:solidFill>
                  <a:schemeClr val="dk1"/>
                </a:solidFill>
                <a:latin typeface="+mn-lt"/>
                <a:ea typeface="Calibri"/>
                <a:cs typeface="Calibri"/>
                <a:sym typeface="Calibri"/>
              </a:rPr>
              <a:t>of the features we had initially included in the </a:t>
            </a:r>
            <a:r>
              <a:rPr lang="en-US" sz="1200" b="0" i="0" u="none" strike="noStrike" cap="none" dirty="0" smtClean="0">
                <a:solidFill>
                  <a:schemeClr val="dk1"/>
                </a:solidFill>
                <a:latin typeface="+mn-lt"/>
                <a:ea typeface="Calibri"/>
                <a:cs typeface="Calibri"/>
                <a:sym typeface="Calibri"/>
              </a:rPr>
              <a:t>specification. It would have calculated the annual resource cost increases automatically. Unfortunately, it was </a:t>
            </a:r>
            <a:r>
              <a:rPr lang="en-US" sz="1200" b="0" i="0" u="none" strike="noStrike" cap="none" dirty="0" smtClean="0">
                <a:solidFill>
                  <a:schemeClr val="dk1"/>
                </a:solidFill>
                <a:latin typeface="+mn-lt"/>
                <a:ea typeface="Calibri"/>
                <a:cs typeface="Calibri"/>
                <a:sym typeface="Calibri"/>
              </a:rPr>
              <a:t>was not flexible enough for many users. </a:t>
            </a:r>
            <a:r>
              <a:rPr lang="en-US" sz="1200" b="0" i="0" u="none" strike="noStrike" cap="none" dirty="0" smtClean="0">
                <a:solidFill>
                  <a:schemeClr val="dk1"/>
                </a:solidFill>
                <a:latin typeface="+mn-lt"/>
                <a:ea typeface="Calibri"/>
                <a:cs typeface="Calibri"/>
                <a:sym typeface="Calibri"/>
              </a:rPr>
              <a:t>The </a:t>
            </a:r>
            <a:r>
              <a:rPr lang="en-US" sz="1200" b="0" i="0" u="none" strike="noStrike" cap="none" dirty="0" smtClean="0">
                <a:solidFill>
                  <a:schemeClr val="dk1"/>
                </a:solidFill>
                <a:latin typeface="+mn-lt"/>
                <a:ea typeface="Calibri"/>
                <a:cs typeface="Calibri"/>
                <a:sym typeface="Calibri"/>
              </a:rPr>
              <a:t>feature did not work well if funding for a single resource came from multiple fund codes or if a resource required multiple payments. </a:t>
            </a:r>
            <a:endParaRPr lang="en-US" sz="1200" b="0" i="0" u="none" strike="noStrike" cap="none" dirty="0" smtClean="0">
              <a:solidFill>
                <a:schemeClr val="dk1"/>
              </a:solidFill>
              <a:latin typeface="+mn-lt"/>
              <a:ea typeface="Calibri"/>
              <a:cs typeface="Calibri"/>
              <a:sym typeface="Calibri"/>
            </a:endParaRPr>
          </a:p>
          <a:p>
            <a:pPr marL="628650" marR="0" lvl="1" indent="-171450" algn="l" rtl="0">
              <a:spcBef>
                <a:spcPts val="0"/>
              </a:spcBef>
              <a:buClr>
                <a:schemeClr val="dk1"/>
              </a:buClr>
              <a:buSzPct val="100000"/>
              <a:buFont typeface="Arial"/>
              <a:buChar char="•"/>
            </a:pPr>
            <a:r>
              <a:rPr lang="en-US" sz="1200" b="0" i="0" u="none" strike="noStrike" cap="none" dirty="0" smtClean="0">
                <a:solidFill>
                  <a:schemeClr val="dk1"/>
                </a:solidFill>
                <a:latin typeface="+mn-lt"/>
                <a:ea typeface="Calibri"/>
                <a:cs typeface="Calibri"/>
                <a:sym typeface="Calibri"/>
              </a:rPr>
              <a:t>We </a:t>
            </a:r>
            <a:r>
              <a:rPr lang="en-US" sz="1200" b="0" i="0" u="none" strike="noStrike" cap="none" dirty="0" smtClean="0">
                <a:solidFill>
                  <a:schemeClr val="dk1"/>
                </a:solidFill>
                <a:latin typeface="+mn-lt"/>
                <a:ea typeface="Calibri"/>
                <a:cs typeface="Calibri"/>
                <a:sym typeface="Calibri"/>
              </a:rPr>
              <a:t>also held off on the reporting portion of the specifications. Our developer noted that our spe</a:t>
            </a:r>
            <a:r>
              <a:rPr lang="en-US" dirty="0" smtClean="0"/>
              <a:t>cification was a bit less clear about how this portion would work than about the cost history portion. In addition, he shared that it</a:t>
            </a:r>
            <a:r>
              <a:rPr lang="en-US" sz="1200" b="0" i="0" u="none" strike="noStrike" cap="none" dirty="0" smtClean="0">
                <a:solidFill>
                  <a:schemeClr val="dk1"/>
                </a:solidFill>
                <a:latin typeface="+mn-lt"/>
                <a:ea typeface="Calibri"/>
                <a:cs typeface="Calibri"/>
                <a:sym typeface="Calibri"/>
              </a:rPr>
              <a:t> would be easier to build in an environment where all the modules were part of a unified code base instead of </a:t>
            </a:r>
            <a:r>
              <a:rPr lang="en-US" dirty="0" smtClean="0"/>
              <a:t>being separate modules that shared information in some ways, but did not share information in other ways</a:t>
            </a:r>
            <a:r>
              <a:rPr lang="en-US" sz="1200" b="0" i="0" u="none" strike="noStrike" cap="none" dirty="0" smtClean="0">
                <a:solidFill>
                  <a:schemeClr val="dk1"/>
                </a:solidFill>
                <a:latin typeface="+mn-lt"/>
                <a:ea typeface="Calibri"/>
                <a:cs typeface="Calibri"/>
                <a:sym typeface="Calibri"/>
              </a:rPr>
              <a:t>. Enough other people also expressed a desire for this unified code base that the Steering Committee was exploring merging the codes. We currently have a scaled-down, FLO-specific version, but the full-featured version does not exist and the scaled down version has not been shared with the wider community</a:t>
            </a:r>
            <a:r>
              <a:rPr lang="en-US" sz="1200" b="0" i="0" u="none" strike="noStrike" cap="none" dirty="0" smtClean="0">
                <a:solidFill>
                  <a:schemeClr val="dk1"/>
                </a:solidFill>
                <a:latin typeface="+mn-lt"/>
                <a:ea typeface="Calibri"/>
                <a:cs typeface="Calibri"/>
                <a:sym typeface="Calibri"/>
              </a:rPr>
              <a:t>.</a:t>
            </a:r>
          </a:p>
          <a:p>
            <a:pPr marL="171450" marR="0" lvl="0" indent="-171450" algn="l" rtl="0">
              <a:spcBef>
                <a:spcPts val="0"/>
              </a:spcBef>
              <a:buClr>
                <a:schemeClr val="dk1"/>
              </a:buClr>
              <a:buSzPct val="100000"/>
              <a:buFont typeface="Arial"/>
              <a:buChar char="•"/>
            </a:pPr>
            <a:r>
              <a:rPr lang="en-US" sz="1200" b="0" i="0" u="none" strike="noStrike" cap="none" dirty="0" smtClean="0">
                <a:solidFill>
                  <a:schemeClr val="dk1"/>
                </a:solidFill>
                <a:latin typeface="+mn-lt"/>
                <a:ea typeface="Calibri"/>
                <a:cs typeface="Calibri"/>
                <a:sym typeface="Calibri"/>
              </a:rPr>
              <a:t>Communication </a:t>
            </a:r>
            <a:r>
              <a:rPr lang="en-US" sz="1200" b="0" i="0" u="none" strike="noStrike" cap="none" dirty="0" smtClean="0">
                <a:solidFill>
                  <a:schemeClr val="dk1"/>
                </a:solidFill>
                <a:latin typeface="+mn-lt"/>
                <a:ea typeface="Calibri"/>
                <a:cs typeface="Calibri"/>
                <a:sym typeface="Calibri"/>
              </a:rPr>
              <a:t>in many forms has improved, in part because of a push from Kelly Drake. She and others pushed for increased communication from the steering committee, clear versioning, and formalization of development procedures.</a:t>
            </a:r>
          </a:p>
          <a:p>
            <a:pPr marL="171450" marR="0" lvl="0" indent="-171450" algn="l" rtl="0">
              <a:spcBef>
                <a:spcPts val="0"/>
              </a:spcBef>
              <a:buClr>
                <a:schemeClr val="dk1"/>
              </a:buClr>
              <a:buSzPct val="100000"/>
              <a:buFont typeface="Arial"/>
              <a:buChar char="•"/>
            </a:pPr>
            <a:r>
              <a:rPr lang="en-US" sz="1200" b="0" i="0" u="none" strike="noStrike" cap="none" dirty="0" smtClean="0">
                <a:solidFill>
                  <a:schemeClr val="dk1"/>
                </a:solidFill>
                <a:latin typeface="+mn-lt"/>
                <a:ea typeface="Calibri"/>
                <a:cs typeface="Calibri"/>
                <a:sym typeface="Calibri"/>
              </a:rPr>
              <a:t>As noted above, we and others prompted the move to a single unified codebase, rather than standalone modules. This project is currently underway.</a:t>
            </a:r>
            <a:endParaRPr lang="en-US" sz="1200" b="0" i="0" u="none" strike="noStrike" cap="none" dirty="0">
              <a:solidFill>
                <a:schemeClr val="dk1"/>
              </a:solidFill>
              <a:latin typeface="+mn-lt"/>
              <a:ea typeface="Calibri"/>
              <a:cs typeface="Calibri"/>
              <a:sym typeface="Calibri"/>
            </a:endParaRPr>
          </a:p>
        </p:txBody>
      </p:sp>
      <p:sp>
        <p:nvSpPr>
          <p:cNvPr id="4" name="Slide Number Placeholder 3"/>
          <p:cNvSpPr>
            <a:spLocks noGrp="1"/>
          </p:cNvSpPr>
          <p:nvPr>
            <p:ph type="sldNum" sz="quarter" idx="10"/>
          </p:nvPr>
        </p:nvSpPr>
        <p:spPr/>
        <p:txBody>
          <a:bodyPr/>
          <a:lstStyle/>
          <a:p>
            <a:fld id="{21D0C122-893B-41BA-B402-CD8BF0BF58C2}" type="slidenum">
              <a:rPr lang="en-US" smtClean="0"/>
              <a:t>26</a:t>
            </a:fld>
            <a:endParaRPr lang="en-US"/>
          </a:p>
        </p:txBody>
      </p:sp>
    </p:spTree>
    <p:extLst>
      <p:ext uri="{BB962C8B-B14F-4D97-AF65-F5344CB8AC3E}">
        <p14:creationId xmlns:p14="http://schemas.microsoft.com/office/powerpoint/2010/main" val="306491501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Like Erin has mentioned, even with a massive amount of planning we did for the specification, implementation can turn out very differently especially when we’re dealing with complex ERM scenarios and an existing structure we’re trying to gracefully incorporate a new feature in.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Finding developers who understand and are interested in coding for CORAL or any open Library software can be difficult, especially with a small community that is still growing.  </a:t>
            </a:r>
          </a:p>
          <a:p>
            <a:r>
              <a:rPr lang="en-US" sz="1200" kern="1200" dirty="0" smtClean="0">
                <a:solidFill>
                  <a:schemeClr val="tx1"/>
                </a:solidFill>
                <a:effectLst/>
                <a:latin typeface="+mn-lt"/>
                <a:ea typeface="+mn-ea"/>
                <a:cs typeface="+mn-cs"/>
              </a:rPr>
              <a:t>And speaking of developers, developers</a:t>
            </a:r>
            <a:r>
              <a:rPr lang="en-US" sz="1200" kern="1200" baseline="0" dirty="0" smtClean="0">
                <a:solidFill>
                  <a:schemeClr val="tx1"/>
                </a:solidFill>
                <a:effectLst/>
                <a:latin typeface="+mn-lt"/>
                <a:ea typeface="+mn-ea"/>
                <a:cs typeface="+mn-cs"/>
              </a:rPr>
              <a:t> love specifics.  As mentioned before, developers are not often users interacting with the software on a daily basis. We need to be able to communicate our specific needs and break down our vision into identifiable and tangible tasks in order to facilitate the implementation process.  Think about what the developers are working with – Code.  Developers have to be able to translate our needs into code –  which is a precise set of instructions written in a language that computers can follow.  And with code, small changes can involve and lead to large ramifications. </a:t>
            </a:r>
          </a:p>
          <a:p>
            <a:endParaRPr lang="en-US" sz="1200" kern="1200" baseline="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In addition to it being</a:t>
            </a:r>
            <a:r>
              <a:rPr lang="en-US" sz="1200" kern="1200" baseline="0" dirty="0" smtClean="0">
                <a:solidFill>
                  <a:schemeClr val="tx1"/>
                </a:solidFill>
                <a:effectLst/>
                <a:latin typeface="+mn-lt"/>
                <a:ea typeface="+mn-ea"/>
                <a:cs typeface="+mn-cs"/>
              </a:rPr>
              <a:t> much more complicated to implement than we originally imagined, p</a:t>
            </a:r>
            <a:r>
              <a:rPr lang="en-US" sz="1200" kern="1200" dirty="0" smtClean="0">
                <a:solidFill>
                  <a:schemeClr val="tx1"/>
                </a:solidFill>
                <a:effectLst/>
                <a:latin typeface="+mn-lt"/>
                <a:ea typeface="+mn-ea"/>
                <a:cs typeface="+mn-cs"/>
              </a:rPr>
              <a:t>art of why the reporting piece didn’t go according to plan was that the specs in the reporting piece did not meet the same level of specificity as the enhancement piece.  And by</a:t>
            </a:r>
            <a:r>
              <a:rPr lang="en-US" sz="1200" kern="1200" baseline="0" dirty="0" smtClean="0">
                <a:solidFill>
                  <a:schemeClr val="tx1"/>
                </a:solidFill>
                <a:effectLst/>
                <a:latin typeface="+mn-lt"/>
                <a:ea typeface="+mn-ea"/>
                <a:cs typeface="+mn-cs"/>
              </a:rPr>
              <a:t> being specific in how you articulate the changes you want, it forces you to really think about the feasibility of implementing the feature.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We learned that contributing to the community can take a very long time.  We thought once we have our very well-thought out specification written out, everyone would just say “great, go ahead and do it now”.   We had to check in with the CORAL Steering Committee to make sure our enhancement does not conflict with the master code.  The CORAL Steering Committee wasn’t super active at the time.  They were full-time library employees who had other things to do besides work with CORAL all day, as are the librarians on this end of things, so exchanges could take days or weeks at a time. Other community members, who even though were enthused by what we’ve proposed, also had some very valid ideas regarding the Cost History enhancement, which we had to negotiate.  This all took a lot more time than we expected.  If we were building it for ourselves, we could move right along and do it to our own local instances.  However, we wanted to build it for everyone and move the software forward.   We wanted to really make an investment in the software.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Because of the unexpected length of time, it was invaluable that we had a strong leader among us – Kelly Drake- who tirelessly moved the project forward even as some of the initial exuberance waned a little as we waited for feedback.  She has since retired.   I don’t think we would have gotten as far as getting the enhancement into the master code if it wasn’t for her.   And the CORAL</a:t>
            </a:r>
            <a:r>
              <a:rPr lang="en-US" sz="1200" kern="1200" baseline="0" dirty="0" smtClean="0">
                <a:solidFill>
                  <a:schemeClr val="tx1"/>
                </a:solidFill>
                <a:effectLst/>
                <a:latin typeface="+mn-lt"/>
                <a:ea typeface="+mn-ea"/>
                <a:cs typeface="+mn-cs"/>
              </a:rPr>
              <a:t> Steering Committee was instrumental in helping us newbies really think through our proposed changes and the potential ramifications.  When looking at open source software, having a group of designated leaders who are invested in the software and who provide encouragement and guidance for evolving it is very important.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1A9DCB80-8776-433C-AEAB-DAFB8C887D76}" type="slidenum">
              <a:rPr lang="en-US" smtClean="0"/>
              <a:t>27</a:t>
            </a:fld>
            <a:endParaRPr lang="en-US"/>
          </a:p>
        </p:txBody>
      </p:sp>
    </p:spTree>
    <p:extLst>
      <p:ext uri="{BB962C8B-B14F-4D97-AF65-F5344CB8AC3E}">
        <p14:creationId xmlns:p14="http://schemas.microsoft.com/office/powerpoint/2010/main" val="199155481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Sometimes I do leave conference sessions feeling a little bit discouraged – these librarians are presenting this wonderful project in hopes that other librarians can take their work and implement it in their own libraries and ….my library just doesn’t have the resources and my</a:t>
            </a:r>
            <a:r>
              <a:rPr lang="en-US" sz="1200" kern="1200" baseline="0" dirty="0" smtClean="0">
                <a:solidFill>
                  <a:schemeClr val="tx1"/>
                </a:solidFill>
                <a:effectLst/>
                <a:latin typeface="+mn-lt"/>
                <a:ea typeface="+mn-ea"/>
                <a:cs typeface="+mn-cs"/>
              </a:rPr>
              <a:t> plate is so full, I can’t possibly do anything</a:t>
            </a:r>
            <a:r>
              <a:rPr lang="en-US" sz="1200" kern="1200" dirty="0" smtClean="0">
                <a:solidFill>
                  <a:schemeClr val="tx1"/>
                </a:solidFill>
                <a:effectLst/>
                <a:latin typeface="+mn-lt"/>
                <a:ea typeface="+mn-ea"/>
                <a:cs typeface="+mn-cs"/>
              </a:rPr>
              <a:t>.   It’s great if you have the resources and the interest in pursuing something similar to what we did.  Actually, we encourage you to, because you have the resources, and it’s for a good cause.   If not, then hopefully, our presentation today will provide a glimpse into open source and the spirit of change,</a:t>
            </a:r>
            <a:r>
              <a:rPr lang="en-US" sz="1200" kern="1200" baseline="0" dirty="0" smtClean="0">
                <a:solidFill>
                  <a:schemeClr val="tx1"/>
                </a:solidFill>
                <a:effectLst/>
                <a:latin typeface="+mn-lt"/>
                <a:ea typeface="+mn-ea"/>
                <a:cs typeface="+mn-cs"/>
              </a:rPr>
              <a:t> generosity, and collaboration </a:t>
            </a:r>
            <a:r>
              <a:rPr lang="en-US" sz="1200" kern="1200" dirty="0" smtClean="0">
                <a:solidFill>
                  <a:schemeClr val="tx1"/>
                </a:solidFill>
                <a:effectLst/>
                <a:latin typeface="+mn-lt"/>
                <a:ea typeface="+mn-ea"/>
                <a:cs typeface="+mn-cs"/>
              </a:rPr>
              <a:t>that drives it.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One</a:t>
            </a:r>
            <a:r>
              <a:rPr lang="en-US" sz="1200" kern="1200" baseline="0" dirty="0" smtClean="0">
                <a:solidFill>
                  <a:schemeClr val="tx1"/>
                </a:solidFill>
                <a:effectLst/>
                <a:latin typeface="+mn-lt"/>
                <a:ea typeface="+mn-ea"/>
                <a:cs typeface="+mn-cs"/>
              </a:rPr>
              <a:t> of our biggest takeaways and hopefully yours from this presentation is an appreciation of t</a:t>
            </a:r>
            <a:r>
              <a:rPr lang="en-US" sz="1200" kern="1200" dirty="0" smtClean="0">
                <a:solidFill>
                  <a:schemeClr val="tx1"/>
                </a:solidFill>
                <a:effectLst/>
                <a:latin typeface="+mn-lt"/>
                <a:ea typeface="+mn-ea"/>
                <a:cs typeface="+mn-cs"/>
              </a:rPr>
              <a:t>he sense of community involved and the crowdsourcing of experiences and time and resources.  And how wonderful</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it is when the interests and passions of many align – actually how necessary that</a:t>
            </a:r>
            <a:r>
              <a:rPr lang="en-US" sz="1200" kern="1200" baseline="0" dirty="0" smtClean="0">
                <a:solidFill>
                  <a:schemeClr val="tx1"/>
                </a:solidFill>
                <a:effectLst/>
                <a:latin typeface="+mn-lt"/>
                <a:ea typeface="+mn-ea"/>
                <a:cs typeface="+mn-cs"/>
              </a:rPr>
              <a:t> is when you want to get something done-  and sometimes you don’t know if those interests align unless you listen and then when you can, speak up.  </a:t>
            </a:r>
          </a:p>
          <a:p>
            <a:endParaRPr lang="en-US" sz="1200" kern="1200" baseline="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While our</a:t>
            </a:r>
            <a:r>
              <a:rPr lang="en-US" sz="1200" kern="1200" baseline="0" dirty="0" smtClean="0">
                <a:solidFill>
                  <a:schemeClr val="tx1"/>
                </a:solidFill>
                <a:effectLst/>
                <a:latin typeface="+mn-lt"/>
                <a:ea typeface="+mn-ea"/>
                <a:cs typeface="+mn-cs"/>
              </a:rPr>
              <a:t> FLO community – specifically the FCDC group- </a:t>
            </a:r>
            <a:r>
              <a:rPr lang="en-US" sz="1200" kern="1200" dirty="0" smtClean="0">
                <a:solidFill>
                  <a:schemeClr val="tx1"/>
                </a:solidFill>
                <a:effectLst/>
                <a:latin typeface="+mn-lt"/>
                <a:ea typeface="+mn-ea"/>
                <a:cs typeface="+mn-cs"/>
              </a:rPr>
              <a:t>developed the specifications and eventually developed the code for</a:t>
            </a:r>
            <a:r>
              <a:rPr lang="en-US" sz="1200" kern="1200" baseline="0" dirty="0" smtClean="0">
                <a:solidFill>
                  <a:schemeClr val="tx1"/>
                </a:solidFill>
                <a:effectLst/>
                <a:latin typeface="+mn-lt"/>
                <a:ea typeface="+mn-ea"/>
                <a:cs typeface="+mn-cs"/>
              </a:rPr>
              <a:t> the enhancement</a:t>
            </a:r>
            <a:r>
              <a:rPr lang="en-US" sz="1200" kern="1200" dirty="0" smtClean="0">
                <a:solidFill>
                  <a:schemeClr val="tx1"/>
                </a:solidFill>
                <a:effectLst/>
                <a:latin typeface="+mn-lt"/>
                <a:ea typeface="+mn-ea"/>
                <a:cs typeface="+mn-cs"/>
              </a:rPr>
              <a:t>, we could not have done so without the interest and input of users in the listserv and in the CORAL Steering</a:t>
            </a:r>
            <a:r>
              <a:rPr lang="en-US" sz="1200" kern="1200" baseline="0" dirty="0" smtClean="0">
                <a:solidFill>
                  <a:schemeClr val="tx1"/>
                </a:solidFill>
                <a:effectLst/>
                <a:latin typeface="+mn-lt"/>
                <a:ea typeface="+mn-ea"/>
                <a:cs typeface="+mn-cs"/>
              </a:rPr>
              <a:t> Committee</a:t>
            </a:r>
            <a:r>
              <a:rPr lang="en-US" sz="1200" kern="1200" dirty="0" smtClean="0">
                <a:solidFill>
                  <a:schemeClr val="tx1"/>
                </a:solidFill>
                <a:effectLst/>
                <a:latin typeface="+mn-lt"/>
                <a:ea typeface="+mn-ea"/>
                <a:cs typeface="+mn-cs"/>
              </a:rPr>
              <a:t>.  Just by adopting it and looking </a:t>
            </a:r>
            <a:r>
              <a:rPr lang="en-US" sz="1200" kern="1200" dirty="0" smtClean="0">
                <a:solidFill>
                  <a:schemeClr val="tx1"/>
                </a:solidFill>
                <a:effectLst/>
                <a:latin typeface="+mn-lt"/>
                <a:ea typeface="+mn-ea"/>
                <a:cs typeface="+mn-cs"/>
              </a:rPr>
              <a:t>at </a:t>
            </a:r>
            <a:r>
              <a:rPr lang="en-US" sz="1200" kern="1200" dirty="0" smtClean="0">
                <a:solidFill>
                  <a:schemeClr val="tx1"/>
                </a:solidFill>
                <a:effectLst/>
                <a:latin typeface="+mn-lt"/>
                <a:ea typeface="+mn-ea"/>
                <a:cs typeface="+mn-cs"/>
              </a:rPr>
              <a:t>software and knowing that you or someone else out there who could afford to share a little bit of time and resources to modify it to suit your needs is empowering.  For those who work in or belong in consortiums, which I’m guessing is all of you, consider crowdsourcing your collective expertise and working together and see how you can make a difference in enhancing some of your systems – whether it’s within your consortium or within the broader library community.   Even if you don’t code, you can make a difference!</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1A9DCB80-8776-433C-AEAB-DAFB8C887D76}" type="slidenum">
              <a:rPr lang="en-US" smtClean="0"/>
              <a:t>28</a:t>
            </a:fld>
            <a:endParaRPr lang="en-US"/>
          </a:p>
        </p:txBody>
      </p:sp>
    </p:spTree>
    <p:extLst>
      <p:ext uri="{BB962C8B-B14F-4D97-AF65-F5344CB8AC3E}">
        <p14:creationId xmlns:p14="http://schemas.microsoft.com/office/powerpoint/2010/main" val="278085631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r>
              <a:rPr lang="en-US" dirty="0" smtClean="0"/>
              <a:t>What, if anything, would you like to change about software</a:t>
            </a:r>
            <a:r>
              <a:rPr lang="en-US" baseline="0" dirty="0" smtClean="0"/>
              <a:t>, databases, or tools that you use? [Open or proprietary] How can you help make them more usable? What skills or talents do you have that might be useful – identifying things to change [idea-sharing], describing the change to be made [creating specifications], connecting others to funding, writing clear instructions [documentation], clarifying others’ instructions [editing or translating’, coding [development], testing, sharing, advocating….  </a:t>
            </a:r>
          </a:p>
          <a:p>
            <a:endParaRPr lang="en-US" baseline="0" dirty="0" smtClean="0"/>
          </a:p>
          <a:p>
            <a:r>
              <a:rPr lang="en-US" baseline="0" dirty="0" smtClean="0"/>
              <a:t>[Wait a few minutes.]</a:t>
            </a:r>
          </a:p>
          <a:p>
            <a:endParaRPr lang="en-US" dirty="0" smtClean="0"/>
          </a:p>
          <a:p>
            <a:r>
              <a:rPr lang="en-US" dirty="0" smtClean="0"/>
              <a:t>Does</a:t>
            </a:r>
            <a:r>
              <a:rPr lang="en-US" baseline="0" dirty="0" smtClean="0"/>
              <a:t> anyone want to share what you thought of? You might find collaborators right here in this room…</a:t>
            </a:r>
            <a:endParaRPr lang="en-US" dirty="0"/>
          </a:p>
        </p:txBody>
      </p:sp>
      <p:sp>
        <p:nvSpPr>
          <p:cNvPr id="4" name="Slide Number Placeholder 3"/>
          <p:cNvSpPr>
            <a:spLocks noGrp="1"/>
          </p:cNvSpPr>
          <p:nvPr>
            <p:ph type="sldNum" sz="quarter" idx="10"/>
          </p:nvPr>
        </p:nvSpPr>
        <p:spPr/>
        <p:txBody>
          <a:bodyPr/>
          <a:lstStyle/>
          <a:p>
            <a:fld id="{21D0C122-893B-41BA-B402-CD8BF0BF58C2}" type="slidenum">
              <a:rPr lang="en-US" smtClean="0"/>
              <a:t>29</a:t>
            </a:fld>
            <a:endParaRPr lang="en-US"/>
          </a:p>
        </p:txBody>
      </p:sp>
    </p:spTree>
    <p:extLst>
      <p:ext uri="{BB962C8B-B14F-4D97-AF65-F5344CB8AC3E}">
        <p14:creationId xmlns:p14="http://schemas.microsoft.com/office/powerpoint/2010/main" val="356292732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endParaRPr lang="en-US" dirty="0"/>
          </a:p>
        </p:txBody>
      </p:sp>
      <p:sp>
        <p:nvSpPr>
          <p:cNvPr id="4" name="Slide Number Placeholder 3"/>
          <p:cNvSpPr>
            <a:spLocks noGrp="1"/>
          </p:cNvSpPr>
          <p:nvPr>
            <p:ph type="sldNum" sz="quarter" idx="10"/>
          </p:nvPr>
        </p:nvSpPr>
        <p:spPr/>
        <p:txBody>
          <a:bodyPr/>
          <a:lstStyle/>
          <a:p>
            <a:fld id="{21D0C122-893B-41BA-B402-CD8BF0BF58C2}" type="slidenum">
              <a:rPr lang="en-US" smtClean="0"/>
              <a:t>30</a:t>
            </a:fld>
            <a:endParaRPr lang="en-US"/>
          </a:p>
        </p:txBody>
      </p:sp>
    </p:spTree>
    <p:extLst>
      <p:ext uri="{BB962C8B-B14F-4D97-AF65-F5344CB8AC3E}">
        <p14:creationId xmlns:p14="http://schemas.microsoft.com/office/powerpoint/2010/main" val="377245786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Learn more about CORAL,</a:t>
            </a:r>
            <a:r>
              <a:rPr lang="en-US" baseline="0" dirty="0" smtClean="0"/>
              <a:t> GitHub, and Open Source using these resources. Elizabeth Tatham at the University of Oxford developed a nice list of different ways to contribute to open source software. Her guide is available under CC BY-SA International 4.0 Licensing (http://creativecommons.org/licenses/by-sa/4.0/).</a:t>
            </a:r>
            <a:endParaRPr lang="en-US" dirty="0"/>
          </a:p>
        </p:txBody>
      </p:sp>
      <p:sp>
        <p:nvSpPr>
          <p:cNvPr id="4" name="Slide Number Placeholder 3"/>
          <p:cNvSpPr>
            <a:spLocks noGrp="1"/>
          </p:cNvSpPr>
          <p:nvPr>
            <p:ph type="sldNum" sz="quarter" idx="10"/>
          </p:nvPr>
        </p:nvSpPr>
        <p:spPr/>
        <p:txBody>
          <a:bodyPr/>
          <a:lstStyle/>
          <a:p>
            <a:fld id="{21D0C122-893B-41BA-B402-CD8BF0BF58C2}" type="slidenum">
              <a:rPr lang="en-US" smtClean="0"/>
              <a:t>31</a:t>
            </a:fld>
            <a:endParaRPr lang="en-US"/>
          </a:p>
        </p:txBody>
      </p:sp>
    </p:spTree>
    <p:extLst>
      <p:ext uri="{BB962C8B-B14F-4D97-AF65-F5344CB8AC3E}">
        <p14:creationId xmlns:p14="http://schemas.microsoft.com/office/powerpoint/2010/main" val="30824631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7764621" y="1174097"/>
            <a:ext cx="2286000" cy="381000"/>
          </a:xfrm>
        </p:spPr>
        <p:txBody>
          <a:bodyPr/>
          <a:lstStyle/>
          <a:p>
            <a:fld id="{0B64CA9F-AD47-42C2-95FB-8E39B9B5889B}" type="datetimeFigureOut">
              <a:rPr lang="en-US" smtClean="0"/>
              <a:t>3/31/2016</a:t>
            </a:fld>
            <a:endParaRPr lang="en-US"/>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en-US"/>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11C5A26F-43D2-4B9C-A93F-2FDA0F1FCAC6}"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fld id="{0B64CA9F-AD47-42C2-95FB-8E39B9B5889B}" type="datetimeFigureOut">
              <a:rPr lang="en-US" smtClean="0"/>
              <a:t>3/31/2016</a:t>
            </a:fld>
            <a:endParaRPr lang="en-US"/>
          </a:p>
        </p:txBody>
      </p:sp>
      <p:sp>
        <p:nvSpPr>
          <p:cNvPr id="9" name="Slide Number Placeholder 8"/>
          <p:cNvSpPr>
            <a:spLocks noGrp="1"/>
          </p:cNvSpPr>
          <p:nvPr>
            <p:ph type="sldNum" sz="quarter" idx="15"/>
          </p:nvPr>
        </p:nvSpPr>
        <p:spPr/>
        <p:txBody>
          <a:bodyPr rtlCol="0"/>
          <a:lstStyle/>
          <a:p>
            <a:fld id="{11C5A26F-43D2-4B9C-A93F-2FDA0F1FCAC6}" type="slidenum">
              <a:rPr lang="en-US" smtClean="0"/>
              <a:t>‹#›</a:t>
            </a:fld>
            <a:endParaRPr lang="en-US"/>
          </a:p>
        </p:txBody>
      </p:sp>
      <p:sp>
        <p:nvSpPr>
          <p:cNvPr id="10" name="Footer Placeholder 9"/>
          <p:cNvSpPr>
            <a:spLocks noGrp="1"/>
          </p:cNvSpPr>
          <p:nvPr>
            <p:ph type="ftr" sz="quarter" idx="16"/>
          </p:nvPr>
        </p:nvSpPr>
        <p:spPr/>
        <p:txBody>
          <a:bodyPr rtlCol="0"/>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0B64CA9F-AD47-42C2-95FB-8E39B9B5889B}" type="datetimeFigureOut">
              <a:rPr lang="en-US" smtClean="0"/>
              <a:t>3/31/2016</a:t>
            </a:fld>
            <a:endParaRPr lang="en-US"/>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en-US"/>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fld id="{11C5A26F-43D2-4B9C-A93F-2FDA0F1FCAC6}"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0B64CA9F-AD47-42C2-95FB-8E39B9B5889B}" type="datetimeFigureOut">
              <a:rPr lang="en-US" smtClean="0"/>
              <a:t>3/31/2016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1C5A26F-43D2-4B9C-A93F-2FDA0F1FCAC6}" type="slidenum">
              <a:rPr lang="en-US" smtClean="0"/>
              <a:t>‹#›</a:t>
            </a:fld>
            <a:endParaRPr lang="en-US"/>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0B64CA9F-AD47-42C2-95FB-8E39B9B5889B}" type="datetimeFigureOut">
              <a:rPr lang="en-US" smtClean="0"/>
              <a:t>3/31/2016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1C5A26F-43D2-4B9C-A93F-2FDA0F1FCAC6}" type="slidenum">
              <a:rPr lang="en-US" smtClean="0"/>
              <a:t>‹#›</a:t>
            </a:fld>
            <a:endParaRPr lang="en-US"/>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fld id="{0B64CA9F-AD47-42C2-95FB-8E39B9B5889B}" type="datetimeFigureOut">
              <a:rPr lang="en-US" smtClean="0"/>
              <a:t>3/31/2016</a:t>
            </a:fld>
            <a:endParaRPr lang="en-US"/>
          </a:p>
        </p:txBody>
      </p:sp>
      <p:sp>
        <p:nvSpPr>
          <p:cNvPr id="7" name="Slide Number Placeholder 6"/>
          <p:cNvSpPr>
            <a:spLocks noGrp="1"/>
          </p:cNvSpPr>
          <p:nvPr>
            <p:ph type="sldNum" sz="quarter" idx="11"/>
          </p:nvPr>
        </p:nvSpPr>
        <p:spPr/>
        <p:txBody>
          <a:bodyPr rtlCol="0"/>
          <a:lstStyle/>
          <a:p>
            <a:fld id="{11C5A26F-43D2-4B9C-A93F-2FDA0F1FCAC6}" type="slidenum">
              <a:rPr lang="en-US" smtClean="0"/>
              <a:t>‹#›</a:t>
            </a:fld>
            <a:endParaRPr lang="en-US"/>
          </a:p>
        </p:txBody>
      </p:sp>
      <p:sp>
        <p:nvSpPr>
          <p:cNvPr id="8" name="Footer Placeholder 7"/>
          <p:cNvSpPr>
            <a:spLocks noGrp="1"/>
          </p:cNvSpPr>
          <p:nvPr>
            <p:ph type="ftr" sz="quarter" idx="12"/>
          </p:nvPr>
        </p:nvSpPr>
        <p:spPr/>
        <p:txBody>
          <a:bodyPr rtlCol="0"/>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B64CA9F-AD47-42C2-95FB-8E39B9B5889B}" type="datetimeFigureOut">
              <a:rPr lang="en-US" smtClean="0"/>
              <a:t>3/31/2016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1C5A26F-43D2-4B9C-A93F-2FDA0F1FCAC6}"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fld id="{0B64CA9F-AD47-42C2-95FB-8E39B9B5889B}" type="datetimeFigureOut">
              <a:rPr lang="en-US" smtClean="0"/>
              <a:t>3/31/2016</a:t>
            </a:fld>
            <a:endParaRPr lang="en-US"/>
          </a:p>
        </p:txBody>
      </p:sp>
      <p:sp>
        <p:nvSpPr>
          <p:cNvPr id="22" name="Slide Number Placeholder 21"/>
          <p:cNvSpPr>
            <a:spLocks noGrp="1"/>
          </p:cNvSpPr>
          <p:nvPr>
            <p:ph type="sldNum" sz="quarter" idx="15"/>
          </p:nvPr>
        </p:nvSpPr>
        <p:spPr/>
        <p:txBody>
          <a:bodyPr rtlCol="0"/>
          <a:lstStyle/>
          <a:p>
            <a:fld id="{11C5A26F-43D2-4B9C-A93F-2FDA0F1FCAC6}" type="slidenum">
              <a:rPr lang="en-US" smtClean="0"/>
              <a:t>‹#›</a:t>
            </a:fld>
            <a:endParaRPr lang="en-US"/>
          </a:p>
        </p:txBody>
      </p:sp>
      <p:sp>
        <p:nvSpPr>
          <p:cNvPr id="23" name="Footer Placeholder 22"/>
          <p:cNvSpPr>
            <a:spLocks noGrp="1"/>
          </p:cNvSpPr>
          <p:nvPr>
            <p:ph type="ftr" sz="quarter" idx="16"/>
          </p:nvPr>
        </p:nvSpPr>
        <p:spPr/>
        <p:txBody>
          <a:bodyPr rtlCol="0"/>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smtClean="0"/>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0B64CA9F-AD47-42C2-95FB-8E39B9B5889B}" type="datetimeFigureOut">
              <a:rPr lang="en-US" smtClean="0"/>
              <a:t>3/31/2016</a:t>
            </a:fld>
            <a:endParaRPr lang="en-US"/>
          </a:p>
        </p:txBody>
      </p:sp>
      <p:sp>
        <p:nvSpPr>
          <p:cNvPr id="18" name="Slide Number Placeholder 17"/>
          <p:cNvSpPr>
            <a:spLocks noGrp="1"/>
          </p:cNvSpPr>
          <p:nvPr>
            <p:ph type="sldNum" sz="quarter" idx="11"/>
          </p:nvPr>
        </p:nvSpPr>
        <p:spPr/>
        <p:txBody>
          <a:bodyPr rtlCol="0"/>
          <a:lstStyle/>
          <a:p>
            <a:fld id="{11C5A26F-43D2-4B9C-A93F-2FDA0F1FCAC6}" type="slidenum">
              <a:rPr lang="en-US" smtClean="0"/>
              <a:t>‹#›</a:t>
            </a:fld>
            <a:endParaRPr lang="en-US"/>
          </a:p>
        </p:txBody>
      </p:sp>
      <p:sp>
        <p:nvSpPr>
          <p:cNvPr id="21" name="Footer Placeholder 20"/>
          <p:cNvSpPr>
            <a:spLocks noGrp="1"/>
          </p:cNvSpPr>
          <p:nvPr>
            <p:ph type="ftr" sz="quarter" idx="12"/>
          </p:nvPr>
        </p:nvSpPr>
        <p:spPr/>
        <p:txBody>
          <a:bodyPr rtlCol="0"/>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B64CA9F-AD47-42C2-95FB-8E39B9B5889B}" type="datetimeFigureOut">
              <a:rPr lang="en-US" smtClean="0"/>
              <a:t>3/31/2016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C5A26F-43D2-4B9C-A93F-2FDA0F1FCAC6}"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B64CA9F-AD47-42C2-95FB-8E39B9B5889B}" type="datetimeFigureOut">
              <a:rPr lang="en-US" smtClean="0"/>
              <a:t>3/31/2016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C5A26F-43D2-4B9C-A93F-2FDA0F1FCAC6}"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0B64CA9F-AD47-42C2-95FB-8E39B9B5889B}" type="datetimeFigureOut">
              <a:rPr lang="en-US" smtClean="0"/>
              <a:t>3/31/2016</a:t>
            </a:fld>
            <a:endParaRPr lang="en-US"/>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11C5A26F-43D2-4B9C-A93F-2FDA0F1FCAC6}"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tags" Target="../tags/tag2.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tags" Target="../tags/tag4.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tags" Target="../tags/tag6.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hyperlink" Target="https://creativecommons.org/licenses/by/2.0/" TargetMode="External"/><Relationship Id="rId4" Type="http://schemas.openxmlformats.org/officeDocument/2006/relationships/hyperlink" Target="https://www.flickr.com/photos/q-phia/13570517923/"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hyperlink" Target="http://coral-erm.org/modules/"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opensource.org/osd"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hyperlink" Target="https://opensource.org/"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0.xml"/><Relationship Id="rId1" Type="http://schemas.openxmlformats.org/officeDocument/2006/relationships/slideLayout" Target="../slideLayouts/slideLayout4.xml"/><Relationship Id="rId5" Type="http://schemas.openxmlformats.org/officeDocument/2006/relationships/hyperlink" Target="https://creativecommons.org/licenses/by/2.0/" TargetMode="External"/><Relationship Id="rId4" Type="http://schemas.openxmlformats.org/officeDocument/2006/relationships/hyperlink" Target="https://www.flickr.com/photos/bfs_man/5845822848/"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www.flickr.com/photos/scubabrett22/5900241214/" TargetMode="External"/><Relationship Id="rId2" Type="http://schemas.openxmlformats.org/officeDocument/2006/relationships/notesSlide" Target="../notesSlides/notesSlide11.xml"/><Relationship Id="rId1" Type="http://schemas.openxmlformats.org/officeDocument/2006/relationships/slideLayout" Target="../slideLayouts/slideLayout4.xml"/><Relationship Id="rId5" Type="http://schemas.openxmlformats.org/officeDocument/2006/relationships/image" Target="../media/image7.jpg"/><Relationship Id="rId4" Type="http://schemas.openxmlformats.org/officeDocument/2006/relationships/hyperlink" Target="https://creativecommons.org/licenses/by/2.0/"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hyperlink" Target="http://oceanservice.noaa.gov/education/kits/corals/media/supp_coral10a.html"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hyperlink" Target="https://creativecommons.org/licenses/by/2.0/" TargetMode="External"/><Relationship Id="rId4" Type="http://schemas.openxmlformats.org/officeDocument/2006/relationships/hyperlink" Target="https://commons.wikimedia.org/wiki/File:Reef2183_-_Flickr_-_NOAA_Photo_Library.jpg"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3" Type="http://schemas.openxmlformats.org/officeDocument/2006/relationships/hyperlink" Target="http://coral-erm.org/about/"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hyperlink" Target="https://creativecommons.org/licenses/by/2.0/" TargetMode="External"/><Relationship Id="rId5" Type="http://schemas.openxmlformats.org/officeDocument/2006/relationships/hyperlink" Target="https://commons.wikimedia.org/wiki/File:Lutjanus_kasmira_school.jpg" TargetMode="External"/><Relationship Id="rId4" Type="http://schemas.openxmlformats.org/officeDocument/2006/relationships/image" Target="../media/image12.jpeg"/></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hyperlink" Target="https://creativecommons.org/licenses/by/2.0/" TargetMode="External"/><Relationship Id="rId5" Type="http://schemas.openxmlformats.org/officeDocument/2006/relationships/hyperlink" Target="https://www.flickr.com/photos/48722974@N07/4690759479/" TargetMode="External"/><Relationship Id="rId4" Type="http://schemas.openxmlformats.org/officeDocument/2006/relationships/hyperlink" Target="https://discuss.foss4lib.org/case-study/flo"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hyperlink" Target="https://creativecommons.org/licenses/by/2.0/" TargetMode="External"/><Relationship Id="rId4" Type="http://schemas.openxmlformats.org/officeDocument/2006/relationships/hyperlink" Target="https://www.flickr.com/photos/brownpau/4725951607/"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hyperlink" Target="https://creativecommons.org/licenses/by-nc-nd/2.0/" TargetMode="External"/><Relationship Id="rId4" Type="http://schemas.openxmlformats.org/officeDocument/2006/relationships/hyperlink" Target="https://www.flickr.com/photos/abandonedhero/2348425823/"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hyperlink" Target="https://creativecommons.org/licenses/by-nc/2.0/" TargetMode="External"/><Relationship Id="rId4" Type="http://schemas.openxmlformats.org/officeDocument/2006/relationships/hyperlink" Target="https://www.flickr.com/photos/kitakitts/2410565934/"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hyperlink" Target="https://creativecommons.org/licenses/by-nc/2.0/" TargetMode="External"/><Relationship Id="rId4" Type="http://schemas.openxmlformats.org/officeDocument/2006/relationships/hyperlink" Target="https://www.flickr.com/photos/eclogite/892405077/" TargetMode="External"/></Relationships>
</file>

<file path=ppt/slides/_rels/slide26.xml.rels><?xml version="1.0" encoding="UTF-8" standalone="yes"?>
<Relationships xmlns="http://schemas.openxmlformats.org/package/2006/relationships"><Relationship Id="rId8" Type="http://schemas.openxmlformats.org/officeDocument/2006/relationships/hyperlink" Target="https://docs.google.com/document/d/1tFLgc55hXSoU7aQ-pHjm09JAQaO40cZcIQ64LuGFb7Q/edit" TargetMode="External"/><Relationship Id="rId3" Type="http://schemas.openxmlformats.org/officeDocument/2006/relationships/image" Target="../media/image24.jpg"/><Relationship Id="rId7" Type="http://schemas.openxmlformats.org/officeDocument/2006/relationships/hyperlink" Target="https://discuss.foss4lib.org/case-study/flo" TargetMode="External"/><Relationship Id="rId2" Type="http://schemas.openxmlformats.org/officeDocument/2006/relationships/notesSlide" Target="../notesSlides/notesSlide26.xml"/><Relationship Id="rId1" Type="http://schemas.openxmlformats.org/officeDocument/2006/relationships/slideLayout" Target="../slideLayouts/slideLayout7.xml"/><Relationship Id="rId6" Type="http://schemas.openxmlformats.org/officeDocument/2006/relationships/hyperlink" Target="https://github.com/Coral-erm/Coral/wiki/Glossary-of-Terms-and-Fields" TargetMode="External"/><Relationship Id="rId5" Type="http://schemas.openxmlformats.org/officeDocument/2006/relationships/hyperlink" Target="https://creativecommons.org/licenses/by/2.0/" TargetMode="External"/><Relationship Id="rId4" Type="http://schemas.openxmlformats.org/officeDocument/2006/relationships/hyperlink" Target="https://www.flickr.com/photos/paulshaffner/2232846436/in/photostream/"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hyperlink" Target="https://creativecommons.org/licenses/by-nc-nd/2.0/" TargetMode="External"/><Relationship Id="rId4" Type="http://schemas.openxmlformats.org/officeDocument/2006/relationships/hyperlink" Target="https://www.flickr.com/photos/scyrene/8325545933/"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hyperlink" Target="https://creativecommons.org/licenses/by-sa/2.0/" TargetMode="External"/><Relationship Id="rId4" Type="http://schemas.openxmlformats.org/officeDocument/2006/relationships/hyperlink" Target="https://www.flickr.com/photos/37467370@N08/8368786104/" TargetMode="External"/></Relationships>
</file>

<file path=ppt/slides/_rels/slide29.xml.rels><?xml version="1.0" encoding="UTF-8" standalone="yes"?>
<Relationships xmlns="http://schemas.openxmlformats.org/package/2006/relationships"><Relationship Id="rId3" Type="http://schemas.openxmlformats.org/officeDocument/2006/relationships/hyperlink" Target="https://www.flickr.com/photos/jayhem/3168972954/" TargetMode="External"/><Relationship Id="rId2" Type="http://schemas.openxmlformats.org/officeDocument/2006/relationships/notesSlide" Target="../notesSlides/notesSlide29.xml"/><Relationship Id="rId1" Type="http://schemas.openxmlformats.org/officeDocument/2006/relationships/slideLayout" Target="../slideLayouts/slideLayout7.xml"/><Relationship Id="rId5" Type="http://schemas.openxmlformats.org/officeDocument/2006/relationships/hyperlink" Target="http://creativecommons.org/licenses/by/2.0/uk/" TargetMode="External"/><Relationship Id="rId4" Type="http://schemas.openxmlformats.org/officeDocument/2006/relationships/image" Target="../media/image27.jpg"/></Relationships>
</file>

<file path=ppt/slides/_rels/slide30.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30.xml"/><Relationship Id="rId1" Type="http://schemas.openxmlformats.org/officeDocument/2006/relationships/slideLayout" Target="../slideLayouts/slideLayout7.xml"/><Relationship Id="rId5" Type="http://schemas.openxmlformats.org/officeDocument/2006/relationships/hyperlink" Target="https://creativecommons.org/licenses/by/2.0/" TargetMode="External"/><Relationship Id="rId4" Type="http://schemas.openxmlformats.org/officeDocument/2006/relationships/hyperlink" Target="https://www.flickr.com/photos/msk13/4500576335/in/photolist-7RGCxH-72dyWa-as9ZFF-r33dme-aACQbH-nHM365-7JujYf-7caziD-bxvNzu-bRLfEP-7SeqNM-6cqFro-8PJzYx-8yNMgf-CKrYjZ-9aNuHf-9w2WPS-72dyZZ-b6iePc-a66RC-bYqvNs-8BGHjA-K9bLm-bVjG6M-9xVpL-5sCKSm-6ayA9n-63AUUu-ny4W3c-8D86Ne-7zieR3-DpaVBw-6cBRYq-65gQNP-5ueMvs-5sypwK-9w2WQC-9E6A3n-7wY83x-72hyCb-qnKSCM-ahWVrA-5P6hxQ-3CuWBm-65gRwg-6HaeS2-pHhVM8-7Em1U-7EkZt-dUeSDe" TargetMode="External"/></Relationships>
</file>

<file path=ppt/slides/_rels/slide31.xml.rels><?xml version="1.0" encoding="UTF-8" standalone="yes"?>
<Relationships xmlns="http://schemas.openxmlformats.org/package/2006/relationships"><Relationship Id="rId8" Type="http://schemas.openxmlformats.org/officeDocument/2006/relationships/hyperlink" Target="https://opensource.org/osd" TargetMode="External"/><Relationship Id="rId3" Type="http://schemas.openxmlformats.org/officeDocument/2006/relationships/hyperlink" Target="http://coral-erm.org/" TargetMode="External"/><Relationship Id="rId7" Type="http://schemas.openxmlformats.org/officeDocument/2006/relationships/hyperlink" Target="https://training.github.com/" TargetMode="External"/><Relationship Id="rId2" Type="http://schemas.openxmlformats.org/officeDocument/2006/relationships/notesSlide" Target="../notesSlides/notesSlide31.xml"/><Relationship Id="rId1" Type="http://schemas.openxmlformats.org/officeDocument/2006/relationships/slideLayout" Target="../slideLayouts/slideLayout4.xml"/><Relationship Id="rId6" Type="http://schemas.openxmlformats.org/officeDocument/2006/relationships/hyperlink" Target="https://github.com/" TargetMode="External"/><Relationship Id="rId5" Type="http://schemas.openxmlformats.org/officeDocument/2006/relationships/hyperlink" Target="https://github.com/Coral-erm" TargetMode="External"/><Relationship Id="rId4" Type="http://schemas.openxmlformats.org/officeDocument/2006/relationships/hyperlink" Target="https://listserv.nd.edu/cgi-bin/wa?A0=CORAL-ERM" TargetMode="External"/><Relationship Id="rId9" Type="http://schemas.openxmlformats.org/officeDocument/2006/relationships/hyperlink" Target="http://oss-watch.ac.uk/resources/rolesinopensourc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Building the Reef: Adding onto the CORAL ERMS</a:t>
            </a:r>
            <a:endParaRPr lang="en-US" dirty="0"/>
          </a:p>
        </p:txBody>
      </p:sp>
      <p:sp>
        <p:nvSpPr>
          <p:cNvPr id="3" name="Subtitle 2"/>
          <p:cNvSpPr>
            <a:spLocks noGrp="1"/>
          </p:cNvSpPr>
          <p:nvPr>
            <p:ph type="subTitle" idx="1"/>
          </p:nvPr>
        </p:nvSpPr>
        <p:spPr/>
        <p:txBody>
          <a:bodyPr/>
          <a:lstStyle/>
          <a:p>
            <a:r>
              <a:rPr lang="en-US" dirty="0" smtClean="0"/>
              <a:t>By Louisa Choy and Erin Wentz on behalf of Fenway Libraries Online</a:t>
            </a:r>
            <a:endParaRPr lang="en-US" dirty="0"/>
          </a:p>
        </p:txBody>
      </p:sp>
    </p:spTree>
    <p:extLst>
      <p:ext uri="{BB962C8B-B14F-4D97-AF65-F5344CB8AC3E}">
        <p14:creationId xmlns:p14="http://schemas.microsoft.com/office/powerpoint/2010/main" val="302290762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p:cNvPicPr>
          <p:nvPr>
            <p:custDataLst>
              <p:tags r:id="rId1"/>
            </p:custDataLst>
          </p:nvPr>
        </p:nvPicPr>
        <p:blipFill>
          <a:blip r:embed="rId4">
            <a:extLst>
              <a:ext uri="{28A0092B-C50C-407E-A947-70E740481C1C}">
                <a14:useLocalDpi xmlns:a14="http://schemas.microsoft.com/office/drawing/2010/main" val="0"/>
              </a:ext>
            </a:extLst>
          </a:blip>
          <a:stretch>
            <a:fillRect/>
          </a:stretch>
        </p:blipFill>
        <p:spPr>
          <a:xfrm>
            <a:off x="254000" y="254000"/>
            <a:ext cx="8636000" cy="6350000"/>
          </a:xfrm>
          <a:prstGeom prst="rect">
            <a:avLst/>
          </a:prstGeom>
        </p:spPr>
      </p:pic>
    </p:spTree>
    <p:extLst>
      <p:ext uri="{BB962C8B-B14F-4D97-AF65-F5344CB8AC3E}">
        <p14:creationId xmlns:p14="http://schemas.microsoft.com/office/powerpoint/2010/main" val="65117866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p:cNvPicPr>
          <p:nvPr>
            <p:custDataLst>
              <p:tags r:id="rId1"/>
            </p:custDataLst>
          </p:nvPr>
        </p:nvPicPr>
        <p:blipFill>
          <a:blip r:embed="rId4">
            <a:extLst>
              <a:ext uri="{28A0092B-C50C-407E-A947-70E740481C1C}">
                <a14:useLocalDpi xmlns:a14="http://schemas.microsoft.com/office/drawing/2010/main" val="0"/>
              </a:ext>
            </a:extLst>
          </a:blip>
          <a:stretch>
            <a:fillRect/>
          </a:stretch>
        </p:blipFill>
        <p:spPr>
          <a:xfrm>
            <a:off x="254000" y="254000"/>
            <a:ext cx="8636000" cy="6350000"/>
          </a:xfrm>
          <a:prstGeom prst="rect">
            <a:avLst/>
          </a:prstGeom>
        </p:spPr>
      </p:pic>
    </p:spTree>
    <p:extLst>
      <p:ext uri="{BB962C8B-B14F-4D97-AF65-F5344CB8AC3E}">
        <p14:creationId xmlns:p14="http://schemas.microsoft.com/office/powerpoint/2010/main" val="2421862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p:cNvPicPr>
          <p:nvPr>
            <p:custDataLst>
              <p:tags r:id="rId1"/>
            </p:custDataLst>
          </p:nvPr>
        </p:nvPicPr>
        <p:blipFill>
          <a:blip r:embed="rId4">
            <a:extLst>
              <a:ext uri="{28A0092B-C50C-407E-A947-70E740481C1C}">
                <a14:useLocalDpi xmlns:a14="http://schemas.microsoft.com/office/drawing/2010/main" val="0"/>
              </a:ext>
            </a:extLst>
          </a:blip>
          <a:stretch>
            <a:fillRect/>
          </a:stretch>
        </p:blipFill>
        <p:spPr>
          <a:xfrm>
            <a:off x="254000" y="254000"/>
            <a:ext cx="8636000" cy="6350000"/>
          </a:xfrm>
          <a:prstGeom prst="rect">
            <a:avLst/>
          </a:prstGeom>
        </p:spPr>
      </p:pic>
    </p:spTree>
    <p:extLst>
      <p:ext uri="{BB962C8B-B14F-4D97-AF65-F5344CB8AC3E}">
        <p14:creationId xmlns:p14="http://schemas.microsoft.com/office/powerpoint/2010/main" val="173620706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609600" y="2438400"/>
            <a:ext cx="3657600" cy="4572000"/>
          </a:xfrm>
        </p:spPr>
        <p:txBody>
          <a:bodyPr>
            <a:normAutofit/>
          </a:bodyPr>
          <a:lstStyle/>
          <a:p>
            <a:pPr marL="214313" indent="-214313">
              <a:buFont typeface="Arial" panose="020B0604020202020204" pitchFamily="34" charset="0"/>
              <a:buChar char="•"/>
            </a:pPr>
            <a:r>
              <a:rPr lang="en-US" dirty="0" smtClean="0"/>
              <a:t>Emerson </a:t>
            </a:r>
            <a:r>
              <a:rPr lang="en-US" dirty="0"/>
              <a:t>College</a:t>
            </a:r>
          </a:p>
          <a:p>
            <a:pPr marL="214313" indent="-214313">
              <a:buFont typeface="Arial" panose="020B0604020202020204" pitchFamily="34" charset="0"/>
              <a:buChar char="•"/>
            </a:pPr>
            <a:r>
              <a:rPr lang="en-US" dirty="0"/>
              <a:t>Emmanuel College</a:t>
            </a:r>
          </a:p>
          <a:p>
            <a:pPr marL="214313" indent="-214313">
              <a:buFont typeface="Arial" panose="020B0604020202020204" pitchFamily="34" charset="0"/>
              <a:buChar char="•"/>
            </a:pPr>
            <a:r>
              <a:rPr lang="en-US" dirty="0"/>
              <a:t>Lesley University</a:t>
            </a:r>
          </a:p>
          <a:p>
            <a:pPr marL="214313" indent="-214313">
              <a:buFont typeface="Arial" panose="020B0604020202020204" pitchFamily="34" charset="0"/>
              <a:buChar char="•"/>
            </a:pPr>
            <a:r>
              <a:rPr lang="en-US" dirty="0"/>
              <a:t>Massachusetts College of Art and </a:t>
            </a:r>
            <a:r>
              <a:rPr lang="en-US" dirty="0" smtClean="0"/>
              <a:t>Design</a:t>
            </a:r>
          </a:p>
          <a:p>
            <a:pPr marL="214313" indent="-214313">
              <a:buFont typeface="Arial" panose="020B0604020202020204" pitchFamily="34" charset="0"/>
              <a:buChar char="•"/>
            </a:pPr>
            <a:r>
              <a:rPr lang="en-US" dirty="0" smtClean="0"/>
              <a:t>MCPHS University (Massachusetts College of Pharmacy and Health Sciences)</a:t>
            </a:r>
            <a:endParaRPr lang="en-US" dirty="0"/>
          </a:p>
        </p:txBody>
      </p:sp>
      <p:sp>
        <p:nvSpPr>
          <p:cNvPr id="4" name="Content Placeholder 3"/>
          <p:cNvSpPr>
            <a:spLocks noGrp="1"/>
          </p:cNvSpPr>
          <p:nvPr>
            <p:ph sz="quarter" idx="2"/>
          </p:nvPr>
        </p:nvSpPr>
        <p:spPr>
          <a:xfrm>
            <a:off x="4221479" y="2438400"/>
            <a:ext cx="3657600" cy="4572000"/>
          </a:xfrm>
        </p:spPr>
        <p:txBody>
          <a:bodyPr>
            <a:normAutofit/>
          </a:bodyPr>
          <a:lstStyle/>
          <a:p>
            <a:pPr marL="214313" indent="-214313">
              <a:buFont typeface="Arial" panose="020B0604020202020204" pitchFamily="34" charset="0"/>
              <a:buChar char="•"/>
            </a:pPr>
            <a:r>
              <a:rPr lang="en-US" dirty="0" smtClean="0"/>
              <a:t>Museum of Fine Arts / School of the Museum of Fine Arts</a:t>
            </a:r>
          </a:p>
          <a:p>
            <a:pPr marL="214313" indent="-214313">
              <a:buFont typeface="Arial" panose="020B0604020202020204" pitchFamily="34" charset="0"/>
              <a:buChar char="•"/>
            </a:pPr>
            <a:r>
              <a:rPr lang="en-US" dirty="0" smtClean="0"/>
              <a:t>New </a:t>
            </a:r>
            <a:r>
              <a:rPr lang="en-US" dirty="0"/>
              <a:t>England College of Optometry</a:t>
            </a:r>
          </a:p>
          <a:p>
            <a:pPr marL="214313" indent="-214313">
              <a:buFont typeface="Arial" panose="020B0604020202020204" pitchFamily="34" charset="0"/>
              <a:buChar char="•"/>
            </a:pPr>
            <a:r>
              <a:rPr lang="en-US" dirty="0"/>
              <a:t>New England Conservatory</a:t>
            </a:r>
          </a:p>
          <a:p>
            <a:pPr marL="214313" indent="-214313">
              <a:buFont typeface="Arial" panose="020B0604020202020204" pitchFamily="34" charset="0"/>
              <a:buChar char="•"/>
            </a:pPr>
            <a:r>
              <a:rPr lang="en-US" dirty="0"/>
              <a:t>Wentworth Institute of Technology</a:t>
            </a:r>
          </a:p>
          <a:p>
            <a:pPr marL="214313" indent="-214313">
              <a:buFont typeface="Arial" panose="020B0604020202020204" pitchFamily="34" charset="0"/>
              <a:buChar char="•"/>
            </a:pPr>
            <a:r>
              <a:rPr lang="en-US" dirty="0"/>
              <a:t>Wheelock College</a:t>
            </a:r>
          </a:p>
          <a:p>
            <a:endParaRPr lang="en-US" dirty="0"/>
          </a:p>
        </p:txBody>
      </p:sp>
      <p:sp>
        <p:nvSpPr>
          <p:cNvPr id="5" name="TextBox 4"/>
          <p:cNvSpPr txBox="1"/>
          <p:nvPr/>
        </p:nvSpPr>
        <p:spPr>
          <a:xfrm>
            <a:off x="609600" y="468868"/>
            <a:ext cx="5715000" cy="769441"/>
          </a:xfrm>
          <a:prstGeom prst="rect">
            <a:avLst/>
          </a:prstGeom>
          <a:noFill/>
        </p:spPr>
        <p:txBody>
          <a:bodyPr wrap="square" rtlCol="0">
            <a:spAutoFit/>
          </a:bodyPr>
          <a:lstStyle/>
          <a:p>
            <a:r>
              <a:rPr lang="en-US" sz="4400" dirty="0" smtClean="0"/>
              <a:t>Who Are We (FLO)?</a:t>
            </a:r>
            <a:endParaRPr lang="en-US" sz="4400" dirty="0"/>
          </a:p>
        </p:txBody>
      </p:sp>
      <p:sp>
        <p:nvSpPr>
          <p:cNvPr id="6" name="Content Placeholder 2"/>
          <p:cNvSpPr txBox="1">
            <a:spLocks/>
          </p:cNvSpPr>
          <p:nvPr/>
        </p:nvSpPr>
        <p:spPr>
          <a:xfrm>
            <a:off x="609600" y="1752600"/>
            <a:ext cx="7521633" cy="1143000"/>
          </a:xfrm>
          <a:prstGeom prst="rect">
            <a:avLst/>
          </a:prstGeom>
        </p:spPr>
        <p:txBody>
          <a:bodyPr vert="horz">
            <a:normAutofit/>
          </a:bodyPr>
          <a:lst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a:lstStyle>
          <a:p>
            <a:r>
              <a:rPr lang="en-US" b="1" dirty="0" smtClean="0"/>
              <a:t>Fenway Libraries Online Member Libraries</a:t>
            </a:r>
            <a:endParaRPr lang="en-US" b="1" dirty="0"/>
          </a:p>
        </p:txBody>
      </p:sp>
    </p:spTree>
    <p:extLst>
      <p:ext uri="{BB962C8B-B14F-4D97-AF65-F5344CB8AC3E}">
        <p14:creationId xmlns:p14="http://schemas.microsoft.com/office/powerpoint/2010/main" val="347905498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normAutofit fontScale="85000" lnSpcReduction="20000"/>
          </a:bodyPr>
          <a:lstStyle/>
          <a:p>
            <a:r>
              <a:rPr lang="en-US" b="1" dirty="0" smtClean="0"/>
              <a:t>Project Members</a:t>
            </a:r>
          </a:p>
          <a:p>
            <a:pPr marL="214313" indent="-214313">
              <a:buFont typeface="Arial" panose="020B0604020202020204" pitchFamily="34" charset="0"/>
              <a:buChar char="•"/>
            </a:pPr>
            <a:r>
              <a:rPr lang="en-US" dirty="0"/>
              <a:t>Kelly Drake, </a:t>
            </a:r>
            <a:r>
              <a:rPr lang="en-US" dirty="0" smtClean="0"/>
              <a:t>(formerly) FLO Office</a:t>
            </a:r>
          </a:p>
          <a:p>
            <a:pPr marL="214313" indent="-214313">
              <a:buFont typeface="Arial" panose="020B0604020202020204" pitchFamily="34" charset="0"/>
              <a:buChar char="•"/>
            </a:pPr>
            <a:r>
              <a:rPr lang="en-US" dirty="0" smtClean="0"/>
              <a:t>Louisa </a:t>
            </a:r>
            <a:r>
              <a:rPr lang="en-US" dirty="0"/>
              <a:t>Choy, Wheelock College</a:t>
            </a:r>
          </a:p>
          <a:p>
            <a:pPr marL="214313" indent="-214313">
              <a:buFont typeface="Arial" panose="020B0604020202020204" pitchFamily="34" charset="0"/>
              <a:buChar char="•"/>
            </a:pPr>
            <a:r>
              <a:rPr lang="en-US" dirty="0"/>
              <a:t>Ann Glannon, Wheelock College</a:t>
            </a:r>
          </a:p>
          <a:p>
            <a:pPr marL="214313" indent="-214313">
              <a:buFont typeface="Arial" panose="020B0604020202020204" pitchFamily="34" charset="0"/>
              <a:buChar char="•"/>
            </a:pPr>
            <a:r>
              <a:rPr lang="en-US" dirty="0"/>
              <a:t>C</a:t>
            </a:r>
            <a:r>
              <a:rPr lang="en-US" dirty="0" smtClean="0"/>
              <a:t>athy </a:t>
            </a:r>
            <a:r>
              <a:rPr lang="en-US" dirty="0"/>
              <a:t>Tuohy, Emmanuel College</a:t>
            </a:r>
          </a:p>
          <a:p>
            <a:pPr marL="214313" indent="-214313">
              <a:buFont typeface="Arial" panose="020B0604020202020204" pitchFamily="34" charset="0"/>
              <a:buChar char="•"/>
            </a:pPr>
            <a:r>
              <a:rPr lang="en-US" dirty="0"/>
              <a:t>Kathleen Berry, (formerly) Wentworth Institute of Technology</a:t>
            </a:r>
          </a:p>
          <a:p>
            <a:pPr marL="214313" indent="-214313">
              <a:buFont typeface="Arial" panose="020B0604020202020204" pitchFamily="34" charset="0"/>
              <a:buChar char="•"/>
            </a:pPr>
            <a:r>
              <a:rPr lang="en-US" dirty="0"/>
              <a:t>Marilyn Geller, (formerly) Lesley University</a:t>
            </a:r>
          </a:p>
          <a:p>
            <a:pPr marL="214313" indent="-214313">
              <a:buFont typeface="Arial" panose="020B0604020202020204" pitchFamily="34" charset="0"/>
              <a:buChar char="•"/>
            </a:pPr>
            <a:r>
              <a:rPr lang="en-US" dirty="0"/>
              <a:t>Erin Wentz, MCPHS </a:t>
            </a:r>
            <a:r>
              <a:rPr lang="en-US" dirty="0" smtClean="0"/>
              <a:t>University</a:t>
            </a:r>
            <a:endParaRPr lang="en-US" dirty="0"/>
          </a:p>
        </p:txBody>
      </p:sp>
      <p:sp>
        <p:nvSpPr>
          <p:cNvPr id="4" name="Content Placeholder 3"/>
          <p:cNvSpPr>
            <a:spLocks noGrp="1"/>
          </p:cNvSpPr>
          <p:nvPr>
            <p:ph sz="quarter" idx="2"/>
          </p:nvPr>
        </p:nvSpPr>
        <p:spPr/>
        <p:txBody>
          <a:bodyPr>
            <a:normAutofit fontScale="85000" lnSpcReduction="20000"/>
          </a:bodyPr>
          <a:lstStyle/>
          <a:p>
            <a:r>
              <a:rPr lang="en-US" b="1" dirty="0" smtClean="0"/>
              <a:t>Developer: </a:t>
            </a:r>
          </a:p>
          <a:p>
            <a:pPr marL="214313" indent="-214313">
              <a:buFont typeface="Arial" panose="020B0604020202020204" pitchFamily="34" charset="0"/>
              <a:buChar char="•"/>
            </a:pPr>
            <a:r>
              <a:rPr lang="en-US" dirty="0" smtClean="0"/>
              <a:t>Paul </a:t>
            </a:r>
            <a:r>
              <a:rPr lang="en-US" dirty="0"/>
              <a:t>Hoffman, FLO </a:t>
            </a:r>
            <a:r>
              <a:rPr lang="en-US" dirty="0" smtClean="0"/>
              <a:t>Office</a:t>
            </a:r>
            <a:endParaRPr lang="en-US" dirty="0"/>
          </a:p>
          <a:p>
            <a:pPr marL="214313" indent="-214313">
              <a:buFont typeface="Arial" panose="020B0604020202020204" pitchFamily="34" charset="0"/>
              <a:buChar char="•"/>
            </a:pPr>
            <a:endParaRPr lang="en-US" dirty="0"/>
          </a:p>
          <a:p>
            <a:r>
              <a:rPr lang="en-US" b="1" dirty="0"/>
              <a:t>Other Contributors</a:t>
            </a:r>
          </a:p>
          <a:p>
            <a:pPr marL="214313" indent="-214313">
              <a:buFont typeface="Arial" panose="020B0604020202020204" pitchFamily="34" charset="0"/>
              <a:buChar char="•"/>
            </a:pPr>
            <a:r>
              <a:rPr lang="en-US" dirty="0"/>
              <a:t>Adam Shire, (formerly) FLO Office</a:t>
            </a:r>
          </a:p>
          <a:p>
            <a:pPr marL="214313" indent="-214313">
              <a:buFont typeface="Arial" panose="020B0604020202020204" pitchFamily="34" charset="0"/>
              <a:buChar char="•"/>
            </a:pPr>
            <a:r>
              <a:rPr lang="en-US" dirty="0"/>
              <a:t>Allyson Harper-Nixon, (formerly) Wheelock College</a:t>
            </a:r>
          </a:p>
          <a:p>
            <a:pPr marL="214313" indent="-214313">
              <a:buFont typeface="Arial" panose="020B0604020202020204" pitchFamily="34" charset="0"/>
              <a:buChar char="•"/>
            </a:pPr>
            <a:r>
              <a:rPr lang="en-US" dirty="0"/>
              <a:t>Walter Stine, FLO </a:t>
            </a:r>
            <a:r>
              <a:rPr lang="en-US" dirty="0" smtClean="0"/>
              <a:t>Office</a:t>
            </a:r>
            <a:endParaRPr lang="en-US" dirty="0"/>
          </a:p>
        </p:txBody>
      </p:sp>
      <p:sp>
        <p:nvSpPr>
          <p:cNvPr id="5" name="TextBox 4"/>
          <p:cNvSpPr txBox="1"/>
          <p:nvPr/>
        </p:nvSpPr>
        <p:spPr>
          <a:xfrm>
            <a:off x="609600" y="468868"/>
            <a:ext cx="8686800" cy="769441"/>
          </a:xfrm>
          <a:prstGeom prst="rect">
            <a:avLst/>
          </a:prstGeom>
          <a:noFill/>
        </p:spPr>
        <p:txBody>
          <a:bodyPr wrap="square" rtlCol="0">
            <a:spAutoFit/>
          </a:bodyPr>
          <a:lstStyle/>
          <a:p>
            <a:r>
              <a:rPr lang="en-US" sz="4400" dirty="0" smtClean="0"/>
              <a:t>Who Are We (Project)?</a:t>
            </a:r>
            <a:endParaRPr lang="en-US" sz="4400" dirty="0"/>
          </a:p>
        </p:txBody>
      </p:sp>
    </p:spTree>
    <p:extLst>
      <p:ext uri="{BB962C8B-B14F-4D97-AF65-F5344CB8AC3E}">
        <p14:creationId xmlns:p14="http://schemas.microsoft.com/office/powerpoint/2010/main" val="386032226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1600" y="1524000"/>
            <a:ext cx="6096000" cy="4067175"/>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609600" y="468868"/>
            <a:ext cx="5715000" cy="769441"/>
          </a:xfrm>
          <a:prstGeom prst="rect">
            <a:avLst/>
          </a:prstGeom>
          <a:noFill/>
        </p:spPr>
        <p:txBody>
          <a:bodyPr wrap="square" rtlCol="0">
            <a:spAutoFit/>
          </a:bodyPr>
          <a:lstStyle/>
          <a:p>
            <a:r>
              <a:rPr lang="en-US" sz="4400" dirty="0" smtClean="0"/>
              <a:t>What is CORAL?</a:t>
            </a:r>
            <a:endParaRPr lang="en-US" sz="4400" dirty="0"/>
          </a:p>
        </p:txBody>
      </p:sp>
      <p:sp>
        <p:nvSpPr>
          <p:cNvPr id="2" name="TextBox 1"/>
          <p:cNvSpPr txBox="1"/>
          <p:nvPr/>
        </p:nvSpPr>
        <p:spPr>
          <a:xfrm>
            <a:off x="1371600" y="6019800"/>
            <a:ext cx="6096000" cy="246221"/>
          </a:xfrm>
          <a:prstGeom prst="rect">
            <a:avLst/>
          </a:prstGeom>
          <a:noFill/>
        </p:spPr>
        <p:txBody>
          <a:bodyPr wrap="square" rtlCol="0">
            <a:spAutoFit/>
          </a:bodyPr>
          <a:lstStyle/>
          <a:p>
            <a:r>
              <a:rPr lang="en-US" sz="1000" dirty="0" err="1" smtClean="0">
                <a:hlinkClick r:id="rId4"/>
              </a:rPr>
              <a:t>Tubattaha</a:t>
            </a:r>
            <a:r>
              <a:rPr lang="en-US" sz="1000" dirty="0" smtClean="0">
                <a:hlinkClick r:id="rId4"/>
              </a:rPr>
              <a:t>- lighthouse- table coral in red</a:t>
            </a:r>
            <a:r>
              <a:rPr lang="en-US" sz="1000" dirty="0" smtClean="0"/>
              <a:t> by q </a:t>
            </a:r>
            <a:r>
              <a:rPr lang="en-US" sz="1000" dirty="0" err="1" smtClean="0"/>
              <a:t>phia</a:t>
            </a:r>
            <a:r>
              <a:rPr lang="en-US" sz="1000" dirty="0" smtClean="0"/>
              <a:t>. Used under </a:t>
            </a:r>
            <a:r>
              <a:rPr lang="en-US" sz="1000" dirty="0" smtClean="0">
                <a:hlinkClick r:id="rId5"/>
              </a:rPr>
              <a:t>CC BY 2.0</a:t>
            </a:r>
            <a:r>
              <a:rPr lang="en-US" sz="1000" dirty="0" smtClean="0"/>
              <a:t> licensing. Resized. </a:t>
            </a:r>
            <a:endParaRPr lang="en-US" sz="1000" dirty="0"/>
          </a:p>
        </p:txBody>
      </p:sp>
    </p:spTree>
    <p:extLst>
      <p:ext uri="{BB962C8B-B14F-4D97-AF65-F5344CB8AC3E}">
        <p14:creationId xmlns:p14="http://schemas.microsoft.com/office/powerpoint/2010/main" val="314895531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ORAL is organized into Modules. There are modules for Resources, Licenses, Organizations, Usage, and Management (of your CORAL system)." title="CORAL Modul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8200" y="1600200"/>
            <a:ext cx="3883846" cy="38338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Content Placeholder 2"/>
          <p:cNvSpPr>
            <a:spLocks noGrp="1"/>
          </p:cNvSpPr>
          <p:nvPr>
            <p:ph sz="quarter" idx="1"/>
          </p:nvPr>
        </p:nvSpPr>
        <p:spPr>
          <a:xfrm>
            <a:off x="587298" y="1600200"/>
            <a:ext cx="3886200" cy="4138613"/>
          </a:xfrm>
        </p:spPr>
        <p:txBody>
          <a:bodyPr>
            <a:normAutofit/>
          </a:bodyPr>
          <a:lstStyle/>
          <a:p>
            <a:r>
              <a:rPr lang="en-US" sz="2400" dirty="0" smtClean="0"/>
              <a:t>an Electronic Resources Management System.</a:t>
            </a:r>
          </a:p>
          <a:p>
            <a:pPr marL="0" indent="0">
              <a:buNone/>
            </a:pPr>
            <a:endParaRPr lang="en-US" sz="2400" dirty="0" smtClean="0"/>
          </a:p>
          <a:p>
            <a:r>
              <a:rPr lang="en-US" sz="2400" dirty="0" smtClean="0"/>
              <a:t>Comprised of several modules, it tracks all information related to the entire lifecycle of an e-resource.  </a:t>
            </a:r>
          </a:p>
          <a:p>
            <a:endParaRPr lang="en-US" sz="2400" dirty="0"/>
          </a:p>
        </p:txBody>
      </p:sp>
      <p:sp>
        <p:nvSpPr>
          <p:cNvPr id="6" name="TextBox 5"/>
          <p:cNvSpPr txBox="1"/>
          <p:nvPr/>
        </p:nvSpPr>
        <p:spPr>
          <a:xfrm>
            <a:off x="609600" y="468868"/>
            <a:ext cx="5715000" cy="769441"/>
          </a:xfrm>
          <a:prstGeom prst="rect">
            <a:avLst/>
          </a:prstGeom>
          <a:noFill/>
        </p:spPr>
        <p:txBody>
          <a:bodyPr wrap="square" rtlCol="0">
            <a:spAutoFit/>
          </a:bodyPr>
          <a:lstStyle/>
          <a:p>
            <a:r>
              <a:rPr lang="en-US" sz="4400" dirty="0" smtClean="0"/>
              <a:t>What is CORAL?</a:t>
            </a:r>
            <a:endParaRPr lang="en-US" sz="4400" dirty="0"/>
          </a:p>
        </p:txBody>
      </p:sp>
      <p:sp>
        <p:nvSpPr>
          <p:cNvPr id="2" name="TextBox 1"/>
          <p:cNvSpPr txBox="1"/>
          <p:nvPr/>
        </p:nvSpPr>
        <p:spPr>
          <a:xfrm>
            <a:off x="4648200" y="5434013"/>
            <a:ext cx="3124200" cy="553998"/>
          </a:xfrm>
          <a:prstGeom prst="rect">
            <a:avLst/>
          </a:prstGeom>
          <a:noFill/>
        </p:spPr>
        <p:txBody>
          <a:bodyPr wrap="square" rtlCol="0">
            <a:spAutoFit/>
          </a:bodyPr>
          <a:lstStyle/>
          <a:p>
            <a:r>
              <a:rPr lang="en-US" sz="1000" dirty="0" smtClean="0"/>
              <a:t>Screenshot of the CORAL website, showing CORAL’s 5 modules. </a:t>
            </a:r>
            <a:r>
              <a:rPr lang="en-US" sz="1000" dirty="0"/>
              <a:t>See </a:t>
            </a:r>
            <a:r>
              <a:rPr lang="en-US" sz="1000" dirty="0">
                <a:hlinkClick r:id="rId4"/>
              </a:rPr>
              <a:t>http://coral-erm.org/modules</a:t>
            </a:r>
            <a:r>
              <a:rPr lang="en-US" sz="1000" dirty="0" smtClean="0">
                <a:hlinkClick r:id="rId4"/>
              </a:rPr>
              <a:t>/</a:t>
            </a:r>
            <a:r>
              <a:rPr lang="en-US" sz="1000" dirty="0" smtClean="0"/>
              <a:t>.</a:t>
            </a:r>
            <a:endParaRPr lang="en-US" sz="1000" dirty="0"/>
          </a:p>
        </p:txBody>
      </p:sp>
    </p:spTree>
    <p:extLst>
      <p:ext uri="{BB962C8B-B14F-4D97-AF65-F5344CB8AC3E}">
        <p14:creationId xmlns:p14="http://schemas.microsoft.com/office/powerpoint/2010/main" val="1011557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3657600" y="1743307"/>
            <a:ext cx="5029200" cy="4873752"/>
          </a:xfrm>
        </p:spPr>
        <p:txBody>
          <a:bodyPr>
            <a:normAutofit/>
          </a:bodyPr>
          <a:lstStyle/>
          <a:p>
            <a:r>
              <a:rPr lang="en-US" sz="2800" dirty="0" smtClean="0"/>
              <a:t>CORAL is open source.</a:t>
            </a:r>
          </a:p>
          <a:p>
            <a:r>
              <a:rPr lang="en-US" sz="2800" dirty="0" smtClean="0"/>
              <a:t>Source code of the software is open and freely available to the public.</a:t>
            </a:r>
          </a:p>
          <a:p>
            <a:r>
              <a:rPr lang="en-US" sz="2800" dirty="0">
                <a:hlinkClick r:id="rId3"/>
              </a:rPr>
              <a:t>https://</a:t>
            </a:r>
            <a:r>
              <a:rPr lang="en-US" sz="2800" dirty="0" smtClean="0">
                <a:hlinkClick r:id="rId3"/>
              </a:rPr>
              <a:t>opensource.org/osd</a:t>
            </a:r>
            <a:endParaRPr lang="en-US" sz="2800" dirty="0" smtClean="0"/>
          </a:p>
          <a:p>
            <a:r>
              <a:rPr lang="en-US" sz="2800" dirty="0" smtClean="0"/>
              <a:t>Support available</a:t>
            </a:r>
          </a:p>
          <a:p>
            <a:pPr lvl="1"/>
            <a:r>
              <a:rPr lang="en-US" sz="2400" dirty="0" smtClean="0"/>
              <a:t>No vendor support</a:t>
            </a:r>
          </a:p>
          <a:p>
            <a:pPr lvl="1"/>
            <a:r>
              <a:rPr lang="en-US" sz="2400" dirty="0" smtClean="0"/>
              <a:t>Support comes from the community of users</a:t>
            </a:r>
            <a:endParaRPr lang="en-US" sz="2400" dirty="0"/>
          </a:p>
        </p:txBody>
      </p:sp>
      <p:pic>
        <p:nvPicPr>
          <p:cNvPr id="1026" name="Picture 2" descr="The Symbol">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 y="2057400"/>
            <a:ext cx="2990849" cy="289560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609600" y="468868"/>
            <a:ext cx="6934200" cy="769441"/>
          </a:xfrm>
          <a:prstGeom prst="rect">
            <a:avLst/>
          </a:prstGeom>
          <a:noFill/>
        </p:spPr>
        <p:txBody>
          <a:bodyPr wrap="square" rtlCol="0">
            <a:spAutoFit/>
          </a:bodyPr>
          <a:lstStyle/>
          <a:p>
            <a:r>
              <a:rPr lang="en-US" sz="4400" dirty="0" smtClean="0"/>
              <a:t>An Open Source System</a:t>
            </a:r>
            <a:endParaRPr lang="en-US" sz="4400" dirty="0"/>
          </a:p>
        </p:txBody>
      </p:sp>
    </p:spTree>
    <p:extLst>
      <p:ext uri="{BB962C8B-B14F-4D97-AF65-F5344CB8AC3E}">
        <p14:creationId xmlns:p14="http://schemas.microsoft.com/office/powerpoint/2010/main" val="37926328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normAutofit fontScale="92500"/>
          </a:bodyPr>
          <a:lstStyle/>
          <a:p>
            <a:r>
              <a:rPr lang="en-US" dirty="0" smtClean="0"/>
              <a:t>Deciding how to implement CORAL</a:t>
            </a:r>
          </a:p>
          <a:p>
            <a:r>
              <a:rPr lang="en-US" dirty="0" smtClean="0"/>
              <a:t>Filling in the blanks (types of organizations, resources, etc.)</a:t>
            </a:r>
          </a:p>
          <a:p>
            <a:r>
              <a:rPr lang="en-US" dirty="0" smtClean="0"/>
              <a:t>Renaming pre-built options</a:t>
            </a:r>
          </a:p>
          <a:p>
            <a:r>
              <a:rPr lang="en-US" dirty="0" smtClean="0"/>
              <a:t>Creating best practices for the consortium</a:t>
            </a:r>
          </a:p>
          <a:p>
            <a:r>
              <a:rPr lang="en-US" dirty="0" smtClean="0"/>
              <a:t>Discussing what CORAL did not do well</a:t>
            </a:r>
          </a:p>
          <a:p>
            <a:endParaRPr lang="en-US" dirty="0"/>
          </a:p>
        </p:txBody>
      </p:sp>
      <p:pic>
        <p:nvPicPr>
          <p:cNvPr id="5" name="Content Placeholder 4" descr="I Don't Know, What Do You Think It Is? by Mike Fisher. Used under CC BY 2.0 licensing." title="Two fish side-by-side with mouths open"/>
          <p:cNvPicPr>
            <a:picLocks noGrp="1" noChangeAspect="1"/>
          </p:cNvPicPr>
          <p:nvPr>
            <p:ph sz="quarter" idx="2"/>
          </p:nvPr>
        </p:nvPicPr>
        <p:blipFill>
          <a:blip r:embed="rId3">
            <a:extLst>
              <a:ext uri="{28A0092B-C50C-407E-A947-70E740481C1C}">
                <a14:useLocalDpi xmlns:a14="http://schemas.microsoft.com/office/drawing/2010/main" val="0"/>
              </a:ext>
            </a:extLst>
          </a:blip>
          <a:stretch>
            <a:fillRect/>
          </a:stretch>
        </p:blipFill>
        <p:spPr>
          <a:xfrm>
            <a:off x="4270375" y="2423160"/>
            <a:ext cx="3657600" cy="2926080"/>
          </a:xfrm>
          <a:prstGeom prst="rect">
            <a:avLst/>
          </a:prstGeom>
        </p:spPr>
      </p:pic>
      <p:sp>
        <p:nvSpPr>
          <p:cNvPr id="6" name="TextBox 5"/>
          <p:cNvSpPr txBox="1"/>
          <p:nvPr/>
        </p:nvSpPr>
        <p:spPr>
          <a:xfrm>
            <a:off x="609600" y="468868"/>
            <a:ext cx="5715000" cy="769441"/>
          </a:xfrm>
          <a:prstGeom prst="rect">
            <a:avLst/>
          </a:prstGeom>
          <a:noFill/>
        </p:spPr>
        <p:txBody>
          <a:bodyPr wrap="square" rtlCol="0">
            <a:spAutoFit/>
          </a:bodyPr>
          <a:lstStyle/>
          <a:p>
            <a:r>
              <a:rPr lang="en-US" sz="4400" dirty="0" smtClean="0"/>
              <a:t>Getting Started</a:t>
            </a:r>
            <a:endParaRPr lang="en-US" sz="4400" dirty="0"/>
          </a:p>
        </p:txBody>
      </p:sp>
      <p:sp>
        <p:nvSpPr>
          <p:cNvPr id="7" name="TextBox 6"/>
          <p:cNvSpPr txBox="1"/>
          <p:nvPr/>
        </p:nvSpPr>
        <p:spPr>
          <a:xfrm>
            <a:off x="4114800" y="5486400"/>
            <a:ext cx="3810000" cy="400110"/>
          </a:xfrm>
          <a:prstGeom prst="rect">
            <a:avLst/>
          </a:prstGeom>
          <a:noFill/>
        </p:spPr>
        <p:txBody>
          <a:bodyPr wrap="square" rtlCol="0">
            <a:spAutoFit/>
          </a:bodyPr>
          <a:lstStyle/>
          <a:p>
            <a:r>
              <a:rPr lang="en-US" sz="1000" dirty="0" smtClean="0">
                <a:hlinkClick r:id="rId4"/>
              </a:rPr>
              <a:t>I Don’t Know, What Do You Think It Is?</a:t>
            </a:r>
            <a:r>
              <a:rPr lang="en-US" sz="1000" dirty="0" smtClean="0"/>
              <a:t> By Mike Fisher.  Used under </a:t>
            </a:r>
            <a:r>
              <a:rPr lang="en-US" sz="1000" dirty="0" smtClean="0">
                <a:hlinkClick r:id="rId5"/>
              </a:rPr>
              <a:t>CC BY 2.0 </a:t>
            </a:r>
            <a:r>
              <a:rPr lang="en-US" sz="1000" dirty="0" smtClean="0"/>
              <a:t>licensing. Resized.</a:t>
            </a:r>
            <a:endParaRPr lang="en-US" sz="1000" dirty="0"/>
          </a:p>
        </p:txBody>
      </p:sp>
    </p:spTree>
    <p:extLst>
      <p:ext uri="{BB962C8B-B14F-4D97-AF65-F5344CB8AC3E}">
        <p14:creationId xmlns:p14="http://schemas.microsoft.com/office/powerpoint/2010/main" val="262752623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17" name="Shape 217"/>
          <p:cNvSpPr txBox="1">
            <a:spLocks noGrp="1"/>
          </p:cNvSpPr>
          <p:nvPr>
            <p:ph type="body" idx="1"/>
          </p:nvPr>
        </p:nvSpPr>
        <p:spPr>
          <a:xfrm>
            <a:off x="457200" y="1600200"/>
            <a:ext cx="3267600" cy="4572000"/>
          </a:xfrm>
          <a:prstGeom prst="rect">
            <a:avLst/>
          </a:prstGeom>
        </p:spPr>
        <p:txBody>
          <a:bodyPr lIns="91425" tIns="91425" rIns="91425" bIns="91425" anchor="t" anchorCtr="0">
            <a:noAutofit/>
          </a:bodyPr>
          <a:lstStyle/>
          <a:p>
            <a:pPr marL="457200" lvl="0" indent="-228600" rtl="0">
              <a:spcBef>
                <a:spcPts val="0"/>
              </a:spcBef>
            </a:pPr>
            <a:r>
              <a:rPr lang="en-US"/>
              <a:t>Phased implementation</a:t>
            </a:r>
          </a:p>
          <a:p>
            <a:pPr marL="457200" lvl="0" indent="-228600" rtl="0">
              <a:spcBef>
                <a:spcPts val="0"/>
              </a:spcBef>
            </a:pPr>
            <a:r>
              <a:rPr lang="en-US"/>
              <a:t>Teaching other members</a:t>
            </a:r>
          </a:p>
          <a:p>
            <a:pPr marL="457200" lvl="0" indent="-228600" rtl="0">
              <a:spcBef>
                <a:spcPts val="0"/>
              </a:spcBef>
            </a:pPr>
            <a:r>
              <a:rPr lang="en-US"/>
              <a:t>Becoming familiar with CORAL</a:t>
            </a:r>
          </a:p>
          <a:p>
            <a:pPr marL="457200" lvl="0" indent="-228600" rtl="0">
              <a:spcBef>
                <a:spcPts val="0"/>
              </a:spcBef>
            </a:pPr>
            <a:r>
              <a:rPr lang="en-US"/>
              <a:t>Joining the CORAL community</a:t>
            </a:r>
          </a:p>
        </p:txBody>
      </p:sp>
      <p:sp>
        <p:nvSpPr>
          <p:cNvPr id="218" name="Shape 218"/>
          <p:cNvSpPr txBox="1"/>
          <p:nvPr/>
        </p:nvSpPr>
        <p:spPr>
          <a:xfrm>
            <a:off x="609600" y="468868"/>
            <a:ext cx="5715000" cy="7695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sz="4400">
                <a:solidFill>
                  <a:schemeClr val="dk1"/>
                </a:solidFill>
                <a:latin typeface="Libre Baskerville"/>
                <a:ea typeface="Libre Baskerville"/>
                <a:cs typeface="Libre Baskerville"/>
                <a:sym typeface="Libre Baskerville"/>
              </a:rPr>
              <a:t>Using CORAL</a:t>
            </a:r>
          </a:p>
        </p:txBody>
      </p:sp>
      <p:sp>
        <p:nvSpPr>
          <p:cNvPr id="219" name="Shape 219"/>
          <p:cNvSpPr txBox="1"/>
          <p:nvPr/>
        </p:nvSpPr>
        <p:spPr>
          <a:xfrm>
            <a:off x="4545575" y="5655550"/>
            <a:ext cx="3523800" cy="769500"/>
          </a:xfrm>
          <a:prstGeom prst="rect">
            <a:avLst/>
          </a:prstGeom>
          <a:noFill/>
          <a:ln>
            <a:noFill/>
          </a:ln>
        </p:spPr>
        <p:txBody>
          <a:bodyPr lIns="91425" tIns="91425" rIns="91425" bIns="91425" anchor="t" anchorCtr="0">
            <a:noAutofit/>
          </a:bodyPr>
          <a:lstStyle/>
          <a:p>
            <a:pPr lvl="0">
              <a:spcBef>
                <a:spcPts val="0"/>
              </a:spcBef>
              <a:buNone/>
            </a:pPr>
            <a:r>
              <a:rPr lang="en-US" sz="1000" u="sng">
                <a:solidFill>
                  <a:schemeClr val="hlink"/>
                </a:solidFill>
                <a:latin typeface="Libre Baskerville"/>
                <a:ea typeface="Libre Baskerville"/>
                <a:cs typeface="Libre Baskerville"/>
                <a:sym typeface="Libre Baskerville"/>
                <a:hlinkClick r:id="rId3"/>
              </a:rPr>
              <a:t>Polyps</a:t>
            </a:r>
            <a:r>
              <a:rPr lang="en-US" sz="1000">
                <a:latin typeface="Libre Baskerville"/>
                <a:ea typeface="Libre Baskerville"/>
                <a:cs typeface="Libre Baskerville"/>
                <a:sym typeface="Libre Baskerville"/>
              </a:rPr>
              <a:t> by Brett Levin. Used under </a:t>
            </a:r>
            <a:r>
              <a:rPr lang="en-US" sz="1000" u="sng">
                <a:solidFill>
                  <a:schemeClr val="hlink"/>
                </a:solidFill>
                <a:latin typeface="Libre Baskerville"/>
                <a:ea typeface="Libre Baskerville"/>
                <a:cs typeface="Libre Baskerville"/>
                <a:sym typeface="Libre Baskerville"/>
                <a:hlinkClick r:id="rId4"/>
              </a:rPr>
              <a:t>CC BY 2.0</a:t>
            </a:r>
            <a:r>
              <a:rPr lang="en-US" sz="1000">
                <a:latin typeface="Libre Baskerville"/>
                <a:ea typeface="Libre Baskerville"/>
                <a:cs typeface="Libre Baskerville"/>
                <a:sym typeface="Libre Baskerville"/>
              </a:rPr>
              <a:t> licensing. Resized. Cropped.</a:t>
            </a:r>
          </a:p>
        </p:txBody>
      </p:sp>
      <p:pic>
        <p:nvPicPr>
          <p:cNvPr id="220" name="Shape 220"/>
          <p:cNvPicPr preferRelativeResize="0"/>
          <p:nvPr/>
        </p:nvPicPr>
        <p:blipFill rotWithShape="1">
          <a:blip r:embed="rId5">
            <a:alphaModFix/>
          </a:blip>
          <a:srcRect r="24710"/>
          <a:stretch/>
        </p:blipFill>
        <p:spPr>
          <a:xfrm>
            <a:off x="4616050" y="1494475"/>
            <a:ext cx="4034625" cy="4019125"/>
          </a:xfrm>
          <a:prstGeom prst="rect">
            <a:avLst/>
          </a:prstGeom>
          <a:noFill/>
          <a:ln>
            <a:noFill/>
          </a:ln>
        </p:spPr>
      </p:pic>
    </p:spTree>
    <p:extLst>
      <p:ext uri="{BB962C8B-B14F-4D97-AF65-F5344CB8AC3E}">
        <p14:creationId xmlns:p14="http://schemas.microsoft.com/office/powerpoint/2010/main" val="861355063"/>
      </p:ext>
    </p:extLst>
  </p:cSld>
  <p:clrMapOvr>
    <a:masterClrMapping/>
  </p:clrMapOvr>
  <p:transition spd="slow">
    <p:cut/>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normAutofit/>
          </a:bodyPr>
          <a:lstStyle/>
          <a:p>
            <a:r>
              <a:rPr lang="en-US" dirty="0" smtClean="0"/>
              <a:t>Self preservation</a:t>
            </a:r>
            <a:endParaRPr lang="en-US" dirty="0"/>
          </a:p>
          <a:p>
            <a:r>
              <a:rPr lang="en-US" dirty="0" smtClean="0"/>
              <a:t>Desire for vibrant community</a:t>
            </a:r>
            <a:endParaRPr lang="en-US" dirty="0"/>
          </a:p>
          <a:p>
            <a:r>
              <a:rPr lang="en-US" dirty="0"/>
              <a:t>Existing collaborative model</a:t>
            </a:r>
          </a:p>
          <a:p>
            <a:r>
              <a:rPr lang="en-US" dirty="0" smtClean="0"/>
              <a:t>Opportunities to customize / improve CORAL</a:t>
            </a:r>
            <a:endParaRPr lang="en-US" dirty="0"/>
          </a:p>
          <a:p>
            <a:r>
              <a:rPr lang="en-US" dirty="0"/>
              <a:t>Experience with Open </a:t>
            </a:r>
            <a:r>
              <a:rPr lang="en-US" dirty="0" smtClean="0"/>
              <a:t>Source</a:t>
            </a:r>
            <a:endParaRPr lang="en-US" dirty="0"/>
          </a:p>
        </p:txBody>
      </p:sp>
      <p:sp>
        <p:nvSpPr>
          <p:cNvPr id="5" name="TextBox 4"/>
          <p:cNvSpPr txBox="1"/>
          <p:nvPr/>
        </p:nvSpPr>
        <p:spPr>
          <a:xfrm>
            <a:off x="609600" y="468868"/>
            <a:ext cx="5715000" cy="769441"/>
          </a:xfrm>
          <a:prstGeom prst="rect">
            <a:avLst/>
          </a:prstGeom>
          <a:noFill/>
        </p:spPr>
        <p:txBody>
          <a:bodyPr wrap="square" rtlCol="0">
            <a:spAutoFit/>
          </a:bodyPr>
          <a:lstStyle/>
          <a:p>
            <a:r>
              <a:rPr lang="en-US" sz="4400" dirty="0" smtClean="0"/>
              <a:t>Why Get Involved?</a:t>
            </a:r>
            <a:endParaRPr lang="en-US" sz="4400" dirty="0"/>
          </a:p>
        </p:txBody>
      </p:sp>
      <p:pic>
        <p:nvPicPr>
          <p:cNvPr id="6" name="Picture 2" descr="coral with black band disease"/>
          <p:cNvPicPr>
            <a:picLocks noGrp="1" noChangeAspect="1" noChangeArrowheads="1"/>
          </p:cNvPicPr>
          <p:nvPr>
            <p:ph sz="quarter" idx="2"/>
          </p:nvPr>
        </p:nvPicPr>
        <p:blipFill>
          <a:blip r:embed="rId3">
            <a:extLst>
              <a:ext uri="{28A0092B-C50C-407E-A947-70E740481C1C}">
                <a14:useLocalDpi xmlns:a14="http://schemas.microsoft.com/office/drawing/2010/main" val="0"/>
              </a:ext>
            </a:extLst>
          </a:blip>
          <a:srcRect/>
          <a:stretch>
            <a:fillRect/>
          </a:stretch>
        </p:blipFill>
        <p:spPr bwMode="auto">
          <a:xfrm>
            <a:off x="4270375" y="2419350"/>
            <a:ext cx="3657600" cy="293370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4267200" y="5486400"/>
            <a:ext cx="3733800" cy="861774"/>
          </a:xfrm>
          <a:prstGeom prst="rect">
            <a:avLst/>
          </a:prstGeom>
          <a:noFill/>
        </p:spPr>
        <p:txBody>
          <a:bodyPr wrap="square" rtlCol="0">
            <a:spAutoFit/>
          </a:bodyPr>
          <a:lstStyle/>
          <a:p>
            <a:r>
              <a:rPr lang="en-US" sz="1000" dirty="0" smtClean="0"/>
              <a:t>Photo of brain coral with black band disease by Andy Bruckner of the NOAA. </a:t>
            </a:r>
            <a:r>
              <a:rPr lang="en-US" sz="1000" dirty="0" smtClean="0">
                <a:hlinkClick r:id="rId4"/>
              </a:rPr>
              <a:t>http://oceanservice.noaa.gov/education/kits/corals/media/supp_coral10a.html</a:t>
            </a:r>
            <a:endParaRPr lang="en-US" sz="1000" dirty="0" smtClean="0"/>
          </a:p>
          <a:p>
            <a:r>
              <a:rPr lang="en-US" sz="1000" dirty="0" smtClean="0"/>
              <a:t>In the Public Domain</a:t>
            </a:r>
            <a:endParaRPr lang="en-US" sz="1000" dirty="0"/>
          </a:p>
        </p:txBody>
      </p:sp>
    </p:spTree>
    <p:extLst>
      <p:ext uri="{BB962C8B-B14F-4D97-AF65-F5344CB8AC3E}">
        <p14:creationId xmlns:p14="http://schemas.microsoft.com/office/powerpoint/2010/main" val="149898991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609600" y="468868"/>
            <a:ext cx="8001000" cy="1446550"/>
          </a:xfrm>
          <a:prstGeom prst="rect">
            <a:avLst/>
          </a:prstGeom>
          <a:noFill/>
        </p:spPr>
        <p:txBody>
          <a:bodyPr wrap="square" rtlCol="0">
            <a:spAutoFit/>
          </a:bodyPr>
          <a:lstStyle/>
          <a:p>
            <a:r>
              <a:rPr lang="en-US" sz="4400" dirty="0" smtClean="0"/>
              <a:t>Building the Cost History and Cost Reporting Enhancement</a:t>
            </a:r>
            <a:endParaRPr lang="en-US" sz="4400" dirty="0"/>
          </a:p>
        </p:txBody>
      </p:sp>
      <p:pic>
        <p:nvPicPr>
          <p:cNvPr id="5" name="Picture 2" descr="C:\Users\LChoy\Downloads\Reef2183_-_Flickr_-_NOAA_Photo_Library.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76500" y="2133600"/>
            <a:ext cx="4267200" cy="32004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2362200" y="5552182"/>
            <a:ext cx="4381500" cy="400110"/>
          </a:xfrm>
          <a:prstGeom prst="rect">
            <a:avLst/>
          </a:prstGeom>
          <a:noFill/>
        </p:spPr>
        <p:txBody>
          <a:bodyPr wrap="square" rtlCol="0">
            <a:spAutoFit/>
          </a:bodyPr>
          <a:lstStyle/>
          <a:p>
            <a:r>
              <a:rPr lang="en-US" sz="1000" dirty="0" smtClean="0">
                <a:hlinkClick r:id="rId4"/>
              </a:rPr>
              <a:t>Reef 2183 </a:t>
            </a:r>
            <a:r>
              <a:rPr lang="en-US" sz="1000" dirty="0" smtClean="0"/>
              <a:t>by LCDR Eric Johnson, NOAA Corps. From NOAA Photo Library. Used under </a:t>
            </a:r>
            <a:r>
              <a:rPr lang="en-US" sz="1000" dirty="0" smtClean="0">
                <a:hlinkClick r:id="rId5"/>
              </a:rPr>
              <a:t>CC BY 2.0</a:t>
            </a:r>
            <a:r>
              <a:rPr lang="en-US" sz="1000" dirty="0" smtClean="0"/>
              <a:t> licensing. Resized.</a:t>
            </a:r>
            <a:endParaRPr lang="en-US" sz="1000" dirty="0"/>
          </a:p>
        </p:txBody>
      </p:sp>
    </p:spTree>
    <p:extLst>
      <p:ext uri="{BB962C8B-B14F-4D97-AF65-F5344CB8AC3E}">
        <p14:creationId xmlns:p14="http://schemas.microsoft.com/office/powerpoint/2010/main" val="20449777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81000" y="457200"/>
            <a:ext cx="8305800" cy="769441"/>
          </a:xfrm>
          <a:prstGeom prst="rect">
            <a:avLst/>
          </a:prstGeom>
          <a:noFill/>
        </p:spPr>
        <p:txBody>
          <a:bodyPr wrap="square" rtlCol="0">
            <a:spAutoFit/>
          </a:bodyPr>
          <a:lstStyle/>
          <a:p>
            <a:r>
              <a:rPr lang="en-US" sz="4400" dirty="0" smtClean="0"/>
              <a:t>An Identified Need</a:t>
            </a:r>
            <a:endParaRPr lang="en-US" sz="4400" dirty="0"/>
          </a:p>
        </p:txBody>
      </p:sp>
      <p:pic>
        <p:nvPicPr>
          <p:cNvPr id="512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67200" y="2286000"/>
            <a:ext cx="4560683" cy="32746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5"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4200742"/>
            <a:ext cx="3810001" cy="15787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Content Placeholder 2"/>
          <p:cNvSpPr>
            <a:spLocks noGrp="1"/>
          </p:cNvSpPr>
          <p:nvPr>
            <p:ph sz="quarter" idx="1"/>
          </p:nvPr>
        </p:nvSpPr>
        <p:spPr>
          <a:xfrm>
            <a:off x="457200" y="1524000"/>
            <a:ext cx="4114800" cy="2895600"/>
          </a:xfrm>
        </p:spPr>
        <p:txBody>
          <a:bodyPr>
            <a:normAutofit/>
          </a:bodyPr>
          <a:lstStyle/>
          <a:p>
            <a:r>
              <a:rPr lang="en-US" dirty="0" smtClean="0"/>
              <a:t>FLO members who have adopted CORAL wanted a way to manage and review a resource’s cost information over successive renewals.</a:t>
            </a:r>
            <a:endParaRPr lang="en-US" dirty="0"/>
          </a:p>
          <a:p>
            <a:endParaRPr lang="en-US" dirty="0" smtClean="0"/>
          </a:p>
        </p:txBody>
      </p:sp>
    </p:spTree>
    <p:extLst>
      <p:ext uri="{BB962C8B-B14F-4D97-AF65-F5344CB8AC3E}">
        <p14:creationId xmlns:p14="http://schemas.microsoft.com/office/powerpoint/2010/main" val="9178918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191000" y="1905000"/>
            <a:ext cx="4572000" cy="4416552"/>
          </a:xfrm>
        </p:spPr>
        <p:txBody>
          <a:bodyPr>
            <a:normAutofit/>
          </a:bodyPr>
          <a:lstStyle/>
          <a:p>
            <a:r>
              <a:rPr lang="en-US" dirty="0" smtClean="0"/>
              <a:t>Members of the </a:t>
            </a:r>
            <a:r>
              <a:rPr lang="en-US" dirty="0" smtClean="0">
                <a:hlinkClick r:id="rId3"/>
              </a:rPr>
              <a:t>CORAL Discussion Listserv </a:t>
            </a:r>
            <a:r>
              <a:rPr lang="en-US" dirty="0" smtClean="0"/>
              <a:t>had voiced similar  concerns over the Cost History portion of CORAL and an expanded Cost History feature was of high interest.  </a:t>
            </a:r>
          </a:p>
          <a:p>
            <a:endParaRPr lang="en-US" dirty="0"/>
          </a:p>
          <a:p>
            <a:endParaRPr lang="en-US" dirty="0" smtClean="0"/>
          </a:p>
        </p:txBody>
      </p:sp>
      <p:sp>
        <p:nvSpPr>
          <p:cNvPr id="6" name="TextBox 5"/>
          <p:cNvSpPr txBox="1"/>
          <p:nvPr/>
        </p:nvSpPr>
        <p:spPr>
          <a:xfrm>
            <a:off x="609600" y="468868"/>
            <a:ext cx="6477000" cy="769441"/>
          </a:xfrm>
          <a:prstGeom prst="rect">
            <a:avLst/>
          </a:prstGeom>
          <a:noFill/>
        </p:spPr>
        <p:txBody>
          <a:bodyPr wrap="square" rtlCol="0">
            <a:spAutoFit/>
          </a:bodyPr>
          <a:lstStyle/>
          <a:p>
            <a:r>
              <a:rPr lang="en-US" sz="4400" dirty="0" smtClean="0"/>
              <a:t>A Community Request</a:t>
            </a:r>
            <a:endParaRPr lang="en-US" sz="4400" dirty="0"/>
          </a:p>
        </p:txBody>
      </p:sp>
      <p:pic>
        <p:nvPicPr>
          <p:cNvPr id="4098" name="Picture 2" descr="https://upload.wikimedia.org/wikipedia/commons/6/6b/Lutjanus_kasmira_school.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5800" y="1828800"/>
            <a:ext cx="3451265" cy="25908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609600" y="4718838"/>
            <a:ext cx="3527465" cy="400110"/>
          </a:xfrm>
          <a:prstGeom prst="rect">
            <a:avLst/>
          </a:prstGeom>
          <a:noFill/>
        </p:spPr>
        <p:txBody>
          <a:bodyPr wrap="square" rtlCol="0">
            <a:spAutoFit/>
          </a:bodyPr>
          <a:lstStyle/>
          <a:p>
            <a:r>
              <a:rPr lang="en-US" sz="1000" dirty="0" smtClean="0">
                <a:hlinkClick r:id="rId5"/>
              </a:rPr>
              <a:t>Snap of Snapper!</a:t>
            </a:r>
            <a:r>
              <a:rPr lang="en-US" sz="1000" dirty="0" smtClean="0"/>
              <a:t> by Jim and Becca Wicks. Used under </a:t>
            </a:r>
            <a:r>
              <a:rPr lang="en-US" sz="1000" dirty="0" smtClean="0">
                <a:hlinkClick r:id="rId6"/>
              </a:rPr>
              <a:t>CC BY 2.0</a:t>
            </a:r>
            <a:r>
              <a:rPr lang="en-US" sz="1000" dirty="0" smtClean="0"/>
              <a:t> licensing. Resized.</a:t>
            </a:r>
            <a:endParaRPr lang="en-US" sz="1000" dirty="0"/>
          </a:p>
        </p:txBody>
      </p:sp>
    </p:spTree>
    <p:extLst>
      <p:ext uri="{BB962C8B-B14F-4D97-AF65-F5344CB8AC3E}">
        <p14:creationId xmlns:p14="http://schemas.microsoft.com/office/powerpoint/2010/main" val="47972112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468868"/>
            <a:ext cx="8153400" cy="769441"/>
          </a:xfrm>
          <a:prstGeom prst="rect">
            <a:avLst/>
          </a:prstGeom>
          <a:noFill/>
        </p:spPr>
        <p:txBody>
          <a:bodyPr wrap="square" rtlCol="0">
            <a:spAutoFit/>
          </a:bodyPr>
          <a:lstStyle/>
          <a:p>
            <a:r>
              <a:rPr lang="en-US" sz="4400" dirty="0" smtClean="0"/>
              <a:t>Partnerships</a:t>
            </a:r>
            <a:endParaRPr lang="en-US" sz="4400" dirty="0"/>
          </a:p>
        </p:txBody>
      </p:sp>
      <p:graphicFrame>
        <p:nvGraphicFramePr>
          <p:cNvPr id="16" name="Diagram 15"/>
          <p:cNvGraphicFramePr/>
          <p:nvPr>
            <p:extLst>
              <p:ext uri="{D42A27DB-BD31-4B8C-83A1-F6EECF244321}">
                <p14:modId xmlns:p14="http://schemas.microsoft.com/office/powerpoint/2010/main" val="1901493774"/>
              </p:ext>
            </p:extLst>
          </p:nvPr>
        </p:nvGraphicFramePr>
        <p:xfrm>
          <a:off x="304800" y="2228910"/>
          <a:ext cx="7315200" cy="427653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2" name="Rectangle 41"/>
          <p:cNvSpPr/>
          <p:nvPr/>
        </p:nvSpPr>
        <p:spPr>
          <a:xfrm>
            <a:off x="457200" y="3863101"/>
            <a:ext cx="1219200" cy="67510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p:cNvSpPr txBox="1"/>
          <p:nvPr/>
        </p:nvSpPr>
        <p:spPr>
          <a:xfrm>
            <a:off x="381000" y="3891915"/>
            <a:ext cx="1524000" cy="984885"/>
          </a:xfrm>
          <a:prstGeom prst="rect">
            <a:avLst/>
          </a:prstGeom>
          <a:noFill/>
        </p:spPr>
        <p:txBody>
          <a:bodyPr wrap="square" rtlCol="0">
            <a:spAutoFit/>
          </a:bodyPr>
          <a:lstStyle/>
          <a:p>
            <a:pPr lvl="0"/>
            <a:r>
              <a:rPr lang="en-US" sz="2000" dirty="0" smtClean="0"/>
              <a:t>All CORAL Users</a:t>
            </a:r>
          </a:p>
          <a:p>
            <a:endParaRPr lang="en-US" dirty="0"/>
          </a:p>
        </p:txBody>
      </p:sp>
      <p:sp>
        <p:nvSpPr>
          <p:cNvPr id="27" name="TextBox 26"/>
          <p:cNvSpPr txBox="1"/>
          <p:nvPr/>
        </p:nvSpPr>
        <p:spPr>
          <a:xfrm>
            <a:off x="3124200" y="4538203"/>
            <a:ext cx="1600200" cy="400110"/>
          </a:xfrm>
          <a:prstGeom prst="rect">
            <a:avLst/>
          </a:prstGeom>
          <a:solidFill>
            <a:schemeClr val="bg1"/>
          </a:solidFill>
        </p:spPr>
        <p:txBody>
          <a:bodyPr wrap="square" rtlCol="0">
            <a:spAutoFit/>
          </a:bodyPr>
          <a:lstStyle/>
          <a:p>
            <a:r>
              <a:rPr lang="en-US" sz="2000" dirty="0" smtClean="0"/>
              <a:t>Trial Team</a:t>
            </a:r>
            <a:endParaRPr lang="en-US" sz="2000" dirty="0"/>
          </a:p>
        </p:txBody>
      </p:sp>
      <p:sp>
        <p:nvSpPr>
          <p:cNvPr id="28" name="TextBox 27"/>
          <p:cNvSpPr txBox="1"/>
          <p:nvPr/>
        </p:nvSpPr>
        <p:spPr>
          <a:xfrm>
            <a:off x="3124200" y="3810000"/>
            <a:ext cx="1752600" cy="400110"/>
          </a:xfrm>
          <a:prstGeom prst="rect">
            <a:avLst/>
          </a:prstGeom>
          <a:solidFill>
            <a:schemeClr val="bg1"/>
          </a:solidFill>
        </p:spPr>
        <p:txBody>
          <a:bodyPr wrap="square" rtlCol="0">
            <a:spAutoFit/>
          </a:bodyPr>
          <a:lstStyle/>
          <a:p>
            <a:r>
              <a:rPr lang="en-US" sz="2000" dirty="0" smtClean="0"/>
              <a:t>FCDC</a:t>
            </a:r>
            <a:endParaRPr lang="en-US" sz="2000" dirty="0"/>
          </a:p>
        </p:txBody>
      </p:sp>
      <p:sp>
        <p:nvSpPr>
          <p:cNvPr id="29" name="TextBox 28"/>
          <p:cNvSpPr txBox="1"/>
          <p:nvPr/>
        </p:nvSpPr>
        <p:spPr>
          <a:xfrm>
            <a:off x="3124200" y="3124200"/>
            <a:ext cx="1752600" cy="400110"/>
          </a:xfrm>
          <a:prstGeom prst="rect">
            <a:avLst/>
          </a:prstGeom>
          <a:solidFill>
            <a:schemeClr val="bg1"/>
          </a:solidFill>
        </p:spPr>
        <p:txBody>
          <a:bodyPr wrap="square" rtlCol="0">
            <a:spAutoFit/>
          </a:bodyPr>
          <a:lstStyle/>
          <a:p>
            <a:r>
              <a:rPr lang="en-US" sz="2000" dirty="0" smtClean="0"/>
              <a:t>FLO Office</a:t>
            </a:r>
            <a:endParaRPr lang="en-US" sz="2000" dirty="0"/>
          </a:p>
        </p:txBody>
      </p:sp>
      <p:sp>
        <p:nvSpPr>
          <p:cNvPr id="30" name="TextBox 29"/>
          <p:cNvSpPr txBox="1"/>
          <p:nvPr/>
        </p:nvSpPr>
        <p:spPr>
          <a:xfrm>
            <a:off x="3124200" y="2438400"/>
            <a:ext cx="1924970" cy="400110"/>
          </a:xfrm>
          <a:prstGeom prst="rect">
            <a:avLst/>
          </a:prstGeom>
          <a:solidFill>
            <a:schemeClr val="bg1"/>
          </a:solidFill>
        </p:spPr>
        <p:txBody>
          <a:bodyPr wrap="square" rtlCol="0">
            <a:spAutoFit/>
          </a:bodyPr>
          <a:lstStyle/>
          <a:p>
            <a:r>
              <a:rPr lang="en-US" sz="2000" dirty="0" smtClean="0"/>
              <a:t>FLO Members</a:t>
            </a:r>
            <a:endParaRPr lang="en-US" sz="2000" dirty="0"/>
          </a:p>
        </p:txBody>
      </p:sp>
      <p:grpSp>
        <p:nvGrpSpPr>
          <p:cNvPr id="12" name="Group 11"/>
          <p:cNvGrpSpPr/>
          <p:nvPr/>
        </p:nvGrpSpPr>
        <p:grpSpPr>
          <a:xfrm>
            <a:off x="2895600" y="5257800"/>
            <a:ext cx="1981200" cy="1223189"/>
            <a:chOff x="3048000" y="5330011"/>
            <a:chExt cx="1981200" cy="1223189"/>
          </a:xfrm>
        </p:grpSpPr>
        <p:sp>
          <p:nvSpPr>
            <p:cNvPr id="18" name="Oval 17"/>
            <p:cNvSpPr/>
            <p:nvPr/>
          </p:nvSpPr>
          <p:spPr>
            <a:xfrm>
              <a:off x="3048000" y="5351936"/>
              <a:ext cx="1981200" cy="1201264"/>
            </a:xfrm>
            <a:prstGeom prst="ellipse">
              <a:avLst/>
            </a:prstGeom>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sp>
          <p:nvSpPr>
            <p:cNvPr id="45" name="Rectangle 44"/>
            <p:cNvSpPr/>
            <p:nvPr/>
          </p:nvSpPr>
          <p:spPr>
            <a:xfrm>
              <a:off x="3276600" y="5504336"/>
              <a:ext cx="1447800"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p:cNvSpPr txBox="1"/>
            <p:nvPr/>
          </p:nvSpPr>
          <p:spPr>
            <a:xfrm>
              <a:off x="3276600" y="5504336"/>
              <a:ext cx="1600200" cy="1015663"/>
            </a:xfrm>
            <a:prstGeom prst="rect">
              <a:avLst/>
            </a:prstGeom>
            <a:noFill/>
          </p:spPr>
          <p:txBody>
            <a:bodyPr wrap="square" rtlCol="0">
              <a:spAutoFit/>
            </a:bodyPr>
            <a:lstStyle/>
            <a:p>
              <a:r>
                <a:rPr lang="en-US" sz="2000" dirty="0" smtClean="0"/>
                <a:t>CORAL Steering Committee</a:t>
              </a:r>
              <a:endParaRPr lang="en-US" sz="2000" dirty="0"/>
            </a:p>
          </p:txBody>
        </p:sp>
        <p:sp>
          <p:nvSpPr>
            <p:cNvPr id="44" name="Oval 43"/>
            <p:cNvSpPr/>
            <p:nvPr/>
          </p:nvSpPr>
          <p:spPr>
            <a:xfrm>
              <a:off x="3048000" y="5330011"/>
              <a:ext cx="1981200" cy="1201264"/>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grpSp>
      <p:grpSp>
        <p:nvGrpSpPr>
          <p:cNvPr id="10" name="Group 9"/>
          <p:cNvGrpSpPr/>
          <p:nvPr/>
        </p:nvGrpSpPr>
        <p:grpSpPr>
          <a:xfrm>
            <a:off x="952500" y="5135587"/>
            <a:ext cx="1905000" cy="838200"/>
            <a:chOff x="1295400" y="5330011"/>
            <a:chExt cx="1905000" cy="838200"/>
          </a:xfrm>
        </p:grpSpPr>
        <p:sp>
          <p:nvSpPr>
            <p:cNvPr id="17" name="Oval 16"/>
            <p:cNvSpPr/>
            <p:nvPr/>
          </p:nvSpPr>
          <p:spPr>
            <a:xfrm>
              <a:off x="1295400" y="5330011"/>
              <a:ext cx="1752600" cy="838200"/>
            </a:xfrm>
            <a:prstGeom prst="ellipse">
              <a:avLst/>
            </a:prstGeom>
            <a:solidFill>
              <a:srgbClr val="004949"/>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sp>
          <p:nvSpPr>
            <p:cNvPr id="43" name="Rectangle 42"/>
            <p:cNvSpPr/>
            <p:nvPr/>
          </p:nvSpPr>
          <p:spPr>
            <a:xfrm>
              <a:off x="1371600" y="5482411"/>
              <a:ext cx="1524000" cy="60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Box 32"/>
            <p:cNvSpPr txBox="1"/>
            <p:nvPr/>
          </p:nvSpPr>
          <p:spPr>
            <a:xfrm>
              <a:off x="1371600" y="5384125"/>
              <a:ext cx="1828800" cy="707886"/>
            </a:xfrm>
            <a:prstGeom prst="rect">
              <a:avLst/>
            </a:prstGeom>
            <a:noFill/>
          </p:spPr>
          <p:txBody>
            <a:bodyPr wrap="square" rtlCol="0">
              <a:spAutoFit/>
            </a:bodyPr>
            <a:lstStyle/>
            <a:p>
              <a:r>
                <a:rPr lang="en-US" sz="2000" dirty="0" smtClean="0"/>
                <a:t>Consortium Luxembourg</a:t>
              </a:r>
              <a:endParaRPr lang="en-US" sz="2000" dirty="0"/>
            </a:p>
          </p:txBody>
        </p:sp>
        <p:sp>
          <p:nvSpPr>
            <p:cNvPr id="46" name="Oval 45"/>
            <p:cNvSpPr/>
            <p:nvPr/>
          </p:nvSpPr>
          <p:spPr>
            <a:xfrm>
              <a:off x="1295400" y="5330011"/>
              <a:ext cx="1752600" cy="838200"/>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grpSp>
      <p:grpSp>
        <p:nvGrpSpPr>
          <p:cNvPr id="13" name="Group 12"/>
          <p:cNvGrpSpPr/>
          <p:nvPr/>
        </p:nvGrpSpPr>
        <p:grpSpPr>
          <a:xfrm>
            <a:off x="6476999" y="2362200"/>
            <a:ext cx="1600199" cy="609600"/>
            <a:chOff x="6533231" y="2438400"/>
            <a:chExt cx="1411538" cy="609600"/>
          </a:xfrm>
        </p:grpSpPr>
        <p:sp>
          <p:nvSpPr>
            <p:cNvPr id="37" name="Oval 36"/>
            <p:cNvSpPr/>
            <p:nvPr/>
          </p:nvSpPr>
          <p:spPr>
            <a:xfrm>
              <a:off x="6533231" y="2438400"/>
              <a:ext cx="1239169" cy="609600"/>
            </a:xfrm>
            <a:prstGeom prst="ellipse">
              <a:avLst/>
            </a:prstGeom>
            <a:solidFill>
              <a:srgbClr val="FFFF6D"/>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sp>
          <p:nvSpPr>
            <p:cNvPr id="52" name="Rectangle 51"/>
            <p:cNvSpPr/>
            <p:nvPr/>
          </p:nvSpPr>
          <p:spPr>
            <a:xfrm>
              <a:off x="6629400" y="2606622"/>
              <a:ext cx="1066800" cy="3080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xtBox 37"/>
            <p:cNvSpPr txBox="1"/>
            <p:nvPr/>
          </p:nvSpPr>
          <p:spPr>
            <a:xfrm>
              <a:off x="6553199" y="2514600"/>
              <a:ext cx="1391570" cy="400110"/>
            </a:xfrm>
            <a:prstGeom prst="rect">
              <a:avLst/>
            </a:prstGeom>
            <a:noFill/>
          </p:spPr>
          <p:txBody>
            <a:bodyPr wrap="square" rtlCol="0">
              <a:spAutoFit/>
            </a:bodyPr>
            <a:lstStyle/>
            <a:p>
              <a:r>
                <a:rPr lang="en-US" sz="2000" dirty="0" smtClean="0"/>
                <a:t>LYRASIS</a:t>
              </a:r>
              <a:endParaRPr lang="en-US" sz="2000" dirty="0"/>
            </a:p>
          </p:txBody>
        </p:sp>
        <p:sp>
          <p:nvSpPr>
            <p:cNvPr id="49" name="Oval 48"/>
            <p:cNvSpPr/>
            <p:nvPr/>
          </p:nvSpPr>
          <p:spPr>
            <a:xfrm>
              <a:off x="6553200" y="2438400"/>
              <a:ext cx="1239169" cy="609600"/>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grpSp>
      <p:sp>
        <p:nvSpPr>
          <p:cNvPr id="35" name="Oval 34"/>
          <p:cNvSpPr/>
          <p:nvPr/>
        </p:nvSpPr>
        <p:spPr>
          <a:xfrm>
            <a:off x="6172200" y="1524000"/>
            <a:ext cx="2590800" cy="838200"/>
          </a:xfrm>
          <a:prstGeom prst="ellipse">
            <a:avLst/>
          </a:prstGeom>
          <a:solidFill>
            <a:srgbClr val="FFB677"/>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sp>
        <p:nvSpPr>
          <p:cNvPr id="32" name="Rectangle 31"/>
          <p:cNvSpPr/>
          <p:nvPr/>
        </p:nvSpPr>
        <p:spPr>
          <a:xfrm>
            <a:off x="6248400" y="1752599"/>
            <a:ext cx="2514600" cy="3905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TextBox 35"/>
          <p:cNvSpPr txBox="1"/>
          <p:nvPr/>
        </p:nvSpPr>
        <p:spPr>
          <a:xfrm>
            <a:off x="6172200" y="1752600"/>
            <a:ext cx="2438400" cy="400110"/>
          </a:xfrm>
          <a:prstGeom prst="rect">
            <a:avLst/>
          </a:prstGeom>
          <a:noFill/>
        </p:spPr>
        <p:txBody>
          <a:bodyPr wrap="square" rtlCol="0">
            <a:spAutoFit/>
          </a:bodyPr>
          <a:lstStyle/>
          <a:p>
            <a:r>
              <a:rPr lang="en-US" sz="2000" dirty="0" smtClean="0"/>
              <a:t>Mellon Foundation</a:t>
            </a:r>
            <a:endParaRPr lang="en-US" sz="2000" dirty="0"/>
          </a:p>
        </p:txBody>
      </p:sp>
      <p:sp>
        <p:nvSpPr>
          <p:cNvPr id="50" name="Oval 49"/>
          <p:cNvSpPr/>
          <p:nvPr/>
        </p:nvSpPr>
        <p:spPr>
          <a:xfrm>
            <a:off x="6172200" y="1524000"/>
            <a:ext cx="2590800" cy="838200"/>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sp>
        <p:nvSpPr>
          <p:cNvPr id="55" name="Oval 54"/>
          <p:cNvSpPr/>
          <p:nvPr/>
        </p:nvSpPr>
        <p:spPr>
          <a:xfrm>
            <a:off x="5105400" y="5257800"/>
            <a:ext cx="1524000" cy="838200"/>
          </a:xfrm>
          <a:prstGeom prst="ellipse">
            <a:avLst/>
          </a:prstGeom>
          <a:solidFill>
            <a:srgbClr val="009292"/>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sp>
        <p:nvSpPr>
          <p:cNvPr id="56" name="TextBox 55"/>
          <p:cNvSpPr txBox="1"/>
          <p:nvPr/>
        </p:nvSpPr>
        <p:spPr>
          <a:xfrm>
            <a:off x="5273965" y="5476845"/>
            <a:ext cx="1279234" cy="400110"/>
          </a:xfrm>
          <a:prstGeom prst="rect">
            <a:avLst/>
          </a:prstGeom>
          <a:solidFill>
            <a:schemeClr val="bg1"/>
          </a:solidFill>
        </p:spPr>
        <p:txBody>
          <a:bodyPr wrap="square" rtlCol="0">
            <a:spAutoFit/>
          </a:bodyPr>
          <a:lstStyle/>
          <a:p>
            <a:r>
              <a:rPr lang="en-US" sz="2000" dirty="0" err="1" smtClean="0"/>
              <a:t>BibLibre</a:t>
            </a:r>
            <a:endParaRPr lang="en-US" sz="2000" dirty="0"/>
          </a:p>
        </p:txBody>
      </p:sp>
      <p:cxnSp>
        <p:nvCxnSpPr>
          <p:cNvPr id="63" name="Straight Arrow Connector 62"/>
          <p:cNvCxnSpPr/>
          <p:nvPr/>
        </p:nvCxnSpPr>
        <p:spPr>
          <a:xfrm flipV="1">
            <a:off x="5506369" y="2714655"/>
            <a:ext cx="970631" cy="1669705"/>
          </a:xfrm>
          <a:prstGeom prst="straightConnector1">
            <a:avLst/>
          </a:prstGeom>
          <a:ln w="381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3655794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343400" y="1676400"/>
            <a:ext cx="4419600" cy="4949952"/>
          </a:xfrm>
        </p:spPr>
        <p:txBody>
          <a:bodyPr>
            <a:normAutofit/>
          </a:bodyPr>
          <a:lstStyle/>
          <a:p>
            <a:r>
              <a:rPr lang="en-US" sz="2800" dirty="0" smtClean="0"/>
              <a:t>Enthused consortium office</a:t>
            </a:r>
          </a:p>
          <a:p>
            <a:r>
              <a:rPr lang="en-US" sz="2800" dirty="0" smtClean="0"/>
              <a:t>In-house expertise &amp; resources</a:t>
            </a:r>
          </a:p>
          <a:p>
            <a:r>
              <a:rPr lang="en-US" sz="2800" dirty="0" smtClean="0"/>
              <a:t>Member libraries willing to participate.   </a:t>
            </a:r>
          </a:p>
          <a:p>
            <a:r>
              <a:rPr lang="en-US" sz="2800" dirty="0" smtClean="0"/>
              <a:t>LYRASIS Case Study</a:t>
            </a:r>
          </a:p>
        </p:txBody>
      </p:sp>
      <p:sp>
        <p:nvSpPr>
          <p:cNvPr id="5" name="TextBox 4"/>
          <p:cNvSpPr txBox="1"/>
          <p:nvPr/>
        </p:nvSpPr>
        <p:spPr>
          <a:xfrm>
            <a:off x="609600" y="468868"/>
            <a:ext cx="6477000" cy="769441"/>
          </a:xfrm>
          <a:prstGeom prst="rect">
            <a:avLst/>
          </a:prstGeom>
          <a:noFill/>
        </p:spPr>
        <p:txBody>
          <a:bodyPr wrap="square" rtlCol="0">
            <a:spAutoFit/>
          </a:bodyPr>
          <a:lstStyle/>
          <a:p>
            <a:r>
              <a:rPr lang="en-US" sz="4400" dirty="0" smtClean="0"/>
              <a:t>Resources &amp; Funding</a:t>
            </a:r>
            <a:endParaRPr lang="en-US" sz="4400" dirty="0"/>
          </a:p>
        </p:txBody>
      </p:sp>
      <p:pic>
        <p:nvPicPr>
          <p:cNvPr id="7170" name="Picture 2" descr="C:\Users\LChoy\Downloads\4690759479_c09304826e_m.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1981200"/>
            <a:ext cx="3771900" cy="2514600"/>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2"/>
          <p:cNvSpPr txBox="1">
            <a:spLocks/>
          </p:cNvSpPr>
          <p:nvPr/>
        </p:nvSpPr>
        <p:spPr>
          <a:xfrm>
            <a:off x="462776" y="6035743"/>
            <a:ext cx="7696200" cy="1600200"/>
          </a:xfrm>
          <a:prstGeom prst="rect">
            <a:avLst/>
          </a:prstGeom>
        </p:spPr>
        <p:txBody>
          <a:bodyPr vert="horz">
            <a:normAutofit/>
          </a:bodyPr>
          <a:lst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a:lstStyle>
          <a:p>
            <a:pPr marL="0" indent="0" algn="ctr">
              <a:buFont typeface="Wingdings"/>
              <a:buNone/>
            </a:pPr>
            <a:r>
              <a:rPr lang="en-US" smtClean="0">
                <a:hlinkClick r:id="rId4"/>
              </a:rPr>
              <a:t>https://discuss.foss4lib.org/case-study/flo</a:t>
            </a:r>
            <a:endParaRPr lang="en-US" dirty="0"/>
          </a:p>
        </p:txBody>
      </p:sp>
      <p:sp>
        <p:nvSpPr>
          <p:cNvPr id="2" name="TextBox 1"/>
          <p:cNvSpPr txBox="1"/>
          <p:nvPr/>
        </p:nvSpPr>
        <p:spPr>
          <a:xfrm>
            <a:off x="609600" y="5029200"/>
            <a:ext cx="3733800" cy="553998"/>
          </a:xfrm>
          <a:prstGeom prst="rect">
            <a:avLst/>
          </a:prstGeom>
          <a:noFill/>
        </p:spPr>
        <p:txBody>
          <a:bodyPr wrap="square" rtlCol="0">
            <a:spAutoFit/>
          </a:bodyPr>
          <a:lstStyle/>
          <a:p>
            <a:r>
              <a:rPr lang="en-US" sz="1000" dirty="0" smtClean="0">
                <a:hlinkClick r:id="rId5"/>
              </a:rPr>
              <a:t>Coral Reef, Florida </a:t>
            </a:r>
            <a:r>
              <a:rPr lang="en-US" sz="1000" dirty="0" smtClean="0"/>
              <a:t>by Jerry Reid, U.S. Fish and Wildlife Service  and uploaded by </a:t>
            </a:r>
            <a:r>
              <a:rPr lang="en-US" sz="1000" dirty="0" err="1" smtClean="0"/>
              <a:t>eutrophication&amp;hypoxia</a:t>
            </a:r>
            <a:r>
              <a:rPr lang="en-US" sz="1000" dirty="0" smtClean="0"/>
              <a:t>. Used under </a:t>
            </a:r>
            <a:r>
              <a:rPr lang="en-US" sz="1000" dirty="0" smtClean="0">
                <a:hlinkClick r:id="rId6"/>
              </a:rPr>
              <a:t>CC BY 2.0 </a:t>
            </a:r>
            <a:r>
              <a:rPr lang="en-US" sz="1000" dirty="0" smtClean="0"/>
              <a:t>licensing.  Resized.</a:t>
            </a:r>
            <a:endParaRPr lang="en-US" sz="1000" dirty="0"/>
          </a:p>
        </p:txBody>
      </p:sp>
    </p:spTree>
    <p:extLst>
      <p:ext uri="{BB962C8B-B14F-4D97-AF65-F5344CB8AC3E}">
        <p14:creationId xmlns:p14="http://schemas.microsoft.com/office/powerpoint/2010/main" val="362241733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2060448"/>
            <a:ext cx="4419600" cy="4568952"/>
          </a:xfrm>
        </p:spPr>
        <p:txBody>
          <a:bodyPr>
            <a:noAutofit/>
          </a:bodyPr>
          <a:lstStyle/>
          <a:p>
            <a:r>
              <a:rPr lang="en-US" sz="2800" dirty="0" smtClean="0"/>
              <a:t>Notified the CORAL </a:t>
            </a:r>
            <a:r>
              <a:rPr lang="en-US" sz="2800" dirty="0"/>
              <a:t>Steering Committee </a:t>
            </a:r>
            <a:r>
              <a:rPr lang="en-US" sz="2800" dirty="0" smtClean="0"/>
              <a:t>and inquired about the process of getting our enhancement into the master code.  </a:t>
            </a:r>
          </a:p>
          <a:p>
            <a:r>
              <a:rPr lang="en-US" sz="2800" dirty="0" smtClean="0"/>
              <a:t>Consortium Luxembourg specification</a:t>
            </a:r>
          </a:p>
        </p:txBody>
      </p:sp>
      <p:sp>
        <p:nvSpPr>
          <p:cNvPr id="5" name="TextBox 4"/>
          <p:cNvSpPr txBox="1"/>
          <p:nvPr/>
        </p:nvSpPr>
        <p:spPr>
          <a:xfrm>
            <a:off x="609600" y="468868"/>
            <a:ext cx="8305800" cy="1446550"/>
          </a:xfrm>
          <a:prstGeom prst="rect">
            <a:avLst/>
          </a:prstGeom>
          <a:noFill/>
        </p:spPr>
        <p:txBody>
          <a:bodyPr wrap="square" rtlCol="0">
            <a:spAutoFit/>
          </a:bodyPr>
          <a:lstStyle/>
          <a:p>
            <a:r>
              <a:rPr lang="en-US" sz="4400" dirty="0" smtClean="0"/>
              <a:t>Developing the Specification: </a:t>
            </a:r>
          </a:p>
          <a:p>
            <a:r>
              <a:rPr lang="en-US" sz="4400" dirty="0" smtClean="0"/>
              <a:t>Getting Started</a:t>
            </a:r>
            <a:endParaRPr lang="en-US" sz="4400" dirty="0"/>
          </a:p>
        </p:txBody>
      </p:sp>
      <p:pic>
        <p:nvPicPr>
          <p:cNvPr id="1026" name="Picture 2" descr="C:\Users\LChoy\Downloads\4725951607_38cae1496f_z.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0" y="2166257"/>
            <a:ext cx="3454400" cy="3701143"/>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5029200" y="6172200"/>
            <a:ext cx="3429000" cy="400110"/>
          </a:xfrm>
          <a:prstGeom prst="rect">
            <a:avLst/>
          </a:prstGeom>
          <a:noFill/>
        </p:spPr>
        <p:txBody>
          <a:bodyPr wrap="square" rtlCol="0">
            <a:spAutoFit/>
          </a:bodyPr>
          <a:lstStyle/>
          <a:p>
            <a:r>
              <a:rPr lang="en-US" sz="1000" dirty="0" smtClean="0">
                <a:hlinkClick r:id="rId4"/>
              </a:rPr>
              <a:t>Great </a:t>
            </a:r>
            <a:r>
              <a:rPr lang="en-US" sz="1000" dirty="0" err="1" smtClean="0">
                <a:hlinkClick r:id="rId4"/>
              </a:rPr>
              <a:t>Sturrup</a:t>
            </a:r>
            <a:r>
              <a:rPr lang="en-US" sz="1000" dirty="0" smtClean="0">
                <a:hlinkClick r:id="rId4"/>
              </a:rPr>
              <a:t> Cay Snorkeling</a:t>
            </a:r>
            <a:r>
              <a:rPr lang="en-US" sz="1000" dirty="0" smtClean="0"/>
              <a:t> by </a:t>
            </a:r>
            <a:r>
              <a:rPr lang="en-US" sz="1000" dirty="0" err="1" smtClean="0"/>
              <a:t>brownpau</a:t>
            </a:r>
            <a:r>
              <a:rPr lang="en-US" sz="1000" dirty="0" smtClean="0"/>
              <a:t>. Used under </a:t>
            </a:r>
            <a:r>
              <a:rPr lang="en-US" sz="1000" dirty="0" smtClean="0">
                <a:hlinkClick r:id="rId5"/>
              </a:rPr>
              <a:t>CC BY 2.0 </a:t>
            </a:r>
            <a:r>
              <a:rPr lang="en-US" sz="1000" dirty="0" smtClean="0"/>
              <a:t>licensing. Resized.</a:t>
            </a:r>
            <a:endParaRPr lang="en-US" sz="1000" dirty="0"/>
          </a:p>
        </p:txBody>
      </p:sp>
    </p:spTree>
    <p:extLst>
      <p:ext uri="{BB962C8B-B14F-4D97-AF65-F5344CB8AC3E}">
        <p14:creationId xmlns:p14="http://schemas.microsoft.com/office/powerpoint/2010/main" val="13020219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0" y="1981200"/>
            <a:ext cx="4267200" cy="4416552"/>
          </a:xfrm>
        </p:spPr>
        <p:txBody>
          <a:bodyPr>
            <a:noAutofit/>
          </a:bodyPr>
          <a:lstStyle/>
          <a:p>
            <a:r>
              <a:rPr lang="en-US" sz="2800" dirty="0" smtClean="0"/>
              <a:t>4 iterative cycles of specification development and negotiations</a:t>
            </a:r>
            <a:r>
              <a:rPr lang="en-US" sz="2800" dirty="0"/>
              <a:t> </a:t>
            </a:r>
            <a:r>
              <a:rPr lang="en-US" sz="2800" dirty="0" smtClean="0"/>
              <a:t>between November 2013 and February 2014.  </a:t>
            </a:r>
          </a:p>
          <a:p>
            <a:pPr marL="0" indent="0">
              <a:buNone/>
            </a:pPr>
            <a:endParaRPr lang="en-US" sz="2800" dirty="0" smtClean="0"/>
          </a:p>
          <a:p>
            <a:pPr marL="0" indent="0">
              <a:buNone/>
            </a:pPr>
            <a:endParaRPr lang="en-US" sz="2800" dirty="0" smtClean="0"/>
          </a:p>
        </p:txBody>
      </p:sp>
      <p:sp>
        <p:nvSpPr>
          <p:cNvPr id="5" name="TextBox 4"/>
          <p:cNvSpPr txBox="1"/>
          <p:nvPr/>
        </p:nvSpPr>
        <p:spPr>
          <a:xfrm>
            <a:off x="609600" y="468868"/>
            <a:ext cx="8305800" cy="1446550"/>
          </a:xfrm>
          <a:prstGeom prst="rect">
            <a:avLst/>
          </a:prstGeom>
          <a:noFill/>
        </p:spPr>
        <p:txBody>
          <a:bodyPr wrap="square" rtlCol="0">
            <a:spAutoFit/>
          </a:bodyPr>
          <a:lstStyle/>
          <a:p>
            <a:r>
              <a:rPr lang="en-US" sz="4400" dirty="0"/>
              <a:t>Developing the Specification: </a:t>
            </a:r>
            <a:r>
              <a:rPr lang="en-US" sz="4400" dirty="0" smtClean="0"/>
              <a:t>Drafting It</a:t>
            </a:r>
            <a:endParaRPr lang="en-US" sz="4400" dirty="0"/>
          </a:p>
        </p:txBody>
      </p:sp>
      <p:pic>
        <p:nvPicPr>
          <p:cNvPr id="2050" name="Picture 2" descr="C:\Users\LChoy\Downloads\2348425823_a9508099db_z.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2024062"/>
            <a:ext cx="3746500" cy="280987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609600" y="5334000"/>
            <a:ext cx="3962400" cy="400110"/>
          </a:xfrm>
          <a:prstGeom prst="rect">
            <a:avLst/>
          </a:prstGeom>
          <a:noFill/>
        </p:spPr>
        <p:txBody>
          <a:bodyPr wrap="square" rtlCol="0">
            <a:spAutoFit/>
          </a:bodyPr>
          <a:lstStyle/>
          <a:p>
            <a:r>
              <a:rPr lang="en-US" sz="1000" dirty="0" smtClean="0">
                <a:hlinkClick r:id="rId4"/>
              </a:rPr>
              <a:t>P3200101</a:t>
            </a:r>
            <a:r>
              <a:rPr lang="en-US" sz="1000" dirty="0" smtClean="0"/>
              <a:t> by Sawyer </a:t>
            </a:r>
            <a:r>
              <a:rPr lang="en-US" sz="1000" dirty="0" err="1" smtClean="0"/>
              <a:t>Pangborn</a:t>
            </a:r>
            <a:r>
              <a:rPr lang="en-US" sz="1000" dirty="0" smtClean="0"/>
              <a:t>. Used under </a:t>
            </a:r>
            <a:r>
              <a:rPr lang="en-US" sz="1000" dirty="0" smtClean="0">
                <a:hlinkClick r:id="rId5"/>
              </a:rPr>
              <a:t>CC BY-NC-ND 2.0</a:t>
            </a:r>
            <a:r>
              <a:rPr lang="en-US" sz="1000" dirty="0" smtClean="0"/>
              <a:t> licensing. Resized.</a:t>
            </a:r>
            <a:endParaRPr lang="en-US" sz="1000" dirty="0"/>
          </a:p>
        </p:txBody>
      </p:sp>
    </p:spTree>
    <p:extLst>
      <p:ext uri="{BB962C8B-B14F-4D97-AF65-F5344CB8AC3E}">
        <p14:creationId xmlns:p14="http://schemas.microsoft.com/office/powerpoint/2010/main" val="20234968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txBox="1">
            <a:spLocks/>
          </p:cNvSpPr>
          <p:nvPr/>
        </p:nvSpPr>
        <p:spPr>
          <a:xfrm>
            <a:off x="6019800" y="1905000"/>
            <a:ext cx="3124200" cy="1981200"/>
          </a:xfrm>
          <a:prstGeom prst="rect">
            <a:avLst/>
          </a:prstGeom>
        </p:spPr>
        <p:txBody>
          <a:bodyPr vert="horz">
            <a:normAutofit lnSpcReduction="10000"/>
          </a:bodyPr>
          <a:lst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a:lstStyle>
          <a:p>
            <a:r>
              <a:rPr lang="en-US" dirty="0" smtClean="0"/>
              <a:t>Overview</a:t>
            </a:r>
          </a:p>
          <a:p>
            <a:r>
              <a:rPr lang="en-US" dirty="0" smtClean="0"/>
              <a:t>Configuration Modifications</a:t>
            </a:r>
          </a:p>
          <a:p>
            <a:r>
              <a:rPr lang="en-US" dirty="0" smtClean="0"/>
              <a:t>Database Modifications</a:t>
            </a:r>
            <a:endParaRPr lang="en-US" dirty="0"/>
          </a:p>
        </p:txBody>
      </p:sp>
      <p:sp>
        <p:nvSpPr>
          <p:cNvPr id="6" name="TextBox 5"/>
          <p:cNvSpPr txBox="1"/>
          <p:nvPr/>
        </p:nvSpPr>
        <p:spPr>
          <a:xfrm>
            <a:off x="609600" y="468868"/>
            <a:ext cx="8305800" cy="769441"/>
          </a:xfrm>
          <a:prstGeom prst="rect">
            <a:avLst/>
          </a:prstGeom>
          <a:noFill/>
        </p:spPr>
        <p:txBody>
          <a:bodyPr wrap="square" rtlCol="0">
            <a:spAutoFit/>
          </a:bodyPr>
          <a:lstStyle/>
          <a:p>
            <a:r>
              <a:rPr lang="en-US" sz="4400" dirty="0" smtClean="0"/>
              <a:t>The Specification</a:t>
            </a:r>
            <a:endParaRPr lang="en-US" sz="4400" dirty="0"/>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1295400"/>
            <a:ext cx="4876800" cy="4806122"/>
          </a:xfrm>
          <a:prstGeom prst="rect">
            <a:avLst/>
          </a:prstGeom>
          <a:noFill/>
          <a:ln w="19050">
            <a:solidFill>
              <a:schemeClr val="accent2">
                <a:lumMod val="60000"/>
                <a:lumOff val="40000"/>
              </a:schemeClr>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9262836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txBox="1">
            <a:spLocks/>
          </p:cNvSpPr>
          <p:nvPr/>
        </p:nvSpPr>
        <p:spPr>
          <a:xfrm>
            <a:off x="152400" y="4114800"/>
            <a:ext cx="3657600" cy="762000"/>
          </a:xfrm>
          <a:prstGeom prst="rect">
            <a:avLst/>
          </a:prstGeom>
        </p:spPr>
        <p:txBody>
          <a:bodyPr vert="horz">
            <a:normAutofit lnSpcReduction="10000"/>
          </a:bodyPr>
          <a:lst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a:lstStyle>
          <a:p>
            <a:r>
              <a:rPr lang="en-US" dirty="0" smtClean="0"/>
              <a:t>User Interface Modifications </a:t>
            </a:r>
          </a:p>
          <a:p>
            <a:pPr lvl="1"/>
            <a:endParaRPr lang="en-US" dirty="0"/>
          </a:p>
        </p:txBody>
      </p:sp>
      <p:sp>
        <p:nvSpPr>
          <p:cNvPr id="7" name="TextBox 6"/>
          <p:cNvSpPr txBox="1"/>
          <p:nvPr/>
        </p:nvSpPr>
        <p:spPr>
          <a:xfrm>
            <a:off x="609600" y="468868"/>
            <a:ext cx="8305800" cy="769441"/>
          </a:xfrm>
          <a:prstGeom prst="rect">
            <a:avLst/>
          </a:prstGeom>
          <a:noFill/>
        </p:spPr>
        <p:txBody>
          <a:bodyPr wrap="square" rtlCol="0">
            <a:spAutoFit/>
          </a:bodyPr>
          <a:lstStyle/>
          <a:p>
            <a:r>
              <a:rPr lang="en-US" sz="4400" dirty="0" smtClean="0"/>
              <a:t>The Specification</a:t>
            </a:r>
            <a:endParaRPr lang="en-US" sz="4400" dirty="0"/>
          </a:p>
        </p:txBody>
      </p:sp>
      <p:pic>
        <p:nvPicPr>
          <p:cNvPr id="1030"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24814" y="3200400"/>
            <a:ext cx="5574891" cy="3099939"/>
          </a:xfrm>
          <a:prstGeom prst="rect">
            <a:avLst/>
          </a:prstGeom>
          <a:noFill/>
          <a:ln w="19050">
            <a:solidFill>
              <a:schemeClr val="accent2">
                <a:lumMod val="60000"/>
                <a:lumOff val="40000"/>
              </a:schemeClr>
            </a:solidFill>
            <a:miter lim="800000"/>
            <a:headEnd/>
            <a:tailEnd/>
          </a:ln>
          <a:extLst>
            <a:ext uri="{909E8E84-426E-40DD-AFC4-6F175D3DCCD1}">
              <a14:hiddenFill xmlns:a14="http://schemas.microsoft.com/office/drawing/2010/main">
                <a:solidFill>
                  <a:schemeClr val="accent1"/>
                </a:solidFill>
              </a14:hiddenFill>
            </a:ext>
          </a:extLst>
        </p:spPr>
      </p:pic>
      <p:pic>
        <p:nvPicPr>
          <p:cNvPr id="1031"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1752600"/>
            <a:ext cx="5585380" cy="2057400"/>
          </a:xfrm>
          <a:prstGeom prst="rect">
            <a:avLst/>
          </a:prstGeom>
          <a:noFill/>
          <a:ln w="19050">
            <a:solidFill>
              <a:schemeClr val="accent2">
                <a:lumMod val="60000"/>
                <a:lumOff val="40000"/>
              </a:schemeClr>
            </a:solidFill>
            <a:miter lim="800000"/>
            <a:headEnd/>
            <a:tailEnd/>
          </a:ln>
          <a:extLst>
            <a:ext uri="{909E8E84-426E-40DD-AFC4-6F175D3DCCD1}">
              <a14:hiddenFill xmlns:a14="http://schemas.microsoft.com/office/drawing/2010/main">
                <a:solidFill>
                  <a:schemeClr val="accent1"/>
                </a:solidFill>
              </a14:hiddenFill>
            </a:ext>
          </a:extLst>
        </p:spPr>
      </p:pic>
      <p:sp>
        <p:nvSpPr>
          <p:cNvPr id="16" name="TextBox 15"/>
          <p:cNvSpPr txBox="1"/>
          <p:nvPr/>
        </p:nvSpPr>
        <p:spPr>
          <a:xfrm>
            <a:off x="304800" y="1371600"/>
            <a:ext cx="2667000" cy="369332"/>
          </a:xfrm>
          <a:prstGeom prst="rect">
            <a:avLst/>
          </a:prstGeom>
          <a:noFill/>
        </p:spPr>
        <p:txBody>
          <a:bodyPr wrap="square" rtlCol="0">
            <a:spAutoFit/>
          </a:bodyPr>
          <a:lstStyle/>
          <a:p>
            <a:r>
              <a:rPr lang="en-US" dirty="0" smtClean="0"/>
              <a:t>Original</a:t>
            </a:r>
            <a:endParaRPr lang="en-US" dirty="0"/>
          </a:p>
        </p:txBody>
      </p:sp>
      <p:sp>
        <p:nvSpPr>
          <p:cNvPr id="17" name="TextBox 16"/>
          <p:cNvSpPr txBox="1"/>
          <p:nvPr/>
        </p:nvSpPr>
        <p:spPr>
          <a:xfrm>
            <a:off x="6248400" y="2819400"/>
            <a:ext cx="2438400" cy="369332"/>
          </a:xfrm>
          <a:prstGeom prst="rect">
            <a:avLst/>
          </a:prstGeom>
          <a:noFill/>
        </p:spPr>
        <p:txBody>
          <a:bodyPr wrap="square" rtlCol="0">
            <a:spAutoFit/>
          </a:bodyPr>
          <a:lstStyle/>
          <a:p>
            <a:pPr algn="r"/>
            <a:r>
              <a:rPr lang="en-US" dirty="0" smtClean="0"/>
              <a:t>Proposed</a:t>
            </a:r>
            <a:endParaRPr lang="en-US" dirty="0"/>
          </a:p>
        </p:txBody>
      </p:sp>
    </p:spTree>
    <p:extLst>
      <p:ext uri="{BB962C8B-B14F-4D97-AF65-F5344CB8AC3E}">
        <p14:creationId xmlns:p14="http://schemas.microsoft.com/office/powerpoint/2010/main" val="305840250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609600" y="468868"/>
            <a:ext cx="8305800" cy="769441"/>
          </a:xfrm>
          <a:prstGeom prst="rect">
            <a:avLst/>
          </a:prstGeom>
          <a:noFill/>
        </p:spPr>
        <p:txBody>
          <a:bodyPr wrap="square" rtlCol="0">
            <a:spAutoFit/>
          </a:bodyPr>
          <a:lstStyle/>
          <a:p>
            <a:r>
              <a:rPr lang="en-US" sz="4400" dirty="0" smtClean="0"/>
              <a:t>The Specification</a:t>
            </a:r>
            <a:endParaRPr lang="en-US" sz="4400" dirty="0"/>
          </a:p>
        </p:txBody>
      </p:sp>
      <p:sp>
        <p:nvSpPr>
          <p:cNvPr id="12" name="Content Placeholder 2"/>
          <p:cNvSpPr txBox="1">
            <a:spLocks/>
          </p:cNvSpPr>
          <p:nvPr/>
        </p:nvSpPr>
        <p:spPr>
          <a:xfrm>
            <a:off x="447675" y="1371600"/>
            <a:ext cx="4114800" cy="1066800"/>
          </a:xfrm>
          <a:prstGeom prst="rect">
            <a:avLst/>
          </a:prstGeom>
        </p:spPr>
        <p:txBody>
          <a:bodyPr vert="horz">
            <a:normAutofit fontScale="92500" lnSpcReduction="10000"/>
          </a:bodyPr>
          <a:lst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a:lstStyle>
          <a:p>
            <a:r>
              <a:rPr lang="en-US" dirty="0" smtClean="0"/>
              <a:t>Editing Window Modifications: Edit Acquisitions Information</a:t>
            </a:r>
            <a:endParaRPr lang="en-US" dirty="0"/>
          </a:p>
        </p:txBody>
      </p:sp>
      <p:pic>
        <p:nvPicPr>
          <p:cNvPr id="2054"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3200400"/>
            <a:ext cx="5062904" cy="2871788"/>
          </a:xfrm>
          <a:prstGeom prst="rect">
            <a:avLst/>
          </a:prstGeom>
          <a:noFill/>
          <a:ln w="19050">
            <a:solidFill>
              <a:schemeClr val="accent2">
                <a:lumMod val="60000"/>
                <a:lumOff val="40000"/>
              </a:schemeClr>
            </a:solidFill>
            <a:miter lim="800000"/>
            <a:headEnd/>
            <a:tailEnd/>
          </a:ln>
          <a:extLst>
            <a:ext uri="{909E8E84-426E-40DD-AFC4-6F175D3DCCD1}">
              <a14:hiddenFill xmlns:a14="http://schemas.microsoft.com/office/drawing/2010/main">
                <a:solidFill>
                  <a:schemeClr val="accent1"/>
                </a:solidFill>
              </a14:hiddenFill>
            </a:ext>
          </a:extLst>
        </p:spPr>
      </p:pic>
      <p:pic>
        <p:nvPicPr>
          <p:cNvPr id="2055"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15000" y="2590800"/>
            <a:ext cx="2962275" cy="3571875"/>
          </a:xfrm>
          <a:prstGeom prst="rect">
            <a:avLst/>
          </a:prstGeom>
          <a:noFill/>
          <a:ln w="19050">
            <a:solidFill>
              <a:schemeClr val="accent2">
                <a:lumMod val="60000"/>
                <a:lumOff val="40000"/>
              </a:schemeClr>
            </a:solidFill>
            <a:miter lim="800000"/>
            <a:headEnd/>
            <a:tailEnd/>
          </a:ln>
          <a:extLst>
            <a:ext uri="{909E8E84-426E-40DD-AFC4-6F175D3DCCD1}">
              <a14:hiddenFill xmlns:a14="http://schemas.microsoft.com/office/drawing/2010/main">
                <a:solidFill>
                  <a:schemeClr val="accent1"/>
                </a:solidFill>
              </a14:hiddenFill>
            </a:ext>
          </a:extLst>
        </p:spPr>
      </p:pic>
      <p:sp>
        <p:nvSpPr>
          <p:cNvPr id="4" name="TextBox 3"/>
          <p:cNvSpPr txBox="1"/>
          <p:nvPr/>
        </p:nvSpPr>
        <p:spPr>
          <a:xfrm>
            <a:off x="304800" y="2819400"/>
            <a:ext cx="2667000" cy="369332"/>
          </a:xfrm>
          <a:prstGeom prst="rect">
            <a:avLst/>
          </a:prstGeom>
          <a:noFill/>
        </p:spPr>
        <p:txBody>
          <a:bodyPr wrap="square" rtlCol="0">
            <a:spAutoFit/>
          </a:bodyPr>
          <a:lstStyle/>
          <a:p>
            <a:r>
              <a:rPr lang="en-US" dirty="0" smtClean="0"/>
              <a:t>Original</a:t>
            </a:r>
            <a:endParaRPr lang="en-US" dirty="0"/>
          </a:p>
        </p:txBody>
      </p:sp>
      <p:sp>
        <p:nvSpPr>
          <p:cNvPr id="20" name="TextBox 19"/>
          <p:cNvSpPr txBox="1"/>
          <p:nvPr/>
        </p:nvSpPr>
        <p:spPr>
          <a:xfrm>
            <a:off x="6019800" y="2133600"/>
            <a:ext cx="2667000" cy="369332"/>
          </a:xfrm>
          <a:prstGeom prst="rect">
            <a:avLst/>
          </a:prstGeom>
          <a:noFill/>
        </p:spPr>
        <p:txBody>
          <a:bodyPr wrap="square" rtlCol="0">
            <a:spAutoFit/>
          </a:bodyPr>
          <a:lstStyle/>
          <a:p>
            <a:r>
              <a:rPr lang="en-US" dirty="0" smtClean="0"/>
              <a:t>Proposed</a:t>
            </a:r>
            <a:endParaRPr lang="en-US" dirty="0"/>
          </a:p>
        </p:txBody>
      </p:sp>
    </p:spTree>
    <p:extLst>
      <p:ext uri="{BB962C8B-B14F-4D97-AF65-F5344CB8AC3E}">
        <p14:creationId xmlns:p14="http://schemas.microsoft.com/office/powerpoint/2010/main" val="176198138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txBox="1">
            <a:spLocks noGrp="1"/>
          </p:cNvSpPr>
          <p:nvPr>
            <p:ph sz="quarter" idx="1"/>
          </p:nvPr>
        </p:nvSpPr>
        <p:spPr>
          <a:xfrm>
            <a:off x="381000" y="1524000"/>
            <a:ext cx="4114800" cy="1066800"/>
          </a:xfrm>
          <a:prstGeom prst="rect">
            <a:avLst/>
          </a:prstGeom>
        </p:spPr>
        <p:txBody>
          <a:bodyPr vert="horz">
            <a:normAutofit/>
          </a:bodyPr>
          <a:lst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a:lstStyle>
          <a:p>
            <a:r>
              <a:rPr lang="en-US" dirty="0" smtClean="0"/>
              <a:t>Creation of the Edit Cost Information Window</a:t>
            </a:r>
            <a:endParaRPr lang="en-US" dirty="0"/>
          </a:p>
        </p:txBody>
      </p:sp>
      <p:sp>
        <p:nvSpPr>
          <p:cNvPr id="6" name="TextBox 5"/>
          <p:cNvSpPr txBox="1"/>
          <p:nvPr/>
        </p:nvSpPr>
        <p:spPr>
          <a:xfrm>
            <a:off x="609600" y="468868"/>
            <a:ext cx="8305800" cy="769441"/>
          </a:xfrm>
          <a:prstGeom prst="rect">
            <a:avLst/>
          </a:prstGeom>
          <a:noFill/>
        </p:spPr>
        <p:txBody>
          <a:bodyPr wrap="square" rtlCol="0">
            <a:spAutoFit/>
          </a:bodyPr>
          <a:lstStyle/>
          <a:p>
            <a:r>
              <a:rPr lang="en-US" sz="4400" dirty="0" smtClean="0"/>
              <a:t>The Specification</a:t>
            </a:r>
            <a:endParaRPr lang="en-US" sz="4400"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3457575"/>
            <a:ext cx="6425184" cy="2362200"/>
          </a:xfrm>
          <a:prstGeom prst="rect">
            <a:avLst/>
          </a:prstGeom>
          <a:noFill/>
          <a:ln w="19050">
            <a:solidFill>
              <a:schemeClr val="accent2">
                <a:lumMod val="60000"/>
                <a:lumOff val="40000"/>
              </a:schemeClr>
            </a:solidFill>
            <a:miter lim="800000"/>
            <a:headEnd/>
            <a:tailEnd/>
          </a:ln>
          <a:extLst>
            <a:ext uri="{909E8E84-426E-40DD-AFC4-6F175D3DCCD1}">
              <a14:hiddenFill xmlns:a14="http://schemas.microsoft.com/office/drawing/2010/main">
                <a:solidFill>
                  <a:schemeClr val="accent1"/>
                </a:solidFill>
              </a14:hiddenFill>
            </a:ext>
          </a:extLst>
        </p:spPr>
      </p:pic>
      <p:sp>
        <p:nvSpPr>
          <p:cNvPr id="3" name="TextBox 2"/>
          <p:cNvSpPr txBox="1"/>
          <p:nvPr/>
        </p:nvSpPr>
        <p:spPr>
          <a:xfrm>
            <a:off x="3352800" y="3059668"/>
            <a:ext cx="2438400" cy="369332"/>
          </a:xfrm>
          <a:prstGeom prst="rect">
            <a:avLst/>
          </a:prstGeom>
          <a:noFill/>
        </p:spPr>
        <p:txBody>
          <a:bodyPr wrap="square" rtlCol="0">
            <a:spAutoFit/>
          </a:bodyPr>
          <a:lstStyle/>
          <a:p>
            <a:r>
              <a:rPr lang="en-US" dirty="0" smtClean="0"/>
              <a:t>Proposed</a:t>
            </a:r>
            <a:endParaRPr lang="en-US" dirty="0"/>
          </a:p>
        </p:txBody>
      </p:sp>
    </p:spTree>
    <p:extLst>
      <p:ext uri="{BB962C8B-B14F-4D97-AF65-F5344CB8AC3E}">
        <p14:creationId xmlns:p14="http://schemas.microsoft.com/office/powerpoint/2010/main" val="207919638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09600" y="468868"/>
            <a:ext cx="8305800" cy="1446550"/>
          </a:xfrm>
          <a:prstGeom prst="rect">
            <a:avLst/>
          </a:prstGeom>
          <a:noFill/>
        </p:spPr>
        <p:txBody>
          <a:bodyPr wrap="square" rtlCol="0">
            <a:spAutoFit/>
          </a:bodyPr>
          <a:lstStyle/>
          <a:p>
            <a:r>
              <a:rPr lang="en-US" sz="4400" dirty="0"/>
              <a:t>Developing the Specification: </a:t>
            </a:r>
            <a:r>
              <a:rPr lang="en-US" sz="4400" dirty="0" smtClean="0"/>
              <a:t>Feedback and Negotiation</a:t>
            </a:r>
            <a:endParaRPr lang="en-US" sz="4400" dirty="0"/>
          </a:p>
        </p:txBody>
      </p:sp>
      <p:sp>
        <p:nvSpPr>
          <p:cNvPr id="3" name="Content Placeholder 2"/>
          <p:cNvSpPr>
            <a:spLocks noGrp="1"/>
          </p:cNvSpPr>
          <p:nvPr>
            <p:ph sz="quarter" idx="1"/>
          </p:nvPr>
        </p:nvSpPr>
        <p:spPr>
          <a:xfrm>
            <a:off x="4572000" y="2133600"/>
            <a:ext cx="4267200" cy="4416552"/>
          </a:xfrm>
        </p:spPr>
        <p:txBody>
          <a:bodyPr>
            <a:noAutofit/>
          </a:bodyPr>
          <a:lstStyle/>
          <a:p>
            <a:r>
              <a:rPr lang="en-US" sz="3200" dirty="0" smtClean="0"/>
              <a:t>Feedback from listserv and Steering Committee</a:t>
            </a:r>
          </a:p>
          <a:p>
            <a:r>
              <a:rPr lang="en-US" sz="3200" dirty="0" smtClean="0"/>
              <a:t>Further work on specification from February 2014 through May 2014</a:t>
            </a:r>
          </a:p>
          <a:p>
            <a:pPr marL="0" indent="0">
              <a:buNone/>
            </a:pPr>
            <a:endParaRPr lang="en-US" sz="2800" dirty="0" smtClean="0"/>
          </a:p>
          <a:p>
            <a:pPr marL="0" indent="0">
              <a:buNone/>
            </a:pPr>
            <a:endParaRPr lang="en-US" sz="2800" dirty="0" smtClean="0"/>
          </a:p>
        </p:txBody>
      </p:sp>
      <p:pic>
        <p:nvPicPr>
          <p:cNvPr id="3074" name="Picture 2" descr="C:\Users\LChoy\AppData\Local\Temp\2410565934_cffa788ae1_z.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5713" y="2743200"/>
            <a:ext cx="3686287" cy="244792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885713" y="5486400"/>
            <a:ext cx="3686287" cy="400110"/>
          </a:xfrm>
          <a:prstGeom prst="rect">
            <a:avLst/>
          </a:prstGeom>
          <a:noFill/>
        </p:spPr>
        <p:txBody>
          <a:bodyPr wrap="square" rtlCol="0">
            <a:spAutoFit/>
          </a:bodyPr>
          <a:lstStyle/>
          <a:p>
            <a:r>
              <a:rPr lang="en-US" sz="1000" dirty="0" smtClean="0">
                <a:hlinkClick r:id="rId4"/>
              </a:rPr>
              <a:t>dory, surgeon fish</a:t>
            </a:r>
            <a:r>
              <a:rPr lang="en-US" sz="1000" dirty="0" smtClean="0"/>
              <a:t> by </a:t>
            </a:r>
            <a:r>
              <a:rPr lang="en-US" sz="1000" dirty="0" err="1" smtClean="0"/>
              <a:t>kitakitts</a:t>
            </a:r>
            <a:r>
              <a:rPr lang="en-US" sz="1000" dirty="0" smtClean="0"/>
              <a:t>. Used under </a:t>
            </a:r>
            <a:r>
              <a:rPr lang="en-US" sz="1000" dirty="0" smtClean="0">
                <a:hlinkClick r:id="rId5"/>
              </a:rPr>
              <a:t>CC BY-NC 2.0</a:t>
            </a:r>
            <a:r>
              <a:rPr lang="en-US" sz="1000" dirty="0" smtClean="0"/>
              <a:t> licensing. Resized. </a:t>
            </a:r>
            <a:endParaRPr lang="en-US" sz="1000" dirty="0"/>
          </a:p>
        </p:txBody>
      </p:sp>
    </p:spTree>
    <p:extLst>
      <p:ext uri="{BB962C8B-B14F-4D97-AF65-F5344CB8AC3E}">
        <p14:creationId xmlns:p14="http://schemas.microsoft.com/office/powerpoint/2010/main" val="415495147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09600" y="468868"/>
            <a:ext cx="8305800" cy="769441"/>
          </a:xfrm>
          <a:prstGeom prst="rect">
            <a:avLst/>
          </a:prstGeom>
          <a:noFill/>
        </p:spPr>
        <p:txBody>
          <a:bodyPr wrap="square" rtlCol="0">
            <a:spAutoFit/>
          </a:bodyPr>
          <a:lstStyle/>
          <a:p>
            <a:r>
              <a:rPr lang="en-US" sz="4400" dirty="0" smtClean="0"/>
              <a:t>Request for Proposals</a:t>
            </a:r>
            <a:endParaRPr lang="en-US" sz="4400" dirty="0"/>
          </a:p>
        </p:txBody>
      </p:sp>
      <p:sp>
        <p:nvSpPr>
          <p:cNvPr id="3" name="Content Placeholder 2"/>
          <p:cNvSpPr>
            <a:spLocks noGrp="1"/>
          </p:cNvSpPr>
          <p:nvPr>
            <p:ph sz="quarter" idx="1"/>
          </p:nvPr>
        </p:nvSpPr>
        <p:spPr>
          <a:xfrm>
            <a:off x="533400" y="1600200"/>
            <a:ext cx="4038600" cy="4416552"/>
          </a:xfrm>
        </p:spPr>
        <p:txBody>
          <a:bodyPr>
            <a:noAutofit/>
          </a:bodyPr>
          <a:lstStyle/>
          <a:p>
            <a:r>
              <a:rPr lang="en-US" sz="2800" dirty="0" smtClean="0"/>
              <a:t>Posted finalized software specification to CORAL as a Request for Proposals</a:t>
            </a:r>
          </a:p>
          <a:p>
            <a:r>
              <a:rPr lang="en-US" sz="2800" dirty="0" smtClean="0"/>
              <a:t>Only received one response</a:t>
            </a:r>
          </a:p>
          <a:p>
            <a:r>
              <a:rPr lang="en-US" sz="2800" dirty="0" smtClean="0"/>
              <a:t>Eventually, went with in-house expertise.</a:t>
            </a:r>
          </a:p>
          <a:p>
            <a:pPr marL="0" indent="0">
              <a:buNone/>
            </a:pPr>
            <a:endParaRPr lang="en-US" sz="2800" dirty="0" smtClean="0"/>
          </a:p>
        </p:txBody>
      </p:sp>
      <p:pic>
        <p:nvPicPr>
          <p:cNvPr id="4098" name="Picture 2" descr="C:\Users\LChoy\AppData\Local\Temp\892405077_5c10e568f0_z.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07560" y="2019300"/>
            <a:ext cx="3759200" cy="28194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4572000" y="5181600"/>
            <a:ext cx="3794760" cy="400110"/>
          </a:xfrm>
          <a:prstGeom prst="rect">
            <a:avLst/>
          </a:prstGeom>
          <a:noFill/>
        </p:spPr>
        <p:txBody>
          <a:bodyPr wrap="square" rtlCol="0">
            <a:spAutoFit/>
          </a:bodyPr>
          <a:lstStyle/>
          <a:p>
            <a:r>
              <a:rPr lang="en-US" sz="1000" dirty="0" smtClean="0">
                <a:hlinkClick r:id="rId4"/>
              </a:rPr>
              <a:t>Coral Reef</a:t>
            </a:r>
            <a:r>
              <a:rPr lang="en-US" sz="1000" dirty="0" smtClean="0"/>
              <a:t> by </a:t>
            </a:r>
            <a:r>
              <a:rPr lang="en-US" sz="1000" dirty="0" err="1" smtClean="0"/>
              <a:t>only_point_five</a:t>
            </a:r>
            <a:r>
              <a:rPr lang="en-US" sz="1000" dirty="0" smtClean="0"/>
              <a:t>. Used under </a:t>
            </a:r>
            <a:r>
              <a:rPr lang="en-US" sz="1000" dirty="0" smtClean="0">
                <a:hlinkClick r:id="rId5"/>
              </a:rPr>
              <a:t>CC BY-NC 2.0</a:t>
            </a:r>
            <a:r>
              <a:rPr lang="en-US" sz="1000" dirty="0" smtClean="0"/>
              <a:t> licensing. Resized.</a:t>
            </a:r>
            <a:endParaRPr lang="en-US" sz="1000" dirty="0"/>
          </a:p>
        </p:txBody>
      </p:sp>
    </p:spTree>
    <p:extLst>
      <p:ext uri="{BB962C8B-B14F-4D97-AF65-F5344CB8AC3E}">
        <p14:creationId xmlns:p14="http://schemas.microsoft.com/office/powerpoint/2010/main" val="17960155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468868"/>
            <a:ext cx="5715000" cy="769441"/>
          </a:xfrm>
          <a:prstGeom prst="rect">
            <a:avLst/>
          </a:prstGeom>
          <a:noFill/>
        </p:spPr>
        <p:txBody>
          <a:bodyPr wrap="square" rtlCol="0">
            <a:spAutoFit/>
          </a:bodyPr>
          <a:lstStyle/>
          <a:p>
            <a:r>
              <a:rPr lang="en-US" sz="4400" dirty="0" smtClean="0"/>
              <a:t>Accomplishments</a:t>
            </a:r>
            <a:endParaRPr lang="en-US" sz="4400" dirty="0"/>
          </a:p>
        </p:txBody>
      </p:sp>
      <p:pic>
        <p:nvPicPr>
          <p:cNvPr id="3" name="Picture 2" descr="star_red&amp;orange by paulshaffner. Used under CC BY 2.0 licensing." title="Gold starfish"/>
          <p:cNvPicPr>
            <a:picLocks noChangeAspect="1"/>
          </p:cNvPicPr>
          <p:nvPr/>
        </p:nvPicPr>
        <p:blipFill rotWithShape="1">
          <a:blip r:embed="rId3">
            <a:extLst>
              <a:ext uri="{28A0092B-C50C-407E-A947-70E740481C1C}">
                <a14:useLocalDpi xmlns:a14="http://schemas.microsoft.com/office/drawing/2010/main" val="0"/>
              </a:ext>
            </a:extLst>
          </a:blip>
          <a:srcRect r="15626"/>
          <a:stretch/>
        </p:blipFill>
        <p:spPr>
          <a:xfrm>
            <a:off x="3886200" y="1828800"/>
            <a:ext cx="4018321" cy="3171825"/>
          </a:xfrm>
          <a:prstGeom prst="rect">
            <a:avLst/>
          </a:prstGeom>
        </p:spPr>
      </p:pic>
      <p:sp>
        <p:nvSpPr>
          <p:cNvPr id="4" name="TextBox 3"/>
          <p:cNvSpPr txBox="1"/>
          <p:nvPr/>
        </p:nvSpPr>
        <p:spPr>
          <a:xfrm>
            <a:off x="3869575" y="5064827"/>
            <a:ext cx="3733800" cy="553998"/>
          </a:xfrm>
          <a:prstGeom prst="rect">
            <a:avLst/>
          </a:prstGeom>
          <a:noFill/>
        </p:spPr>
        <p:txBody>
          <a:bodyPr wrap="square" rtlCol="0">
            <a:spAutoFit/>
          </a:bodyPr>
          <a:lstStyle/>
          <a:p>
            <a:r>
              <a:rPr lang="en-US" sz="1000" dirty="0" err="1" smtClean="0">
                <a:hlinkClick r:id="rId4"/>
              </a:rPr>
              <a:t>Star_red&amp;orange</a:t>
            </a:r>
            <a:r>
              <a:rPr lang="en-US" sz="1000" dirty="0" smtClean="0"/>
              <a:t> by </a:t>
            </a:r>
            <a:r>
              <a:rPr lang="en-US" sz="1000" dirty="0" err="1" smtClean="0"/>
              <a:t>paulshaffner</a:t>
            </a:r>
            <a:r>
              <a:rPr lang="en-US" sz="1000" dirty="0" smtClean="0"/>
              <a:t>. </a:t>
            </a:r>
            <a:r>
              <a:rPr lang="en-US" sz="1000" dirty="0"/>
              <a:t>Used under </a:t>
            </a:r>
            <a:r>
              <a:rPr lang="en-US" sz="1000" dirty="0">
                <a:hlinkClick r:id="rId5"/>
              </a:rPr>
              <a:t>CC BY 2.0</a:t>
            </a:r>
            <a:r>
              <a:rPr lang="en-US" sz="1000" dirty="0"/>
              <a:t> licensing. Cropped and resized.</a:t>
            </a:r>
          </a:p>
          <a:p>
            <a:r>
              <a:rPr lang="en-US" sz="1000" dirty="0" smtClean="0"/>
              <a:t> </a:t>
            </a:r>
            <a:endParaRPr lang="en-US" sz="1000" dirty="0"/>
          </a:p>
        </p:txBody>
      </p:sp>
      <p:sp>
        <p:nvSpPr>
          <p:cNvPr id="5" name="TextBox 4"/>
          <p:cNvSpPr txBox="1"/>
          <p:nvPr/>
        </p:nvSpPr>
        <p:spPr>
          <a:xfrm>
            <a:off x="381000" y="2133600"/>
            <a:ext cx="2743200" cy="3139321"/>
          </a:xfrm>
          <a:prstGeom prst="rect">
            <a:avLst/>
          </a:prstGeom>
          <a:noFill/>
        </p:spPr>
        <p:txBody>
          <a:bodyPr wrap="square" rtlCol="0">
            <a:spAutoFit/>
          </a:bodyPr>
          <a:lstStyle/>
          <a:p>
            <a:pPr marL="285750" indent="-285750">
              <a:buFont typeface="Arial" panose="020B0604020202020204" pitchFamily="34" charset="0"/>
              <a:buChar char="•"/>
            </a:pPr>
            <a:r>
              <a:rPr lang="en-US" dirty="0" smtClean="0">
                <a:hlinkClick r:id="rId6"/>
              </a:rPr>
              <a:t>Glossary</a:t>
            </a:r>
            <a:endParaRPr lang="en-US" dirty="0" smtClean="0"/>
          </a:p>
          <a:p>
            <a:pPr marL="285750" indent="-285750">
              <a:buFont typeface="Arial" panose="020B0604020202020204" pitchFamily="34" charset="0"/>
              <a:buChar char="•"/>
            </a:pPr>
            <a:r>
              <a:rPr lang="en-US" dirty="0" smtClean="0">
                <a:hlinkClick r:id="rId7"/>
              </a:rPr>
              <a:t>Case study + tools</a:t>
            </a:r>
            <a:endParaRPr lang="en-US" dirty="0" smtClean="0"/>
          </a:p>
          <a:p>
            <a:pPr marL="285750" indent="-285750">
              <a:buFont typeface="Arial" panose="020B0604020202020204" pitchFamily="34" charset="0"/>
              <a:buChar char="•"/>
            </a:pPr>
            <a:r>
              <a:rPr lang="en-US" dirty="0" smtClean="0">
                <a:hlinkClick r:id="rId8"/>
              </a:rPr>
              <a:t>(Optional) Expanded Cost History</a:t>
            </a:r>
            <a:endParaRPr lang="en-US" dirty="0" smtClean="0"/>
          </a:p>
          <a:p>
            <a:pPr marL="285750" indent="-285750">
              <a:buFont typeface="Arial" panose="020B0604020202020204" pitchFamily="34" charset="0"/>
              <a:buChar char="•"/>
            </a:pPr>
            <a:r>
              <a:rPr lang="en-US" dirty="0" smtClean="0"/>
              <a:t>Increased communication</a:t>
            </a:r>
          </a:p>
          <a:p>
            <a:pPr marL="285750" indent="-285750">
              <a:buFont typeface="Arial" panose="020B0604020202020204" pitchFamily="34" charset="0"/>
              <a:buChar char="•"/>
            </a:pPr>
            <a:r>
              <a:rPr lang="en-US" dirty="0" smtClean="0"/>
              <a:t>More formalized processes</a:t>
            </a:r>
          </a:p>
          <a:p>
            <a:pPr marL="285750" indent="-285750">
              <a:buFont typeface="Arial" panose="020B0604020202020204" pitchFamily="34" charset="0"/>
              <a:buChar char="•"/>
            </a:pPr>
            <a:r>
              <a:rPr lang="en-US" dirty="0" smtClean="0"/>
              <a:t>In-progress merging of modules</a:t>
            </a:r>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412604587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381000" y="1524000"/>
            <a:ext cx="4343400" cy="4873752"/>
          </a:xfrm>
        </p:spPr>
        <p:txBody>
          <a:bodyPr>
            <a:normAutofit fontScale="85000" lnSpcReduction="20000"/>
          </a:bodyPr>
          <a:lstStyle/>
          <a:p>
            <a:r>
              <a:rPr lang="en-US" dirty="0" smtClean="0"/>
              <a:t>Implementation can turn out differently than what is planned</a:t>
            </a:r>
          </a:p>
          <a:p>
            <a:endParaRPr lang="en-US" dirty="0"/>
          </a:p>
          <a:p>
            <a:r>
              <a:rPr lang="en-US" dirty="0" smtClean="0"/>
              <a:t>Finding </a:t>
            </a:r>
            <a:r>
              <a:rPr lang="en-US" dirty="0"/>
              <a:t>developers </a:t>
            </a:r>
            <a:r>
              <a:rPr lang="en-US" dirty="0" smtClean="0"/>
              <a:t>who understand and are interested </a:t>
            </a:r>
            <a:r>
              <a:rPr lang="en-US" dirty="0"/>
              <a:t>in </a:t>
            </a:r>
            <a:r>
              <a:rPr lang="en-US" dirty="0" smtClean="0"/>
              <a:t>coding Library </a:t>
            </a:r>
            <a:r>
              <a:rPr lang="en-US" dirty="0"/>
              <a:t>software can be difficult</a:t>
            </a:r>
            <a:r>
              <a:rPr lang="en-US" dirty="0" smtClean="0"/>
              <a:t>.</a:t>
            </a:r>
          </a:p>
          <a:p>
            <a:pPr marL="0" indent="0">
              <a:buNone/>
            </a:pPr>
            <a:endParaRPr lang="en-US" dirty="0" smtClean="0"/>
          </a:p>
          <a:p>
            <a:r>
              <a:rPr lang="en-US" dirty="0" smtClean="0"/>
              <a:t>Being specific and explicit in detailing the changes you want.</a:t>
            </a:r>
          </a:p>
          <a:p>
            <a:endParaRPr lang="en-US" dirty="0" smtClean="0"/>
          </a:p>
          <a:p>
            <a:r>
              <a:rPr lang="en-US" dirty="0" smtClean="0"/>
              <a:t>Contributing to the community can take a very long time. </a:t>
            </a:r>
          </a:p>
          <a:p>
            <a:pPr marL="0" indent="0">
              <a:buNone/>
            </a:pPr>
            <a:endParaRPr lang="en-US" dirty="0" smtClean="0"/>
          </a:p>
          <a:p>
            <a:r>
              <a:rPr lang="en-US" dirty="0" smtClean="0"/>
              <a:t>For a large project like this, we needed a leader to drive this project forward.  </a:t>
            </a:r>
          </a:p>
        </p:txBody>
      </p:sp>
      <p:sp>
        <p:nvSpPr>
          <p:cNvPr id="5" name="TextBox 4"/>
          <p:cNvSpPr txBox="1"/>
          <p:nvPr/>
        </p:nvSpPr>
        <p:spPr>
          <a:xfrm>
            <a:off x="609600" y="468868"/>
            <a:ext cx="8305800" cy="769441"/>
          </a:xfrm>
          <a:prstGeom prst="rect">
            <a:avLst/>
          </a:prstGeom>
          <a:noFill/>
        </p:spPr>
        <p:txBody>
          <a:bodyPr wrap="square" rtlCol="0">
            <a:spAutoFit/>
          </a:bodyPr>
          <a:lstStyle/>
          <a:p>
            <a:r>
              <a:rPr lang="en-US" sz="4400" dirty="0" smtClean="0"/>
              <a:t>Lessons Learned</a:t>
            </a:r>
            <a:endParaRPr lang="en-US" sz="4400" dirty="0"/>
          </a:p>
        </p:txBody>
      </p:sp>
      <p:pic>
        <p:nvPicPr>
          <p:cNvPr id="5122" name="Picture 2" descr="C:\Users\LChoy\AppData\Local\Temp\8325545933_71e7311dcd_z.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6800" y="2222500"/>
            <a:ext cx="3835400" cy="2413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4876800" y="5029200"/>
            <a:ext cx="3835400" cy="400110"/>
          </a:xfrm>
          <a:prstGeom prst="rect">
            <a:avLst/>
          </a:prstGeom>
          <a:noFill/>
        </p:spPr>
        <p:txBody>
          <a:bodyPr wrap="square" rtlCol="0">
            <a:spAutoFit/>
          </a:bodyPr>
          <a:lstStyle/>
          <a:p>
            <a:r>
              <a:rPr lang="en-US" sz="1000" dirty="0" smtClean="0">
                <a:hlinkClick r:id="rId4"/>
              </a:rPr>
              <a:t>Coral</a:t>
            </a:r>
            <a:r>
              <a:rPr lang="en-US" sz="1000" dirty="0" smtClean="0"/>
              <a:t> by </a:t>
            </a:r>
            <a:r>
              <a:rPr lang="en-US" sz="1000" dirty="0" err="1" smtClean="0"/>
              <a:t>scyrene</a:t>
            </a:r>
            <a:r>
              <a:rPr lang="en-US" sz="1000" dirty="0" smtClean="0"/>
              <a:t>. Used under </a:t>
            </a:r>
            <a:r>
              <a:rPr lang="en-US" sz="1000" dirty="0" smtClean="0">
                <a:hlinkClick r:id="rId5"/>
              </a:rPr>
              <a:t>CC BY-NC-ND 2.0</a:t>
            </a:r>
            <a:r>
              <a:rPr lang="en-US" sz="1000" dirty="0" smtClean="0"/>
              <a:t> licensing. Resized.</a:t>
            </a:r>
            <a:endParaRPr lang="en-US" sz="1000" dirty="0"/>
          </a:p>
        </p:txBody>
      </p:sp>
    </p:spTree>
    <p:extLst>
      <p:ext uri="{BB962C8B-B14F-4D97-AF65-F5344CB8AC3E}">
        <p14:creationId xmlns:p14="http://schemas.microsoft.com/office/powerpoint/2010/main" val="1117924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381000" y="1524000"/>
            <a:ext cx="4191000" cy="4873752"/>
          </a:xfrm>
        </p:spPr>
        <p:txBody>
          <a:bodyPr>
            <a:normAutofit/>
          </a:bodyPr>
          <a:lstStyle/>
          <a:p>
            <a:r>
              <a:rPr lang="en-US" sz="3600" dirty="0" smtClean="0"/>
              <a:t>Spirit of change and sharing</a:t>
            </a:r>
          </a:p>
          <a:p>
            <a:r>
              <a:rPr lang="en-US" sz="3600" dirty="0" smtClean="0"/>
              <a:t>Crowdsourcing of experiences</a:t>
            </a:r>
          </a:p>
          <a:p>
            <a:r>
              <a:rPr lang="en-US" sz="3600" dirty="0" smtClean="0"/>
              <a:t>Even if you don’t code, you can make a difference!</a:t>
            </a:r>
          </a:p>
        </p:txBody>
      </p:sp>
      <p:sp>
        <p:nvSpPr>
          <p:cNvPr id="5" name="TextBox 4"/>
          <p:cNvSpPr txBox="1"/>
          <p:nvPr/>
        </p:nvSpPr>
        <p:spPr>
          <a:xfrm>
            <a:off x="609600" y="468868"/>
            <a:ext cx="8305800" cy="769441"/>
          </a:xfrm>
          <a:prstGeom prst="rect">
            <a:avLst/>
          </a:prstGeom>
          <a:noFill/>
        </p:spPr>
        <p:txBody>
          <a:bodyPr wrap="square" rtlCol="0">
            <a:spAutoFit/>
          </a:bodyPr>
          <a:lstStyle/>
          <a:p>
            <a:r>
              <a:rPr lang="en-US" sz="4400" dirty="0" smtClean="0"/>
              <a:t>Takeaways</a:t>
            </a:r>
            <a:endParaRPr lang="en-US" sz="4400" dirty="0"/>
          </a:p>
        </p:txBody>
      </p:sp>
      <p:pic>
        <p:nvPicPr>
          <p:cNvPr id="6146" name="Picture 2" descr="C:\Users\LChoy\AppData\Local\Temp\8368786104_6a53c6cc48_z.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10200" y="1943100"/>
            <a:ext cx="3048000" cy="29718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5410200" y="5181600"/>
            <a:ext cx="2895600" cy="400110"/>
          </a:xfrm>
          <a:prstGeom prst="rect">
            <a:avLst/>
          </a:prstGeom>
          <a:noFill/>
        </p:spPr>
        <p:txBody>
          <a:bodyPr wrap="square" rtlCol="0">
            <a:spAutoFit/>
          </a:bodyPr>
          <a:lstStyle/>
          <a:p>
            <a:r>
              <a:rPr lang="en-US" sz="1000" dirty="0" smtClean="0">
                <a:hlinkClick r:id="rId4"/>
              </a:rPr>
              <a:t>Ybcrf_1b</a:t>
            </a:r>
            <a:r>
              <a:rPr lang="en-US" sz="1000" dirty="0" smtClean="0"/>
              <a:t> by Greg Goebel. Used under </a:t>
            </a:r>
            <a:r>
              <a:rPr lang="en-US" sz="1000" dirty="0" smtClean="0">
                <a:hlinkClick r:id="rId5"/>
              </a:rPr>
              <a:t>CC BY-SA 2.0</a:t>
            </a:r>
            <a:r>
              <a:rPr lang="en-US" sz="1000" dirty="0" smtClean="0"/>
              <a:t> licensing.</a:t>
            </a:r>
            <a:endParaRPr lang="en-US" sz="1000" dirty="0"/>
          </a:p>
        </p:txBody>
      </p:sp>
    </p:spTree>
    <p:extLst>
      <p:ext uri="{BB962C8B-B14F-4D97-AF65-F5344CB8AC3E}">
        <p14:creationId xmlns:p14="http://schemas.microsoft.com/office/powerpoint/2010/main" val="242646721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468868"/>
            <a:ext cx="5715000" cy="769441"/>
          </a:xfrm>
          <a:prstGeom prst="rect">
            <a:avLst/>
          </a:prstGeom>
          <a:noFill/>
        </p:spPr>
        <p:txBody>
          <a:bodyPr wrap="square" rtlCol="0">
            <a:spAutoFit/>
          </a:bodyPr>
          <a:lstStyle/>
          <a:p>
            <a:r>
              <a:rPr lang="en-US" sz="4400" dirty="0" smtClean="0"/>
              <a:t>Reflection</a:t>
            </a:r>
            <a:endParaRPr lang="en-US" sz="4400" dirty="0"/>
          </a:p>
        </p:txBody>
      </p:sp>
      <p:pic>
        <p:nvPicPr>
          <p:cNvPr id="3" name="Picture 2" descr="Corals of the Great Blue Hole in Belize by Jean-Marc Kuffer. Used under CC BY 2.0 licensing." title="Brain coral">
            <a:hlinkClick r:id="rId3"/>
          </p:cNvPr>
          <p:cNvPicPr>
            <a:picLocks noChangeAspect="1"/>
          </p:cNvPicPr>
          <p:nvPr/>
        </p:nvPicPr>
        <p:blipFill rotWithShape="1">
          <a:blip r:embed="rId4">
            <a:extLst>
              <a:ext uri="{28A0092B-C50C-407E-A947-70E740481C1C}">
                <a14:useLocalDpi xmlns:a14="http://schemas.microsoft.com/office/drawing/2010/main" val="0"/>
              </a:ext>
            </a:extLst>
          </a:blip>
          <a:srcRect t="8974"/>
          <a:stretch/>
        </p:blipFill>
        <p:spPr>
          <a:xfrm>
            <a:off x="1447800" y="1710812"/>
            <a:ext cx="6096000" cy="4213737"/>
          </a:xfrm>
          <a:prstGeom prst="rect">
            <a:avLst/>
          </a:prstGeom>
        </p:spPr>
      </p:pic>
      <p:sp>
        <p:nvSpPr>
          <p:cNvPr id="5" name="TextBox 4"/>
          <p:cNvSpPr txBox="1"/>
          <p:nvPr/>
        </p:nvSpPr>
        <p:spPr>
          <a:xfrm>
            <a:off x="1295400" y="6071211"/>
            <a:ext cx="6248400" cy="246221"/>
          </a:xfrm>
          <a:prstGeom prst="rect">
            <a:avLst/>
          </a:prstGeom>
          <a:noFill/>
        </p:spPr>
        <p:txBody>
          <a:bodyPr wrap="square" rtlCol="0">
            <a:spAutoFit/>
          </a:bodyPr>
          <a:lstStyle/>
          <a:p>
            <a:r>
              <a:rPr lang="en-US" sz="1000" dirty="0" smtClean="0">
                <a:hlinkClick r:id="rId3"/>
              </a:rPr>
              <a:t>Corals of the Great Blue Hole in Belize</a:t>
            </a:r>
            <a:r>
              <a:rPr lang="en-US" sz="1000" dirty="0" smtClean="0"/>
              <a:t> by Jean-Marc </a:t>
            </a:r>
            <a:r>
              <a:rPr lang="en-US" sz="1000" dirty="0" err="1" smtClean="0"/>
              <a:t>Kuffer</a:t>
            </a:r>
            <a:r>
              <a:rPr lang="en-US" sz="1000" dirty="0" smtClean="0"/>
              <a:t>. Used under </a:t>
            </a:r>
            <a:r>
              <a:rPr lang="en-US" sz="1000" dirty="0" smtClean="0">
                <a:hlinkClick r:id="rId5"/>
              </a:rPr>
              <a:t>CC BY 2.0 </a:t>
            </a:r>
            <a:r>
              <a:rPr lang="en-US" sz="1000" dirty="0" smtClean="0"/>
              <a:t>licensing. Resized and cropped..</a:t>
            </a:r>
            <a:endParaRPr lang="en-US" sz="1000" dirty="0"/>
          </a:p>
        </p:txBody>
      </p:sp>
    </p:spTree>
    <p:extLst>
      <p:ext uri="{BB962C8B-B14F-4D97-AF65-F5344CB8AC3E}">
        <p14:creationId xmlns:p14="http://schemas.microsoft.com/office/powerpoint/2010/main" val="21999810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468868"/>
            <a:ext cx="5715000" cy="769441"/>
          </a:xfrm>
          <a:prstGeom prst="rect">
            <a:avLst/>
          </a:prstGeom>
          <a:noFill/>
        </p:spPr>
        <p:txBody>
          <a:bodyPr wrap="square" rtlCol="0">
            <a:spAutoFit/>
          </a:bodyPr>
          <a:lstStyle/>
          <a:p>
            <a:r>
              <a:rPr lang="en-US" sz="4400" dirty="0" smtClean="0"/>
              <a:t>Questions</a:t>
            </a:r>
            <a:endParaRPr lang="en-US" sz="4400" dirty="0"/>
          </a:p>
        </p:txBody>
      </p:sp>
      <p:pic>
        <p:nvPicPr>
          <p:cNvPr id="3" name="Picture 2" descr="Seahorse by Misko. Used under CC BY 2.0 licensing." title="Question-mark shaped seahorse"/>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3200400" y="1600200"/>
            <a:ext cx="2489200" cy="4064000"/>
          </a:xfrm>
          <a:prstGeom prst="rect">
            <a:avLst/>
          </a:prstGeom>
        </p:spPr>
      </p:pic>
      <p:sp>
        <p:nvSpPr>
          <p:cNvPr id="4" name="TextBox 3"/>
          <p:cNvSpPr txBox="1"/>
          <p:nvPr/>
        </p:nvSpPr>
        <p:spPr>
          <a:xfrm>
            <a:off x="2286000" y="5943600"/>
            <a:ext cx="4038600" cy="400110"/>
          </a:xfrm>
          <a:prstGeom prst="rect">
            <a:avLst/>
          </a:prstGeom>
          <a:noFill/>
        </p:spPr>
        <p:txBody>
          <a:bodyPr wrap="square" rtlCol="0">
            <a:spAutoFit/>
          </a:bodyPr>
          <a:lstStyle/>
          <a:p>
            <a:r>
              <a:rPr lang="en-US" sz="1000" dirty="0" smtClean="0">
                <a:hlinkClick r:id="rId4"/>
              </a:rPr>
              <a:t>Seahorse </a:t>
            </a:r>
            <a:r>
              <a:rPr lang="en-US" sz="1000" dirty="0" smtClean="0"/>
              <a:t>by </a:t>
            </a:r>
            <a:r>
              <a:rPr lang="en-US" sz="1000" dirty="0" err="1" smtClean="0"/>
              <a:t>Misko</a:t>
            </a:r>
            <a:r>
              <a:rPr lang="en-US" sz="1000" dirty="0" smtClean="0"/>
              <a:t>. Used under </a:t>
            </a:r>
            <a:r>
              <a:rPr lang="en-US" sz="1000" dirty="0" smtClean="0">
                <a:hlinkClick r:id="rId5"/>
              </a:rPr>
              <a:t>CC BY 2.0</a:t>
            </a:r>
            <a:r>
              <a:rPr lang="en-US" sz="1000" dirty="0" smtClean="0"/>
              <a:t> licensing. Resized and flipped horizontally.</a:t>
            </a:r>
            <a:endParaRPr lang="en-US" sz="1000" dirty="0"/>
          </a:p>
        </p:txBody>
      </p:sp>
    </p:spTree>
    <p:extLst>
      <p:ext uri="{BB962C8B-B14F-4D97-AF65-F5344CB8AC3E}">
        <p14:creationId xmlns:p14="http://schemas.microsoft.com/office/powerpoint/2010/main" val="326290779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normAutofit fontScale="92500"/>
          </a:bodyPr>
          <a:lstStyle/>
          <a:p>
            <a:r>
              <a:rPr lang="en-US" dirty="0"/>
              <a:t>CORAL website: </a:t>
            </a:r>
            <a:r>
              <a:rPr lang="en-US" dirty="0">
                <a:hlinkClick r:id="rId3"/>
              </a:rPr>
              <a:t>http://coral-erm.org</a:t>
            </a:r>
            <a:r>
              <a:rPr lang="en-US" dirty="0" smtClean="0">
                <a:hlinkClick r:id="rId3"/>
              </a:rPr>
              <a:t>/</a:t>
            </a:r>
            <a:endParaRPr lang="en-US" dirty="0" smtClean="0"/>
          </a:p>
          <a:p>
            <a:r>
              <a:rPr lang="en-US" dirty="0" smtClean="0"/>
              <a:t>The CORAL listserv (and archive) </a:t>
            </a:r>
            <a:r>
              <a:rPr lang="en-US" dirty="0">
                <a:hlinkClick r:id="rId4"/>
              </a:rPr>
              <a:t>https://</a:t>
            </a:r>
            <a:r>
              <a:rPr lang="en-US" dirty="0" smtClean="0">
                <a:hlinkClick r:id="rId4"/>
              </a:rPr>
              <a:t>listserv.nd.edu/cgi-bin/wa?A0=CORAL-ERM</a:t>
            </a:r>
            <a:endParaRPr lang="en-US" dirty="0" smtClean="0"/>
          </a:p>
          <a:p>
            <a:r>
              <a:rPr lang="en-US" dirty="0" smtClean="0"/>
              <a:t>CORAL </a:t>
            </a:r>
            <a:r>
              <a:rPr lang="en-US" dirty="0"/>
              <a:t>GitHub site: </a:t>
            </a:r>
            <a:r>
              <a:rPr lang="en-US" dirty="0">
                <a:hlinkClick r:id="rId5"/>
              </a:rPr>
              <a:t>https://</a:t>
            </a:r>
            <a:r>
              <a:rPr lang="en-US" dirty="0" smtClean="0">
                <a:hlinkClick r:id="rId5"/>
              </a:rPr>
              <a:t>github.com/Coral-erm</a:t>
            </a:r>
            <a:r>
              <a:rPr lang="en-US" dirty="0" smtClean="0"/>
              <a:t>  </a:t>
            </a:r>
            <a:endParaRPr lang="en-US" dirty="0"/>
          </a:p>
          <a:p>
            <a:endParaRPr lang="en-US" dirty="0"/>
          </a:p>
        </p:txBody>
      </p:sp>
      <p:sp>
        <p:nvSpPr>
          <p:cNvPr id="4" name="Content Placeholder 3"/>
          <p:cNvSpPr>
            <a:spLocks noGrp="1"/>
          </p:cNvSpPr>
          <p:nvPr>
            <p:ph sz="quarter" idx="2"/>
          </p:nvPr>
        </p:nvSpPr>
        <p:spPr/>
        <p:txBody>
          <a:bodyPr>
            <a:normAutofit fontScale="92500"/>
          </a:bodyPr>
          <a:lstStyle/>
          <a:p>
            <a:r>
              <a:rPr lang="en-US" dirty="0" smtClean="0"/>
              <a:t>GitHub </a:t>
            </a:r>
            <a:r>
              <a:rPr lang="en-US" dirty="0"/>
              <a:t>home page: </a:t>
            </a:r>
            <a:r>
              <a:rPr lang="en-US" dirty="0">
                <a:hlinkClick r:id="rId6"/>
              </a:rPr>
              <a:t>https://github.com</a:t>
            </a:r>
            <a:r>
              <a:rPr lang="en-US" dirty="0" smtClean="0">
                <a:hlinkClick r:id="rId6"/>
              </a:rPr>
              <a:t>/</a:t>
            </a:r>
            <a:endParaRPr lang="en-US" dirty="0" smtClean="0"/>
          </a:p>
          <a:p>
            <a:r>
              <a:rPr lang="en-US" dirty="0" smtClean="0"/>
              <a:t>GitHub Training page: </a:t>
            </a:r>
            <a:r>
              <a:rPr lang="en-US" dirty="0" smtClean="0">
                <a:hlinkClick r:id="rId7"/>
              </a:rPr>
              <a:t>https</a:t>
            </a:r>
            <a:r>
              <a:rPr lang="en-US" dirty="0">
                <a:hlinkClick r:id="rId7"/>
              </a:rPr>
              <a:t>://training.github.com</a:t>
            </a:r>
            <a:r>
              <a:rPr lang="en-US" dirty="0" smtClean="0">
                <a:hlinkClick r:id="rId7"/>
              </a:rPr>
              <a:t>/</a:t>
            </a:r>
            <a:endParaRPr lang="en-US" dirty="0" smtClean="0"/>
          </a:p>
          <a:p>
            <a:r>
              <a:rPr lang="en-US" dirty="0" smtClean="0"/>
              <a:t>Open </a:t>
            </a:r>
            <a:r>
              <a:rPr lang="en-US" dirty="0"/>
              <a:t>Source Definition </a:t>
            </a:r>
            <a:r>
              <a:rPr lang="en-US" dirty="0">
                <a:hlinkClick r:id="rId8"/>
              </a:rPr>
              <a:t>https://</a:t>
            </a:r>
            <a:r>
              <a:rPr lang="en-US" dirty="0" smtClean="0">
                <a:hlinkClick r:id="rId8"/>
              </a:rPr>
              <a:t>opensource.org/osd</a:t>
            </a:r>
            <a:endParaRPr lang="en-US" dirty="0" smtClean="0"/>
          </a:p>
          <a:p>
            <a:r>
              <a:rPr lang="en-US" dirty="0" smtClean="0"/>
              <a:t> Roles in Open </a:t>
            </a:r>
            <a:r>
              <a:rPr lang="en-US" dirty="0"/>
              <a:t>Source Projects </a:t>
            </a:r>
            <a:r>
              <a:rPr lang="en-US" dirty="0">
                <a:hlinkClick r:id="rId9"/>
              </a:rPr>
              <a:t>http://</a:t>
            </a:r>
            <a:r>
              <a:rPr lang="en-US" dirty="0" smtClean="0">
                <a:hlinkClick r:id="rId9"/>
              </a:rPr>
              <a:t>oss-watch.ac.uk/resources/rolesinopensource</a:t>
            </a:r>
            <a:r>
              <a:rPr lang="en-US" dirty="0" smtClean="0"/>
              <a:t> </a:t>
            </a:r>
            <a:endParaRPr lang="en-US" dirty="0"/>
          </a:p>
        </p:txBody>
      </p:sp>
      <p:sp>
        <p:nvSpPr>
          <p:cNvPr id="5" name="TextBox 4"/>
          <p:cNvSpPr txBox="1"/>
          <p:nvPr/>
        </p:nvSpPr>
        <p:spPr>
          <a:xfrm>
            <a:off x="609600" y="468868"/>
            <a:ext cx="8534400" cy="769441"/>
          </a:xfrm>
          <a:prstGeom prst="rect">
            <a:avLst/>
          </a:prstGeom>
          <a:noFill/>
        </p:spPr>
        <p:txBody>
          <a:bodyPr wrap="square" rtlCol="0">
            <a:spAutoFit/>
          </a:bodyPr>
          <a:lstStyle/>
          <a:p>
            <a:r>
              <a:rPr lang="en-US" sz="4400" dirty="0" smtClean="0"/>
              <a:t>Resources</a:t>
            </a:r>
            <a:endParaRPr lang="en-US" sz="4400" dirty="0"/>
          </a:p>
        </p:txBody>
      </p:sp>
    </p:spTree>
    <p:extLst>
      <p:ext uri="{BB962C8B-B14F-4D97-AF65-F5344CB8AC3E}">
        <p14:creationId xmlns:p14="http://schemas.microsoft.com/office/powerpoint/2010/main" val="180949048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2.xml><?xml version="1.0" encoding="utf-8"?>
<p:tagLst xmlns:a="http://schemas.openxmlformats.org/drawingml/2006/main" xmlns:r="http://schemas.openxmlformats.org/officeDocument/2006/relationships" xmlns:p="http://schemas.openxmlformats.org/presentationml/2006/main">
  <p:tag name="__PE_POLL_EMBED_ID" val="fe7c2867-c91b-4635-b457-a86621c68b94"/>
</p:tagLst>
</file>

<file path=ppt/tags/tag3.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4.xml><?xml version="1.0" encoding="utf-8"?>
<p:tagLst xmlns:a="http://schemas.openxmlformats.org/drawingml/2006/main" xmlns:r="http://schemas.openxmlformats.org/officeDocument/2006/relationships" xmlns:p="http://schemas.openxmlformats.org/presentationml/2006/main">
  <p:tag name="__PE_POLL_EMBED_ID" val="8338fbf8-4b1b-4443-b630-613772241886"/>
</p:tagLst>
</file>

<file path=ppt/tags/tag5.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6.xml><?xml version="1.0" encoding="utf-8"?>
<p:tagLst xmlns:a="http://schemas.openxmlformats.org/drawingml/2006/main" xmlns:r="http://schemas.openxmlformats.org/officeDocument/2006/relationships" xmlns:p="http://schemas.openxmlformats.org/presentationml/2006/main">
  <p:tag name="__PE_POLL_EMBED_ID" val="c9c32ebe-52e5-45e0-aa08-6508afcd0710"/>
</p:tagLst>
</file>

<file path=ppt/tags/tag7.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8.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9.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0.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1.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2862</TotalTime>
  <Words>5509</Words>
  <Application>Microsoft Office PowerPoint</Application>
  <PresentationFormat>On-screen Show (4:3)</PresentationFormat>
  <Paragraphs>345</Paragraphs>
  <Slides>31</Slides>
  <Notes>31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31</vt:i4>
      </vt:variant>
    </vt:vector>
  </HeadingPairs>
  <TitlesOfParts>
    <vt:vector size="38" baseType="lpstr">
      <vt:lpstr>Arial</vt:lpstr>
      <vt:lpstr>Calibri</vt:lpstr>
      <vt:lpstr>Century Schoolbook</vt:lpstr>
      <vt:lpstr>Libre Baskerville</vt:lpstr>
      <vt:lpstr>Wingdings</vt:lpstr>
      <vt:lpstr>Wingdings 2</vt:lpstr>
      <vt:lpstr>Oriel</vt:lpstr>
      <vt:lpstr>Building the Reef: Adding onto the CORAL ERMS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Building the Reef: Adding onto the CORAL ERM</dc:title>
  <dc:creator>Erin Wentz</dc:creator>
  <cp:lastModifiedBy>Wentz, Erin</cp:lastModifiedBy>
  <cp:revision>148</cp:revision>
  <dcterms:created xsi:type="dcterms:W3CDTF">2016-03-12T18:44:11Z</dcterms:created>
  <dcterms:modified xsi:type="dcterms:W3CDTF">2016-03-31T22:20:32Z</dcterms:modified>
</cp:coreProperties>
</file>