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38"/>
  </p:notesMasterIdLst>
  <p:handoutMasterIdLst>
    <p:handoutMasterId r:id="rId39"/>
  </p:handoutMasterIdLst>
  <p:sldIdLst>
    <p:sldId id="289" r:id="rId2"/>
    <p:sldId id="290" r:id="rId3"/>
    <p:sldId id="347" r:id="rId4"/>
    <p:sldId id="346" r:id="rId5"/>
    <p:sldId id="381" r:id="rId6"/>
    <p:sldId id="387" r:id="rId7"/>
    <p:sldId id="388" r:id="rId8"/>
    <p:sldId id="311" r:id="rId9"/>
    <p:sldId id="377" r:id="rId10"/>
    <p:sldId id="354" r:id="rId11"/>
    <p:sldId id="316" r:id="rId12"/>
    <p:sldId id="342" r:id="rId13"/>
    <p:sldId id="352" r:id="rId14"/>
    <p:sldId id="379" r:id="rId15"/>
    <p:sldId id="350" r:id="rId16"/>
    <p:sldId id="356" r:id="rId17"/>
    <p:sldId id="357" r:id="rId18"/>
    <p:sldId id="358" r:id="rId19"/>
    <p:sldId id="383" r:id="rId20"/>
    <p:sldId id="386" r:id="rId21"/>
    <p:sldId id="330" r:id="rId22"/>
    <p:sldId id="331" r:id="rId23"/>
    <p:sldId id="364" r:id="rId24"/>
    <p:sldId id="365" r:id="rId25"/>
    <p:sldId id="367" r:id="rId26"/>
    <p:sldId id="366" r:id="rId27"/>
    <p:sldId id="368" r:id="rId28"/>
    <p:sldId id="369" r:id="rId29"/>
    <p:sldId id="370" r:id="rId30"/>
    <p:sldId id="371" r:id="rId31"/>
    <p:sldId id="389" r:id="rId32"/>
    <p:sldId id="372" r:id="rId33"/>
    <p:sldId id="380" r:id="rId34"/>
    <p:sldId id="385" r:id="rId35"/>
    <p:sldId id="315" r:id="rId36"/>
    <p:sldId id="390"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36" autoAdjust="0"/>
    <p:restoredTop sz="89231" autoAdjust="0"/>
  </p:normalViewPr>
  <p:slideViewPr>
    <p:cSldViewPr snapToGrid="0" snapToObjects="1">
      <p:cViewPr varScale="1">
        <p:scale>
          <a:sx n="104" d="100"/>
          <a:sy n="104" d="100"/>
        </p:scale>
        <p:origin x="156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5E6160-68D9-7647-A917-817511DBF76E}" type="datetimeFigureOut">
              <a:rPr lang="en-US" smtClean="0"/>
              <a:t>5/19/2016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4499F1-2210-9049-9CFB-38108D102944}" type="slidenum">
              <a:rPr lang="en-US" smtClean="0"/>
              <a:t>‹#›</a:t>
            </a:fld>
            <a:endParaRPr lang="en-US"/>
          </a:p>
        </p:txBody>
      </p:sp>
    </p:spTree>
    <p:extLst>
      <p:ext uri="{BB962C8B-B14F-4D97-AF65-F5344CB8AC3E}">
        <p14:creationId xmlns:p14="http://schemas.microsoft.com/office/powerpoint/2010/main" val="34224362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7C95AD-D05F-F44D-9C49-EEA32BF41AB4}" type="datetimeFigureOut">
              <a:rPr lang="en-US" smtClean="0"/>
              <a:t>5/19/2016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4D9667-41B7-7B4F-A039-48662D2126DB}" type="slidenum">
              <a:rPr lang="en-US" smtClean="0"/>
              <a:t>‹#›</a:t>
            </a:fld>
            <a:endParaRPr lang="en-US"/>
          </a:p>
        </p:txBody>
      </p:sp>
    </p:spTree>
    <p:extLst>
      <p:ext uri="{BB962C8B-B14F-4D97-AF65-F5344CB8AC3E}">
        <p14:creationId xmlns:p14="http://schemas.microsoft.com/office/powerpoint/2010/main" val="136192648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Description: It is often difficult for technical service staff to know the best way to experiment with linked data techniques for managing library data, or how to justify the allocation of staff resources towards such R&amp;D projects. This is especially true when there are few (if any) library vendor products or out-of-the-box open source solutions readily available for hands-on use. This talk will draw heavily on the speaker’s work in the Linked Data for Libraries (LD4L) project and PCC URIs in MARC Task Group to advocate for a number of concrete low barrier activities to warrant staff time for experimentation and gain experience with linked data principles.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linked data WD40 </a:t>
            </a:r>
            <a:r>
              <a:rPr lang="en-US" sz="1200" kern="1200" dirty="0" err="1" smtClean="0">
                <a:solidFill>
                  <a:schemeClr val="tx1"/>
                </a:solidFill>
                <a:latin typeface="+mn-lt"/>
                <a:ea typeface="+mn-ea"/>
                <a:cs typeface="+mn-cs"/>
              </a:rPr>
              <a:t>pres</a:t>
            </a:r>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a:t>
            </a:fld>
            <a:endParaRPr lang="en-US"/>
          </a:p>
        </p:txBody>
      </p:sp>
    </p:spTree>
    <p:extLst>
      <p:ext uri="{BB962C8B-B14F-4D97-AF65-F5344CB8AC3E}">
        <p14:creationId xmlns:p14="http://schemas.microsoft.com/office/powerpoint/2010/main" val="3478753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71550" lvl="1" indent="-457200"/>
            <a:endParaRPr lang="is-IS" dirty="0" smtClean="0">
              <a:solidFill>
                <a:srgbClr val="194431"/>
              </a:solidFill>
            </a:endParaRPr>
          </a:p>
          <a:p>
            <a:pPr marL="514350" lvl="0" indent="-457200"/>
            <a:r>
              <a:rPr lang="is-IS" dirty="0" smtClean="0">
                <a:solidFill>
                  <a:srgbClr val="194431"/>
                </a:solidFill>
              </a:rPr>
              <a:t>T</a:t>
            </a:r>
            <a:r>
              <a:rPr lang="en-US" dirty="0" smtClean="0">
                <a:solidFill>
                  <a:srgbClr val="194431"/>
                </a:solidFill>
              </a:rPr>
              <a:t>h</a:t>
            </a:r>
            <a:r>
              <a:rPr lang="is-IS" dirty="0" smtClean="0">
                <a:solidFill>
                  <a:srgbClr val="194431"/>
                </a:solidFill>
              </a:rPr>
              <a:t>is talk</a:t>
            </a:r>
            <a:r>
              <a:rPr lang="is-IS" baseline="0" dirty="0" smtClean="0">
                <a:solidFill>
                  <a:srgbClr val="194431"/>
                </a:solidFill>
              </a:rPr>
              <a:t> is a mashup of some ideas I’ve presented on before and then some. The basic outline is this...</a:t>
            </a:r>
            <a:endParaRPr lang="en-US" dirty="0" smtClean="0">
              <a:solidFill>
                <a:srgbClr val="194431"/>
              </a:solidFill>
            </a:endParaRPr>
          </a:p>
          <a:p>
            <a:pPr marL="514350" indent="-457200"/>
            <a:endParaRPr lang="en-US" dirty="0" smtClean="0">
              <a:solidFill>
                <a:srgbClr val="194431"/>
              </a:solidFill>
            </a:endParaRPr>
          </a:p>
          <a:p>
            <a:pPr marL="514350" indent="-457200"/>
            <a:endParaRPr lang="en-US" dirty="0" smtClean="0">
              <a:solidFill>
                <a:srgbClr val="194431"/>
              </a:solidFill>
            </a:endParaRPr>
          </a:p>
          <a:p>
            <a:pPr marL="514350" indent="-457200"/>
            <a:r>
              <a:rPr lang="en-US" dirty="0" smtClean="0">
                <a:solidFill>
                  <a:srgbClr val="194431"/>
                </a:solidFill>
              </a:rPr>
              <a:t>Why? [Including but not limited to</a:t>
            </a:r>
            <a:r>
              <a:rPr lang="is-IS" dirty="0" smtClean="0">
                <a:solidFill>
                  <a:srgbClr val="194431"/>
                </a:solidFill>
              </a:rPr>
              <a:t>…</a:t>
            </a:r>
            <a:r>
              <a:rPr lang="en-US" dirty="0" smtClean="0">
                <a:solidFill>
                  <a:srgbClr val="194431"/>
                </a:solidFill>
              </a:rPr>
              <a:t>]. We</a:t>
            </a:r>
            <a:r>
              <a:rPr lang="en-US" baseline="0" dirty="0" smtClean="0">
                <a:solidFill>
                  <a:srgbClr val="194431"/>
                </a:solidFill>
              </a:rPr>
              <a:t> need clear direction when considering moving away from established workflows. It can’t be rudderless/</a:t>
            </a:r>
            <a:r>
              <a:rPr lang="en-US" baseline="0" dirty="0" err="1" smtClean="0">
                <a:solidFill>
                  <a:srgbClr val="194431"/>
                </a:solidFill>
              </a:rPr>
              <a:t>gratitous</a:t>
            </a:r>
            <a:r>
              <a:rPr lang="en-US" baseline="0" dirty="0" smtClean="0">
                <a:solidFill>
                  <a:srgbClr val="194431"/>
                </a:solidFill>
              </a:rPr>
              <a:t> change. It has to be deliberate.</a:t>
            </a:r>
            <a:endParaRPr lang="en-US" dirty="0" smtClean="0">
              <a:solidFill>
                <a:srgbClr val="194431"/>
              </a:solidFill>
            </a:endParaRPr>
          </a:p>
          <a:p>
            <a:pPr marL="514350" marR="0" indent="-457200" algn="l" defTabSz="457200" rtl="0" eaLnBrk="1" fontAlgn="auto" latinLnBrk="0" hangingPunct="1">
              <a:lnSpc>
                <a:spcPct val="100000"/>
              </a:lnSpc>
              <a:spcBef>
                <a:spcPts val="0"/>
              </a:spcBef>
              <a:spcAft>
                <a:spcPts val="0"/>
              </a:spcAft>
              <a:buClrTx/>
              <a:buSzTx/>
              <a:buFontTx/>
              <a:buNone/>
              <a:tabLst/>
              <a:defRPr/>
            </a:pPr>
            <a:r>
              <a:rPr lang="en-US" dirty="0" smtClean="0">
                <a:solidFill>
                  <a:srgbClr val="194431"/>
                </a:solidFill>
              </a:rPr>
              <a:t>Why now? [State of the Union] What things are happening within the library community that are</a:t>
            </a:r>
            <a:r>
              <a:rPr lang="en-US" baseline="0" dirty="0" smtClean="0">
                <a:solidFill>
                  <a:srgbClr val="194431"/>
                </a:solidFill>
              </a:rPr>
              <a:t> breaking down the barriers for adoption.</a:t>
            </a:r>
            <a:endParaRPr lang="en-US" dirty="0" smtClean="0">
              <a:solidFill>
                <a:srgbClr val="194431"/>
              </a:solidFill>
            </a:endParaRPr>
          </a:p>
          <a:p>
            <a:pPr marL="514350" marR="0" indent="-45720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194431"/>
              </a:solidFill>
            </a:endParaRPr>
          </a:p>
          <a:p>
            <a:pPr marL="514350" indent="-457200"/>
            <a:r>
              <a:rPr lang="en-US" dirty="0" smtClean="0">
                <a:solidFill>
                  <a:srgbClr val="194431"/>
                </a:solidFill>
              </a:rPr>
              <a:t>Skills/activities that do not require production Linked Data Systems</a:t>
            </a:r>
            <a:r>
              <a:rPr lang="en-US" baseline="0" dirty="0" smtClean="0">
                <a:solidFill>
                  <a:srgbClr val="194431"/>
                </a:solidFill>
              </a:rPr>
              <a:t> Bulk of the talk will be on activities that don’t require advanced tools.</a:t>
            </a:r>
          </a:p>
          <a:p>
            <a:pPr marL="514350" indent="-457200"/>
            <a:r>
              <a:rPr lang="en-US" dirty="0" smtClean="0">
                <a:solidFill>
                  <a:srgbClr val="194431"/>
                </a:solidFill>
              </a:rPr>
              <a:t>Training Areas/Opportunities</a:t>
            </a:r>
          </a:p>
          <a:p>
            <a:pPr marL="514350" indent="-457200"/>
            <a:endParaRPr lang="en-US" dirty="0" smtClean="0">
              <a:solidFill>
                <a:srgbClr val="194431"/>
              </a:solidFill>
            </a:endParaRPr>
          </a:p>
          <a:p>
            <a:pPr marL="514350" indent="-457200"/>
            <a:r>
              <a:rPr lang="en-US" dirty="0" smtClean="0">
                <a:solidFill>
                  <a:srgbClr val="194431"/>
                </a:solidFill>
              </a:rPr>
              <a:t>Close with an</a:t>
            </a:r>
            <a:r>
              <a:rPr lang="en-US" baseline="0" dirty="0" smtClean="0">
                <a:solidFill>
                  <a:srgbClr val="194431"/>
                </a:solidFill>
              </a:rPr>
              <a:t> </a:t>
            </a:r>
            <a:r>
              <a:rPr lang="en-US" dirty="0" smtClean="0">
                <a:solidFill>
                  <a:srgbClr val="194431"/>
                </a:solidFill>
              </a:rPr>
              <a:t>As a manager how to go about making change</a:t>
            </a:r>
            <a:r>
              <a:rPr lang="en-US" baseline="0" dirty="0" smtClean="0">
                <a:solidFill>
                  <a:srgbClr val="194431"/>
                </a:solidFill>
              </a:rPr>
              <a:t> within your organization/department. If you’re not a manager, I would say ask/help your supervisor to achieve some of these objectives.</a:t>
            </a:r>
            <a:endParaRPr lang="en-US" dirty="0" smtClean="0">
              <a:solidFill>
                <a:srgbClr val="194431"/>
              </a:solidFill>
            </a:endParaRP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4D9667-41B7-7B4F-A039-48662D2126DB}" type="slidenum">
              <a:rPr lang="en-US" smtClean="0"/>
              <a:t>2</a:t>
            </a:fld>
            <a:endParaRPr lang="en-US"/>
          </a:p>
        </p:txBody>
      </p:sp>
    </p:spTree>
    <p:extLst>
      <p:ext uri="{BB962C8B-B14F-4D97-AF65-F5344CB8AC3E}">
        <p14:creationId xmlns:p14="http://schemas.microsoft.com/office/powerpoint/2010/main" val="3482012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Libraries</a:t>
            </a:r>
            <a:r>
              <a:rPr lang="en-US" baseline="0" dirty="0" smtClean="0"/>
              <a:t> have always had a diverse number of content types we attempted to describe and provide access to. Just ask anyone who has had to catalog a kit in MARC. That said, we’re placing greater importance on providing access to preprints from our Institutional Repositories, images from our special collections. We’re also archiving websites we want to make available to researchers in perpetuity.</a:t>
            </a:r>
          </a:p>
          <a:p>
            <a:endParaRPr lang="en-US" baseline="0" dirty="0" smtClean="0"/>
          </a:p>
          <a:p>
            <a:r>
              <a:rPr lang="en-US" baseline="0" dirty="0" smtClean="0"/>
              <a:t>We’re also increasingly considering different external data sources, e.g. data about our theses supplied by databases administered in graduate schools, cover art from Amazon, links to </a:t>
            </a:r>
            <a:r>
              <a:rPr lang="en-US" baseline="0" dirty="0" err="1" smtClean="0"/>
              <a:t>HathiTrust</a:t>
            </a:r>
            <a:r>
              <a:rPr lang="en-US" baseline="0" dirty="0" smtClean="0"/>
              <a:t> for digital access to public domain work.</a:t>
            </a:r>
          </a:p>
          <a:p>
            <a:endParaRPr lang="en-US" baseline="0" dirty="0" smtClean="0"/>
          </a:p>
          <a:p>
            <a:r>
              <a:rPr lang="en-US" baseline="0" dirty="0" smtClean="0"/>
              <a:t>Fields of study and carriers types are growing faster than we we can account for using our current standards development practices. We need to look outside ourselves to a larger community working on some of the same issues.</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2A81E9C-B808-1041-B850-3C538EF29FCF}" type="slidenum">
              <a:rPr lang="en-US" smtClean="0"/>
              <a:t>3</a:t>
            </a:fld>
            <a:endParaRPr lang="en-US"/>
          </a:p>
        </p:txBody>
      </p:sp>
    </p:spTree>
    <p:extLst>
      <p:ext uri="{BB962C8B-B14F-4D97-AF65-F5344CB8AC3E}">
        <p14:creationId xmlns:p14="http://schemas.microsoft.com/office/powerpoint/2010/main" val="3177194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More recently some have questioned the value of investing in single search within library websites.</a:t>
            </a:r>
          </a:p>
          <a:p>
            <a:endParaRPr lang="en-US" baseline="0" dirty="0" smtClean="0"/>
          </a:p>
          <a:p>
            <a:r>
              <a:rPr lang="en-US" baseline="0" dirty="0" smtClean="0"/>
              <a:t>This quote here suggests that maybe our efforts would be better spent developing a more distributed discovery strategy. If we build a beautiful single search discovery environment, but the majority of our determined audience doesn’t use it, is our effort wasted?</a:t>
            </a:r>
          </a:p>
          <a:p>
            <a:endParaRPr lang="en-US" baseline="0" dirty="0" smtClean="0"/>
          </a:p>
          <a:p>
            <a:r>
              <a:rPr lang="en-US" baseline="0" dirty="0" smtClean="0"/>
              <a:t>I don’t think this is an either/or proposition. We should find ways to embed discovery of our collections on the open web that leads researchers back to our catalog/services/facilities.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2A81E9C-B808-1041-B850-3C538EF29FCF}" type="slidenum">
              <a:rPr lang="en-US" smtClean="0"/>
              <a:t>4</a:t>
            </a:fld>
            <a:endParaRPr lang="en-US"/>
          </a:p>
        </p:txBody>
      </p:sp>
    </p:spTree>
    <p:extLst>
      <p:ext uri="{BB962C8B-B14F-4D97-AF65-F5344CB8AC3E}">
        <p14:creationId xmlns:p14="http://schemas.microsoft.com/office/powerpoint/2010/main" val="3828178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Lately I’ve been thinking about the benefits</a:t>
            </a:r>
            <a:r>
              <a:rPr lang="en-US" baseline="0" dirty="0" smtClean="0"/>
              <a:t> of Linked Data in these two dimensions Industrial and Social. And then I went to ISWC where my instincts were only confirmed.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Libraries</a:t>
            </a:r>
            <a:r>
              <a:rPr lang="en-US" baseline="0" dirty="0" smtClean="0"/>
              <a:t> are a member of the information exchange economy. We no longer have the highest market share. </a:t>
            </a:r>
            <a:r>
              <a:rPr lang="en-US" dirty="0" smtClean="0"/>
              <a:t>We also have to admit that there is quality data and information resources</a:t>
            </a:r>
            <a:r>
              <a:rPr lang="en-US" baseline="0" dirty="0" smtClean="0"/>
              <a:t> on the web </a:t>
            </a:r>
            <a:r>
              <a:rPr lang="en-US" dirty="0" smtClean="0"/>
              <a:t>for</a:t>
            </a:r>
            <a:r>
              <a:rPr lang="en-US" baseline="0" dirty="0" smtClean="0"/>
              <a:t> us to take advantage of.</a:t>
            </a:r>
          </a:p>
          <a:p>
            <a:endParaRPr lang="en-US" dirty="0" smtClean="0"/>
          </a:p>
          <a:p>
            <a:r>
              <a:rPr lang="en-US" dirty="0" smtClean="0"/>
              <a:t>Industrial</a:t>
            </a:r>
            <a:r>
              <a:rPr lang="en-US" baseline="0" dirty="0" smtClean="0"/>
              <a:t> benefits</a:t>
            </a:r>
          </a:p>
          <a:p>
            <a:endParaRPr lang="en-US" dirty="0" smtClean="0"/>
          </a:p>
          <a:p>
            <a:pPr marL="171450" indent="-171450" fontAlgn="base">
              <a:buFont typeface="Arial"/>
              <a:buChar char="•"/>
            </a:pPr>
            <a:r>
              <a:rPr lang="en-US" dirty="0" smtClean="0"/>
              <a:t>With more flexible frameworks and tools, we hopefully can increase our capacity</a:t>
            </a:r>
            <a:r>
              <a:rPr lang="en-US" baseline="0" dirty="0" smtClean="0"/>
              <a:t> for providing rich metadata for our growing collections.</a:t>
            </a:r>
            <a:endParaRPr lang="en-US" dirty="0" smtClean="0"/>
          </a:p>
          <a:p>
            <a:pPr marL="171450" indent="-171450" fontAlgn="base">
              <a:buFont typeface="Arial"/>
              <a:buChar char="•"/>
            </a:pPr>
            <a:r>
              <a:rPr lang="en-US" dirty="0" smtClean="0"/>
              <a:t>Easily integrate library data using data models that are community-defined</a:t>
            </a:r>
          </a:p>
          <a:p>
            <a:pPr marL="628650" lvl="1" indent="-171450" fontAlgn="base">
              <a:buFont typeface="Arial"/>
              <a:buChar char="•"/>
            </a:pPr>
            <a:r>
              <a:rPr lang="en-US" dirty="0" smtClean="0"/>
              <a:t>Enhance discovery using non-library sources</a:t>
            </a:r>
          </a:p>
          <a:p>
            <a:pPr marL="171450" indent="-171450" fontAlgn="base">
              <a:buFont typeface="Arial"/>
              <a:buChar char="•"/>
            </a:pPr>
            <a:r>
              <a:rPr lang="en-US" dirty="0" smtClean="0"/>
              <a:t>Less obligated to create data redundantly for entities already described on the web as linked data</a:t>
            </a:r>
          </a:p>
          <a:p>
            <a:pPr marL="0" indent="0" fontAlgn="base">
              <a:buFont typeface="Arial"/>
              <a:buNone/>
            </a:pPr>
            <a:endParaRPr lang="en-US" dirty="0" smtClean="0"/>
          </a:p>
          <a:p>
            <a:pPr marL="0" indent="0" fontAlgn="base">
              <a:buFont typeface="Arial"/>
              <a:buNone/>
            </a:pPr>
            <a:r>
              <a:rPr lang="en-US" dirty="0" smtClean="0"/>
              <a:t>Social</a:t>
            </a:r>
            <a:r>
              <a:rPr lang="en-US" baseline="0" dirty="0" smtClean="0"/>
              <a:t> Benefits</a:t>
            </a:r>
          </a:p>
          <a:p>
            <a:pPr marL="0" indent="0" fontAlgn="base">
              <a:buFont typeface="Arial"/>
              <a:buNone/>
            </a:pPr>
            <a:endParaRPr lang="en-US" dirty="0" smtClean="0"/>
          </a:p>
          <a:p>
            <a:pPr marL="171450" indent="-171450" fontAlgn="base">
              <a:buFont typeface="Arial"/>
              <a:buChar char="•"/>
            </a:pPr>
            <a:r>
              <a:rPr lang="en-US" dirty="0" smtClean="0"/>
              <a:t>Web-oriented commonly used technologies,</a:t>
            </a:r>
            <a:r>
              <a:rPr lang="en-US" baseline="0" dirty="0" smtClean="0"/>
              <a:t> models, and data</a:t>
            </a:r>
            <a:r>
              <a:rPr lang="en-US" dirty="0" smtClean="0"/>
              <a:t> expand options for technology partners/vendors.</a:t>
            </a:r>
            <a:r>
              <a:rPr lang="en-US" baseline="0" dirty="0" smtClean="0"/>
              <a:t> </a:t>
            </a:r>
          </a:p>
          <a:p>
            <a:pPr marL="171450" indent="-171450" fontAlgn="base">
              <a:buFont typeface="Arial"/>
              <a:buChar char="•"/>
            </a:pPr>
            <a:r>
              <a:rPr lang="en-US" dirty="0" smtClean="0"/>
              <a:t>We get to actively influence how new technologies and standards before they are fix.</a:t>
            </a:r>
          </a:p>
          <a:p>
            <a:pPr marL="171450" indent="-171450" fontAlgn="base">
              <a:buFont typeface="Arial"/>
              <a:buChar char="•"/>
            </a:pPr>
            <a:r>
              <a:rPr lang="en-US" dirty="0" smtClean="0"/>
              <a:t>Effectively expose our collections and data in non-library discovery environments and increase our visibility.</a:t>
            </a:r>
            <a:endParaRPr lang="en-US" baseline="0" dirty="0" smtClean="0"/>
          </a:p>
          <a:p>
            <a:pPr marL="171450" indent="-171450" fontAlgn="base">
              <a:buFont typeface="Arial"/>
              <a:buChar char="•"/>
            </a:pPr>
            <a:r>
              <a:rPr lang="en-US" dirty="0" smtClean="0"/>
              <a:t>Our metadata can become data that exposes/informs knowledge creation.</a:t>
            </a:r>
          </a:p>
          <a:p>
            <a:pPr marL="171450" indent="-171450" fontAlgn="base">
              <a:buFont typeface="Arial"/>
              <a:buChar char="•"/>
            </a:pPr>
            <a:endParaRPr lang="en-US" dirty="0" smtClean="0"/>
          </a:p>
          <a:p>
            <a:pPr marL="0" indent="0" fontAlgn="base">
              <a:buFont typeface="Arial"/>
              <a:buNone/>
            </a:pPr>
            <a:endParaRPr lang="en-US" baseline="0" dirty="0" smtClean="0"/>
          </a:p>
          <a:p>
            <a:pPr marL="0" indent="0" fontAlgn="base">
              <a:buFont typeface="Arial"/>
              <a:buNone/>
            </a:pPr>
            <a:endParaRPr lang="en-US" dirty="0" smtClean="0"/>
          </a:p>
          <a:p>
            <a:pPr fontAlgn="base"/>
            <a:endParaRPr lang="en-US" dirty="0" smtClean="0"/>
          </a:p>
          <a:p>
            <a:pPr fontAlgn="base"/>
            <a:endParaRPr lang="en-US" dirty="0" smtClean="0"/>
          </a:p>
          <a:p>
            <a:pPr marL="171450" indent="-171450" fontAlgn="base">
              <a:buFont typeface="Arial"/>
              <a:buChar char="•"/>
            </a:pPr>
            <a:endParaRPr lang="en-US" dirty="0"/>
          </a:p>
        </p:txBody>
      </p:sp>
      <p:sp>
        <p:nvSpPr>
          <p:cNvPr id="4" name="Slide Number Placeholder 3"/>
          <p:cNvSpPr>
            <a:spLocks noGrp="1"/>
          </p:cNvSpPr>
          <p:nvPr>
            <p:ph type="sldNum" sz="quarter" idx="10"/>
          </p:nvPr>
        </p:nvSpPr>
        <p:spPr/>
        <p:txBody>
          <a:bodyPr/>
          <a:lstStyle/>
          <a:p>
            <a:fld id="{E2A81E9C-B808-1041-B850-3C538EF29FCF}" type="slidenum">
              <a:rPr lang="en-US" smtClean="0"/>
              <a:t>5</a:t>
            </a:fld>
            <a:endParaRPr lang="en-US"/>
          </a:p>
        </p:txBody>
      </p:sp>
    </p:spTree>
    <p:extLst>
      <p:ext uri="{BB962C8B-B14F-4D97-AF65-F5344CB8AC3E}">
        <p14:creationId xmlns:p14="http://schemas.microsoft.com/office/powerpoint/2010/main" val="2942428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networked effect of our linked data efforts will be limited</a:t>
            </a:r>
            <a:r>
              <a:rPr lang="en-US" baseline="0" dirty="0" smtClean="0"/>
              <a:t> </a:t>
            </a:r>
            <a:r>
              <a:rPr lang="en-US" dirty="0" smtClean="0"/>
              <a:t>if there</a:t>
            </a:r>
            <a:r>
              <a:rPr lang="en-US" baseline="0" dirty="0" smtClean="0"/>
              <a:t> is no alignment with ontologies outside of the cultural heritage domain and/or reuse of linked data.</a:t>
            </a:r>
            <a:endParaRPr lang="en-US" dirty="0" smtClean="0"/>
          </a:p>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7</a:t>
            </a:fld>
            <a:endParaRPr lang="en-US"/>
          </a:p>
        </p:txBody>
      </p:sp>
    </p:spTree>
    <p:extLst>
      <p:ext uri="{BB962C8B-B14F-4D97-AF65-F5344CB8AC3E}">
        <p14:creationId xmlns:p14="http://schemas.microsoft.com/office/powerpoint/2010/main" val="3863878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Ontology development or engineering</a:t>
            </a:r>
            <a:r>
              <a:rPr lang="en-US" baseline="0" dirty="0" smtClean="0"/>
              <a:t> is the act of defining within a domain the things a community wants to describe and keep information on, and the relationship between those things.</a:t>
            </a:r>
          </a:p>
          <a:p>
            <a:endParaRPr lang="en-US" baseline="0" dirty="0" smtClean="0"/>
          </a:p>
          <a:p>
            <a:r>
              <a:rPr lang="en-US" baseline="0" dirty="0" smtClean="0"/>
              <a:t>By creating RDFS and Owl ontologies, you not only define these class and properties, you begin to consider their entailments.</a:t>
            </a:r>
          </a:p>
          <a:p>
            <a:endParaRPr lang="en-US" baseline="0" dirty="0" smtClean="0"/>
          </a:p>
          <a:p>
            <a:r>
              <a:rPr lang="en-US" baseline="0" dirty="0" smtClean="0"/>
              <a:t>For instance you might have a transitive property that says Boston is part of Eastern Massachusetts, which is part of Massachusetts which is part of New England, so Boston is part of New England.</a:t>
            </a:r>
          </a:p>
          <a:p>
            <a:endParaRPr lang="en-US" baseline="0" dirty="0" smtClean="0"/>
          </a:p>
          <a:p>
            <a:r>
              <a:rPr lang="en-US" baseline="0" dirty="0" smtClean="0"/>
              <a:t>Or a Class restriction that says all brothers of fathers or mothers are the uncle of nieces or nephews, so that if a person has a father and the father has a brother, the person has an uncle.</a:t>
            </a:r>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8</a:t>
            </a:fld>
            <a:endParaRPr lang="en-US"/>
          </a:p>
        </p:txBody>
      </p:sp>
    </p:spTree>
    <p:extLst>
      <p:ext uri="{BB962C8B-B14F-4D97-AF65-F5344CB8AC3E}">
        <p14:creationId xmlns:p14="http://schemas.microsoft.com/office/powerpoint/2010/main" val="2184254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Adapted from Ivor A. Richards and Charles K. Ogden, </a:t>
            </a:r>
            <a:r>
              <a:rPr lang="en-US" i="1" dirty="0" smtClean="0"/>
              <a:t>The Meaning of Meaning</a:t>
            </a:r>
            <a:r>
              <a:rPr lang="en-US" dirty="0" smtClean="0"/>
              <a:t> (London: </a:t>
            </a:r>
            <a:r>
              <a:rPr lang="en-US" dirty="0" err="1" smtClean="0"/>
              <a:t>Kegan</a:t>
            </a:r>
            <a:r>
              <a:rPr lang="en-US" dirty="0" smtClean="0"/>
              <a:t>, Paul, Trench, </a:t>
            </a:r>
            <a:r>
              <a:rPr lang="en-US" dirty="0" err="1" smtClean="0"/>
              <a:t>Tubner</a:t>
            </a:r>
            <a:r>
              <a:rPr lang="en-US" dirty="0" smtClean="0"/>
              <a:t>, 1923).</a:t>
            </a:r>
          </a:p>
          <a:p>
            <a:endParaRPr lang="en-US" dirty="0" smtClean="0"/>
          </a:p>
          <a:p>
            <a:r>
              <a:rPr lang="en-US" dirty="0" smtClean="0"/>
              <a:t>Entities</a:t>
            </a:r>
            <a:r>
              <a:rPr lang="en-US" baseline="0" dirty="0" smtClean="0"/>
              <a:t> are often described using the Meaning Triangle to explain the</a:t>
            </a:r>
            <a:r>
              <a:rPr lang="en-US" dirty="0" smtClean="0"/>
              <a:t> layers</a:t>
            </a:r>
            <a:r>
              <a:rPr lang="en-US" baseline="0" dirty="0" smtClean="0"/>
              <a:t> of meaning.</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1A74B741-7F09-F04E-96F4-C6C7CF7E0E42}" type="slidenum">
              <a:rPr lang="en-US" smtClean="0"/>
              <a:t>9</a:t>
            </a:fld>
            <a:endParaRPr lang="en-US"/>
          </a:p>
        </p:txBody>
      </p:sp>
    </p:spTree>
    <p:extLst>
      <p:ext uri="{BB962C8B-B14F-4D97-AF65-F5344CB8AC3E}">
        <p14:creationId xmlns:p14="http://schemas.microsoft.com/office/powerpoint/2010/main" val="1945078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latin typeface="+mn-lt"/>
                <a:ea typeface="+mn-ea"/>
                <a:cs typeface="+mn-cs"/>
              </a:rPr>
              <a:t>Rather than locally/poorly defined fields, ontologies will be used. These ontologies will use/acknowledge/align with widely used ontologies and more specific domain ontologies. Ontologies are open/discoverable/explicit/machine actionable data dictionaries.</a:t>
            </a:r>
          </a:p>
          <a:p>
            <a:pPr marL="171450" indent="-171450">
              <a:buFont typeface="Arial"/>
              <a:buChar char="•"/>
            </a:pPr>
            <a:r>
              <a:rPr lang="en-US" sz="1200" kern="1200" dirty="0" smtClean="0">
                <a:solidFill>
                  <a:schemeClr val="tx1"/>
                </a:solidFill>
                <a:latin typeface="+mn-lt"/>
                <a:ea typeface="+mn-ea"/>
                <a:cs typeface="+mn-cs"/>
              </a:rPr>
              <a:t>Conceding to single monolithic/watered down schema doesn’t meet researcher needs. Having a more flexible way to extend types and use more specific relationships allows us to be more expressive about library resource and give greater context</a:t>
            </a:r>
            <a:r>
              <a:rPr lang="en-US" sz="1200" kern="1200" baseline="0" dirty="0" smtClean="0">
                <a:solidFill>
                  <a:schemeClr val="tx1"/>
                </a:solidFill>
                <a:latin typeface="+mn-lt"/>
                <a:ea typeface="+mn-ea"/>
                <a:cs typeface="+mn-cs"/>
              </a:rPr>
              <a:t> while remaining interoperable.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10</a:t>
            </a:fld>
            <a:endParaRPr lang="en-US"/>
          </a:p>
        </p:txBody>
      </p:sp>
    </p:spTree>
    <p:extLst>
      <p:ext uri="{BB962C8B-B14F-4D97-AF65-F5344CB8AC3E}">
        <p14:creationId xmlns:p14="http://schemas.microsoft.com/office/powerpoint/2010/main" val="2259906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indent="0">
              <a:buFont typeface="Arial"/>
              <a:buNone/>
            </a:pPr>
            <a:r>
              <a:rPr lang="en-US" sz="1200" kern="1200" dirty="0" smtClean="0">
                <a:solidFill>
                  <a:schemeClr val="tx1"/>
                </a:solidFill>
                <a:latin typeface="+mn-lt"/>
                <a:ea typeface="+mn-ea"/>
                <a:cs typeface="+mn-cs"/>
              </a:rPr>
              <a:t>There are best practices</a:t>
            </a:r>
            <a:r>
              <a:rPr lang="en-US" sz="1200" kern="1200" baseline="0" dirty="0" smtClean="0">
                <a:solidFill>
                  <a:schemeClr val="tx1"/>
                </a:solidFill>
                <a:latin typeface="+mn-lt"/>
                <a:ea typeface="+mn-ea"/>
                <a:cs typeface="+mn-cs"/>
              </a:rPr>
              <a:t> and technical standards, but there are also soft-skills required.</a:t>
            </a:r>
          </a:p>
          <a:p>
            <a:pPr marL="0" indent="0">
              <a:buFont typeface="Arial"/>
              <a:buNone/>
            </a:pPr>
            <a:endParaRPr lang="en-US" sz="1200" kern="1200" dirty="0" smtClean="0">
              <a:solidFill>
                <a:schemeClr val="tx1"/>
              </a:solidFill>
              <a:latin typeface="+mn-lt"/>
              <a:ea typeface="+mn-ea"/>
              <a:cs typeface="+mn-cs"/>
            </a:endParaRPr>
          </a:p>
          <a:p>
            <a:pPr marL="171450" indent="-171450">
              <a:buFont typeface="Arial"/>
              <a:buChar char="•"/>
            </a:pPr>
            <a:r>
              <a:rPr lang="en-US" sz="1200" kern="1200" dirty="0" smtClean="0">
                <a:solidFill>
                  <a:schemeClr val="tx1"/>
                </a:solidFill>
                <a:latin typeface="+mn-lt"/>
                <a:ea typeface="+mn-ea"/>
                <a:cs typeface="+mn-cs"/>
              </a:rPr>
              <a:t>Skills required: creativity in modeling, community engagement</a:t>
            </a:r>
          </a:p>
          <a:p>
            <a:pPr marL="171450" indent="-171450">
              <a:buFont typeface="Arial"/>
              <a:buChar char="•"/>
            </a:pPr>
            <a:r>
              <a:rPr lang="en-US" dirty="0" smtClean="0"/>
              <a:t>Not everyone will need to be involved modeling</a:t>
            </a:r>
            <a:r>
              <a:rPr lang="en-US" baseline="0" dirty="0" smtClean="0"/>
              <a:t> activities, but everyone will need to understand different entity types and relationships.</a:t>
            </a:r>
          </a:p>
          <a:p>
            <a:pPr marL="171450" indent="-171450">
              <a:buFont typeface="Arial"/>
              <a:buChar char="•"/>
            </a:pPr>
            <a:endParaRPr lang="en-US" baseline="0" dirty="0" smtClean="0"/>
          </a:p>
          <a:p>
            <a:pPr marL="171450" indent="-171450">
              <a:buFont typeface="Arial"/>
              <a:buChar char="•"/>
            </a:pPr>
            <a:r>
              <a:rPr lang="en-US" b="1" baseline="0" dirty="0" smtClean="0"/>
              <a:t>and the end game, to get our data more usable on the web and to be able to take advantage of others data.</a:t>
            </a:r>
          </a:p>
          <a:p>
            <a:pPr marL="457200" lvl="1" indent="0">
              <a:buFont typeface="Arial"/>
              <a:buNone/>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Felix Gonzalez</a:t>
            </a:r>
            <a:r>
              <a:rPr lang="en-US" baseline="0" dirty="0" smtClean="0"/>
              <a:t>-Torres’s </a:t>
            </a:r>
            <a:r>
              <a:rPr lang="en-US" dirty="0" smtClean="0"/>
              <a:t>Untitled (A Corner of </a:t>
            </a:r>
            <a:r>
              <a:rPr lang="en-US" dirty="0" err="1" smtClean="0"/>
              <a:t>Baci</a:t>
            </a:r>
            <a:r>
              <a:rPr lang="en-US" dirty="0" smtClean="0"/>
              <a:t>)-</a:t>
            </a:r>
            <a:r>
              <a:rPr lang="en-US" baseline="0" dirty="0" smtClean="0"/>
              <a:t> a process artist who believed that </a:t>
            </a:r>
            <a:r>
              <a:rPr lang="en-US" dirty="0" smtClean="0"/>
              <a:t>“meaning is created once something can be related to personal experience.” http://</a:t>
            </a:r>
            <a:r>
              <a:rPr lang="en-US" dirty="0" err="1" smtClean="0"/>
              <a:t>moca.org</a:t>
            </a:r>
            <a:r>
              <a:rPr lang="en-US" dirty="0" smtClean="0"/>
              <a:t>/pc/</a:t>
            </a:r>
            <a:r>
              <a:rPr lang="en-US" dirty="0" err="1" smtClean="0"/>
              <a:t>viewArtWork.php?id</a:t>
            </a:r>
            <a:r>
              <a:rPr lang="en-US" dirty="0" smtClean="0"/>
              <a:t>=23</a:t>
            </a:r>
            <a:r>
              <a:rPr lang="en-US" baseline="0" dirty="0" smtClean="0"/>
              <a:t> In this work, the artist invites museum goers to take a piece of candy. The museum is committed to stocking the </a:t>
            </a:r>
            <a:r>
              <a:rPr lang="en-US" baseline="0" dirty="0" err="1" smtClean="0"/>
              <a:t>Baci</a:t>
            </a:r>
            <a:r>
              <a:rPr lang="en-US" baseline="0" dirty="0" smtClean="0"/>
              <a:t> Italian kisses. </a:t>
            </a:r>
          </a:p>
          <a:p>
            <a:endParaRPr lang="en-US" dirty="0" smtClean="0"/>
          </a:p>
        </p:txBody>
      </p:sp>
      <p:sp>
        <p:nvSpPr>
          <p:cNvPr id="4" name="Slide Number Placeholder 3"/>
          <p:cNvSpPr>
            <a:spLocks noGrp="1"/>
          </p:cNvSpPr>
          <p:nvPr>
            <p:ph type="sldNum" sz="quarter" idx="10"/>
          </p:nvPr>
        </p:nvSpPr>
        <p:spPr/>
        <p:txBody>
          <a:bodyPr/>
          <a:lstStyle/>
          <a:p>
            <a:fld id="{834D9667-41B7-7B4F-A039-48662D2126DB}" type="slidenum">
              <a:rPr lang="en-US" smtClean="0"/>
              <a:t>11</a:t>
            </a:fld>
            <a:endParaRPr lang="en-US"/>
          </a:p>
        </p:txBody>
      </p:sp>
    </p:spTree>
    <p:extLst>
      <p:ext uri="{BB962C8B-B14F-4D97-AF65-F5344CB8AC3E}">
        <p14:creationId xmlns:p14="http://schemas.microsoft.com/office/powerpoint/2010/main" val="51455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There will be no liked data if there</a:t>
            </a:r>
            <a:r>
              <a:rPr lang="en-US" baseline="0" dirty="0" smtClean="0"/>
              <a:t> is no alignment amongst the different ontologies.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Linked Open Vocabularies is a great place to discovery existing ontologies. They vet the models for best practices (stable identifiers, versioning, etc.)</a:t>
            </a:r>
            <a:endParaRPr lang="en-US" dirty="0" smtClean="0"/>
          </a:p>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12</a:t>
            </a:fld>
            <a:endParaRPr lang="en-US"/>
          </a:p>
        </p:txBody>
      </p:sp>
    </p:spTree>
    <p:extLst>
      <p:ext uri="{BB962C8B-B14F-4D97-AF65-F5344CB8AC3E}">
        <p14:creationId xmlns:p14="http://schemas.microsoft.com/office/powerpoint/2010/main" val="3863878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194431"/>
                </a:solidFill>
              </a:rPr>
              <a:t>Consider Reuse When creating</a:t>
            </a:r>
            <a:r>
              <a:rPr lang="en-US" baseline="0" dirty="0" smtClean="0">
                <a:solidFill>
                  <a:srgbClr val="194431"/>
                </a:solidFill>
              </a:rPr>
              <a:t> definitions.</a:t>
            </a:r>
            <a:endParaRPr lang="en-US" dirty="0" smtClean="0">
              <a:solidFill>
                <a:srgbClr val="194431"/>
              </a:solidFill>
            </a:endParaRPr>
          </a:p>
          <a:p>
            <a:endParaRPr lang="en-US" dirty="0" smtClean="0">
              <a:solidFill>
                <a:srgbClr val="194431"/>
              </a:solidFill>
            </a:endParaRPr>
          </a:p>
          <a:p>
            <a:r>
              <a:rPr lang="en-US" dirty="0" smtClean="0">
                <a:solidFill>
                  <a:srgbClr val="194431"/>
                </a:solidFill>
              </a:rPr>
              <a:t>Being overly stringent with domains and ranges inhibits their use in perfectly appropriate ways</a:t>
            </a:r>
          </a:p>
          <a:p>
            <a:endParaRPr lang="en-US" dirty="0" smtClean="0">
              <a:solidFill>
                <a:srgbClr val="194431"/>
              </a:solidFill>
            </a:endParaRPr>
          </a:p>
          <a:p>
            <a:r>
              <a:rPr lang="en-US" dirty="0" smtClean="0">
                <a:solidFill>
                  <a:srgbClr val="194431"/>
                </a:solidFill>
              </a:rPr>
              <a:t>In a “Anyone can say anything about anything” world, it’s not wrong to use a property in an unintended way, it just means that we’ll get unintended inferences </a:t>
            </a:r>
          </a:p>
          <a:p>
            <a:endParaRPr lang="en-US" dirty="0" smtClean="0">
              <a:solidFill>
                <a:srgbClr val="194431"/>
              </a:solidFill>
            </a:endParaRPr>
          </a:p>
          <a:p>
            <a:pPr rtl="0"/>
            <a:r>
              <a:rPr lang="en-US" sz="1200" b="0" i="0" u="none" strike="noStrike" kern="1200" dirty="0" smtClean="0">
                <a:solidFill>
                  <a:schemeClr val="tx1"/>
                </a:solidFill>
                <a:effectLst/>
                <a:latin typeface="+mn-lt"/>
                <a:ea typeface="+mn-ea"/>
                <a:cs typeface="+mn-cs"/>
              </a:rPr>
              <a:t>It is tempting to specify as much as possible about new terms in an ontology and lock it down with a constricting range and domain.  </a:t>
            </a:r>
          </a:p>
          <a:p>
            <a:pPr rtl="0"/>
            <a:endParaRPr lang="en-US" sz="1200" b="0" i="0" u="none" strike="noStrike" kern="1200" dirty="0" smtClean="0">
              <a:solidFill>
                <a:schemeClr val="tx1"/>
              </a:solidFill>
              <a:effectLst/>
              <a:latin typeface="+mn-lt"/>
              <a:ea typeface="+mn-ea"/>
              <a:cs typeface="+mn-cs"/>
            </a:endParaRPr>
          </a:p>
          <a:p>
            <a:pPr rtl="0"/>
            <a:r>
              <a:rPr lang="en-US" sz="1200" kern="1200" dirty="0" smtClean="0">
                <a:solidFill>
                  <a:schemeClr val="tx1"/>
                </a:solidFill>
                <a:latin typeface="+mn-lt"/>
                <a:ea typeface="+mn-ea"/>
                <a:cs typeface="+mn-cs"/>
              </a:rPr>
              <a:t>Only use domain and ranges, if you think it everything will always be true. Over constraining can make it difficult for others to reuse your ontology</a:t>
            </a:r>
          </a:p>
          <a:p>
            <a:pPr rtl="0"/>
            <a:endParaRPr lang="en-US" sz="1200" b="0" i="0" u="none" strike="noStrike" kern="1200" dirty="0" smtClean="0">
              <a:solidFill>
                <a:schemeClr val="tx1"/>
              </a:solidFill>
              <a:effectLst/>
              <a:latin typeface="+mn-lt"/>
              <a:ea typeface="+mn-ea"/>
              <a:cs typeface="+mn-cs"/>
            </a:endParaRPr>
          </a:p>
          <a:p>
            <a:pPr rtl="0"/>
            <a:r>
              <a:rPr lang="en-US" sz="1200" b="0" i="0" u="none" strike="noStrike" kern="1200" dirty="0" smtClean="0">
                <a:solidFill>
                  <a:schemeClr val="tx1"/>
                </a:solidFill>
                <a:effectLst/>
                <a:latin typeface="+mn-lt"/>
                <a:ea typeface="+mn-ea"/>
                <a:cs typeface="+mn-cs"/>
              </a:rPr>
              <a:t>If a property has the domain of a Person, and it is used with a Cat, then this is not an error. Instead processing systems will incorrectly infer that the Cat is also simultaneously a Person.</a:t>
            </a:r>
          </a:p>
          <a:p>
            <a:endParaRPr lang="en-US" b="1" dirty="0" smtClean="0">
              <a:solidFill>
                <a:srgbClr val="194431"/>
              </a:solidFill>
            </a:endParaRPr>
          </a:p>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13</a:t>
            </a:fld>
            <a:endParaRPr lang="en-US"/>
          </a:p>
        </p:txBody>
      </p:sp>
    </p:spTree>
    <p:extLst>
      <p:ext uri="{BB962C8B-B14F-4D97-AF65-F5344CB8AC3E}">
        <p14:creationId xmlns:p14="http://schemas.microsoft.com/office/powerpoint/2010/main" val="3047258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LOTUS is a string searching tool to discover</a:t>
            </a:r>
            <a:r>
              <a:rPr lang="en-US" baseline="0" dirty="0" smtClean="0"/>
              <a:t> entities described in RDF on the semantic web. Part of the Linked Open Data Laundromat product at the University of Amsterdam.</a:t>
            </a:r>
            <a:endParaRPr lang="en-US" dirty="0" smtClean="0"/>
          </a:p>
          <a:p>
            <a:endParaRPr lang="en-US" dirty="0" smtClean="0"/>
          </a:p>
          <a:p>
            <a:r>
              <a:rPr lang="en-US" dirty="0" smtClean="0"/>
              <a:t>http://</a:t>
            </a:r>
            <a:r>
              <a:rPr lang="en-US" dirty="0" err="1" smtClean="0"/>
              <a:t>lodlaundromat.org</a:t>
            </a:r>
            <a:r>
              <a:rPr lang="en-US" dirty="0" smtClean="0"/>
              <a:t>/about/</a:t>
            </a:r>
          </a:p>
          <a:p>
            <a:endParaRPr lang="en-US" dirty="0" smtClean="0"/>
          </a:p>
          <a:p>
            <a:r>
              <a:rPr lang="en-US" dirty="0" smtClean="0"/>
              <a:t>LOD</a:t>
            </a:r>
            <a:r>
              <a:rPr lang="en-US" baseline="0" dirty="0" smtClean="0"/>
              <a:t> Laundromat </a:t>
            </a:r>
          </a:p>
          <a:p>
            <a:pPr marL="171450" indent="-171450">
              <a:buFont typeface="Arial"/>
              <a:buChar char="•"/>
            </a:pPr>
            <a:r>
              <a:rPr lang="en-US" baseline="0" dirty="0" smtClean="0"/>
              <a:t>crawls the semantic web and cleans copies of the datasets. Can mostly interact with at a dataset level.</a:t>
            </a:r>
          </a:p>
          <a:p>
            <a:pPr marL="171450" indent="-171450">
              <a:buFont typeface="Arial"/>
              <a:buChar char="•"/>
            </a:pPr>
            <a:r>
              <a:rPr lang="en-US" baseline="0" dirty="0" smtClean="0"/>
              <a:t>store the dirty data in the Laundry Basket</a:t>
            </a:r>
          </a:p>
          <a:p>
            <a:pPr marL="171450" indent="-171450">
              <a:buFont typeface="Arial"/>
              <a:buChar char="•"/>
            </a:pPr>
            <a:r>
              <a:rPr lang="en-US" baseline="0" dirty="0" smtClean="0"/>
              <a:t>Cleans and folds in in the wardrobe.</a:t>
            </a:r>
          </a:p>
          <a:p>
            <a:pPr marL="171450" indent="-171450">
              <a:buFont typeface="Arial"/>
              <a:buChar char="•"/>
            </a:pPr>
            <a:r>
              <a:rPr lang="en-US" baseline="0" dirty="0" smtClean="0"/>
              <a:t>Provides Analytics on the datasets.</a:t>
            </a:r>
          </a:p>
          <a:p>
            <a:pPr marL="171450" indent="-171450">
              <a:buFont typeface="Arial"/>
              <a:buChar char="•"/>
            </a:pPr>
            <a:r>
              <a:rPr lang="en-US" baseline="0" dirty="0" smtClean="0"/>
              <a:t>More recently with a tool called Lotus began indexing the triples and can search to see if there are any </a:t>
            </a:r>
            <a:r>
              <a:rPr lang="en-US" baseline="0" dirty="0" err="1" smtClean="0"/>
              <a:t>rdf</a:t>
            </a:r>
            <a:r>
              <a:rPr lang="en-US" baseline="0" dirty="0" smtClean="0"/>
              <a:t> representations for a something on the web.</a:t>
            </a:r>
          </a:p>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14</a:t>
            </a:fld>
            <a:endParaRPr lang="en-US"/>
          </a:p>
        </p:txBody>
      </p:sp>
    </p:spTree>
    <p:extLst>
      <p:ext uri="{BB962C8B-B14F-4D97-AF65-F5344CB8AC3E}">
        <p14:creationId xmlns:p14="http://schemas.microsoft.com/office/powerpoint/2010/main" val="1744730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a</a:t>
            </a:r>
            <a:r>
              <a:rPr lang="en-US" baseline="0" dirty="0" smtClean="0"/>
              <a:t> model decided on</a:t>
            </a:r>
            <a:r>
              <a:rPr lang="is-IS" baseline="0" dirty="0" smtClean="0"/>
              <a:t>…</a:t>
            </a:r>
          </a:p>
          <a:p>
            <a:endParaRPr lang="is-IS" baseline="0" dirty="0" smtClean="0"/>
          </a:p>
          <a:p>
            <a:r>
              <a:rPr lang="is-IS" baseline="0" dirty="0" smtClean="0"/>
              <a:t>Onto something </a:t>
            </a:r>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15</a:t>
            </a:fld>
            <a:endParaRPr lang="en-US"/>
          </a:p>
        </p:txBody>
      </p:sp>
    </p:spTree>
    <p:extLst>
      <p:ext uri="{BB962C8B-B14F-4D97-AF65-F5344CB8AC3E}">
        <p14:creationId xmlns:p14="http://schemas.microsoft.com/office/powerpoint/2010/main" val="351204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Next up, I want to talk about a couple tools </a:t>
            </a:r>
            <a:r>
              <a:rPr lang="en-US" baseline="0" dirty="0" smtClean="0"/>
              <a:t>to help with clean up and URI gathering. They aren’t the only tools or even the most appropriate for every workflow, but they give you an idea of what’s involved.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Open Refine allows you to clean up string data relatively easily and with the LOD Refine extension you can map non-RDF to RDF, and get URIs for strings.</a:t>
            </a:r>
          </a:p>
        </p:txBody>
      </p:sp>
      <p:sp>
        <p:nvSpPr>
          <p:cNvPr id="4" name="Slide Number Placeholder 3"/>
          <p:cNvSpPr>
            <a:spLocks noGrp="1"/>
          </p:cNvSpPr>
          <p:nvPr>
            <p:ph type="sldNum" sz="quarter" idx="10"/>
          </p:nvPr>
        </p:nvSpPr>
        <p:spPr/>
        <p:txBody>
          <a:bodyPr/>
          <a:lstStyle/>
          <a:p>
            <a:fld id="{834D9667-41B7-7B4F-A039-48662D2126DB}" type="slidenum">
              <a:rPr lang="en-US" smtClean="0"/>
              <a:t>16</a:t>
            </a:fld>
            <a:endParaRPr lang="en-US"/>
          </a:p>
        </p:txBody>
      </p:sp>
    </p:spTree>
    <p:extLst>
      <p:ext uri="{BB962C8B-B14F-4D97-AF65-F5344CB8AC3E}">
        <p14:creationId xmlns:p14="http://schemas.microsoft.com/office/powerpoint/2010/main" val="3773136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MARC</a:t>
            </a:r>
            <a:r>
              <a:rPr lang="en-US" baseline="0" dirty="0" smtClean="0"/>
              <a:t> data </a:t>
            </a:r>
            <a:r>
              <a:rPr lang="en-US" baseline="0" dirty="0" err="1" smtClean="0"/>
              <a:t>mungers</a:t>
            </a:r>
            <a:r>
              <a:rPr lang="en-US" baseline="0" dirty="0" smtClean="0"/>
              <a:t> will be familiar with MARC Edit, the reason I bring it up here is the Build Links Tool will look up URIs for 1, 6, and 7XX fields in MARC and try to bring back URIs from a data source.</a:t>
            </a:r>
          </a:p>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17</a:t>
            </a:fld>
            <a:endParaRPr lang="en-US"/>
          </a:p>
        </p:txBody>
      </p:sp>
    </p:spTree>
    <p:extLst>
      <p:ext uri="{BB962C8B-B14F-4D97-AF65-F5344CB8AC3E}">
        <p14:creationId xmlns:p14="http://schemas.microsoft.com/office/powerpoint/2010/main" val="1940236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recently, MARC Edit has been integrated with Open</a:t>
            </a:r>
            <a:r>
              <a:rPr lang="en-US" baseline="0" dirty="0" smtClean="0"/>
              <a:t> Refine so that you can pass data from one to the other to use what each is good for.</a:t>
            </a:r>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18</a:t>
            </a:fld>
            <a:endParaRPr lang="en-US"/>
          </a:p>
        </p:txBody>
      </p:sp>
    </p:spTree>
    <p:extLst>
      <p:ext uri="{BB962C8B-B14F-4D97-AF65-F5344CB8AC3E}">
        <p14:creationId xmlns:p14="http://schemas.microsoft.com/office/powerpoint/2010/main" val="3975017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Gary</a:t>
            </a:r>
            <a:r>
              <a:rPr lang="en-US" baseline="0" dirty="0" smtClean="0"/>
              <a:t> Strawn (a hero in authorities circles) has been expanding his authority tool kit to be able to follow a URI and pull back linked data into Authority records.</a:t>
            </a:r>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19</a:t>
            </a:fld>
            <a:endParaRPr lang="en-US"/>
          </a:p>
        </p:txBody>
      </p:sp>
    </p:spTree>
    <p:extLst>
      <p:ext uri="{BB962C8B-B14F-4D97-AF65-F5344CB8AC3E}">
        <p14:creationId xmlns:p14="http://schemas.microsoft.com/office/powerpoint/2010/main" val="1004035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example of the record</a:t>
            </a:r>
            <a:r>
              <a:rPr lang="en-US" baseline="0" dirty="0" smtClean="0"/>
              <a:t> enhanced.</a:t>
            </a:r>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20</a:t>
            </a:fld>
            <a:endParaRPr lang="en-US"/>
          </a:p>
        </p:txBody>
      </p:sp>
    </p:spTree>
    <p:extLst>
      <p:ext uri="{BB962C8B-B14F-4D97-AF65-F5344CB8AC3E}">
        <p14:creationId xmlns:p14="http://schemas.microsoft.com/office/powerpoint/2010/main" val="1494117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lvl="0" indent="0">
              <a:spcBef>
                <a:spcPts val="0"/>
              </a:spcBef>
              <a:buSzPct val="100000"/>
              <a:buNone/>
            </a:pPr>
            <a:r>
              <a:rPr lang="en-US" sz="2400" dirty="0" smtClean="0"/>
              <a:t>(494 Flyers) </a:t>
            </a:r>
          </a:p>
          <a:p>
            <a:pPr marL="514350" indent="-342900">
              <a:spcBef>
                <a:spcPts val="0"/>
              </a:spcBef>
              <a:buSzPct val="100000"/>
            </a:pPr>
            <a:r>
              <a:rPr lang="en-US" sz="2400" dirty="0" smtClean="0"/>
              <a:t>Each of flyer describes an event/s</a:t>
            </a:r>
          </a:p>
          <a:p>
            <a:pPr marL="914400" lvl="1" indent="-342900">
              <a:spcBef>
                <a:spcPts val="0"/>
              </a:spcBef>
              <a:buSzPct val="100000"/>
            </a:pPr>
            <a:r>
              <a:rPr lang="en-US" sz="2400" dirty="0" smtClean="0"/>
              <a:t>Events can have a known venue. Multiple flyers can refer to the same venue.</a:t>
            </a:r>
          </a:p>
          <a:p>
            <a:pPr marL="914400" lvl="1" indent="-342900">
              <a:spcBef>
                <a:spcPts val="0"/>
              </a:spcBef>
              <a:buSzPct val="100000"/>
            </a:pPr>
            <a:r>
              <a:rPr lang="en-US" sz="2400" dirty="0" smtClean="0"/>
              <a:t>Each event can have anywhere from 1-20 (plus) performers</a:t>
            </a:r>
          </a:p>
          <a:p>
            <a:pPr marL="457200" lvl="0" indent="-342900">
              <a:spcBef>
                <a:spcPts val="0"/>
              </a:spcBef>
              <a:buSzPct val="100000"/>
            </a:pPr>
            <a:endParaRPr lang="en-US" sz="2400" dirty="0" smtClean="0"/>
          </a:p>
          <a:p>
            <a:pPr marL="457200" lvl="0" indent="-342900">
              <a:spcBef>
                <a:spcPts val="0"/>
              </a:spcBef>
              <a:buSzPct val="100000"/>
            </a:pPr>
            <a:r>
              <a:rPr lang="en-US" sz="2400" dirty="0" smtClean="0"/>
              <a:t>Flyer Metadata</a:t>
            </a:r>
          </a:p>
          <a:p>
            <a:pPr marL="171450" indent="0">
              <a:spcBef>
                <a:spcPts val="0"/>
              </a:spcBef>
              <a:buSzPct val="100000"/>
              <a:buNone/>
            </a:pPr>
            <a:endParaRPr lang="en-US" sz="1800" dirty="0" smtClean="0"/>
          </a:p>
          <a:p>
            <a:pPr marL="857250" lvl="1" indent="-285750">
              <a:spcBef>
                <a:spcPts val="0"/>
              </a:spcBef>
              <a:buSzPct val="100000"/>
              <a:buFont typeface="Arial"/>
              <a:buChar char="•"/>
            </a:pPr>
            <a:r>
              <a:rPr lang="en-US" sz="2800" dirty="0" smtClean="0"/>
              <a:t>Cataloged using </a:t>
            </a:r>
            <a:r>
              <a:rPr lang="en-US" sz="2800" dirty="0" err="1" smtClean="0"/>
              <a:t>ARTstor’s</a:t>
            </a:r>
            <a:r>
              <a:rPr lang="en-US" sz="2800" dirty="0" smtClean="0"/>
              <a:t> </a:t>
            </a:r>
            <a:r>
              <a:rPr lang="en-US" sz="2800" dirty="0" err="1" smtClean="0"/>
              <a:t>SharedShelf</a:t>
            </a:r>
            <a:endParaRPr lang="en-US" sz="2800" dirty="0" smtClean="0"/>
          </a:p>
          <a:p>
            <a:pPr marL="857250" lvl="1" indent="-285750">
              <a:spcBef>
                <a:spcPts val="0"/>
              </a:spcBef>
              <a:buSzPct val="100000"/>
              <a:buFont typeface="Arial"/>
              <a:buChar char="•"/>
            </a:pPr>
            <a:r>
              <a:rPr lang="en-US" sz="2800" dirty="0" smtClean="0"/>
              <a:t>Custom template </a:t>
            </a:r>
          </a:p>
          <a:p>
            <a:pPr marL="1257300" lvl="2" indent="-285750">
              <a:spcBef>
                <a:spcPts val="0"/>
              </a:spcBef>
              <a:buSzPct val="100000"/>
            </a:pPr>
            <a:r>
              <a:rPr lang="en-US" sz="2800" dirty="0" smtClean="0"/>
              <a:t>Uses some elements for VRA (</a:t>
            </a:r>
            <a:r>
              <a:rPr lang="en-US" sz="2800" dirty="0" err="1" smtClean="0"/>
              <a:t>worktype</a:t>
            </a:r>
            <a:r>
              <a:rPr lang="en-US" sz="2800" dirty="0" smtClean="0"/>
              <a:t>, category, start and end dates) </a:t>
            </a:r>
          </a:p>
          <a:p>
            <a:pPr marL="1257300" lvl="2" indent="-285750">
              <a:spcBef>
                <a:spcPts val="0"/>
              </a:spcBef>
              <a:buSzPct val="100000"/>
            </a:pPr>
            <a:r>
              <a:rPr lang="en-US" sz="2800" dirty="0" smtClean="0"/>
              <a:t>Customized to capture specialized metadata, graphic designer, event and venue information</a:t>
            </a:r>
          </a:p>
          <a:p>
            <a:pPr marL="857250" lvl="1" indent="-285750">
              <a:spcBef>
                <a:spcPts val="0"/>
              </a:spcBef>
              <a:buSzPct val="100000"/>
              <a:buFont typeface="Arial"/>
              <a:buChar char="•"/>
            </a:pPr>
            <a:r>
              <a:rPr lang="en-US" sz="2800" dirty="0" smtClean="0"/>
              <a:t>Uses Getty AAT for </a:t>
            </a:r>
            <a:r>
              <a:rPr lang="en-US" sz="2800" dirty="0" err="1" smtClean="0"/>
              <a:t>worktypes</a:t>
            </a:r>
            <a:r>
              <a:rPr lang="en-US" sz="2800" dirty="0" smtClean="0"/>
              <a:t>, </a:t>
            </a:r>
            <a:r>
              <a:rPr lang="en-US" sz="2800" dirty="0" err="1" smtClean="0"/>
              <a:t>RefID’s</a:t>
            </a:r>
            <a:r>
              <a:rPr lang="en-US" sz="2800" dirty="0" smtClean="0"/>
              <a:t>.</a:t>
            </a:r>
          </a:p>
          <a:p>
            <a:pPr marL="857250" lvl="1" indent="-285750">
              <a:spcBef>
                <a:spcPts val="0"/>
              </a:spcBef>
              <a:buSzPct val="100000"/>
              <a:buFont typeface="Arial"/>
              <a:buChar char="•"/>
            </a:pPr>
            <a:r>
              <a:rPr lang="en-US" sz="2800" dirty="0" smtClean="0"/>
              <a:t>Mostly local authorities for performers, rarely represented by LCNAF or other name authorities</a:t>
            </a:r>
          </a:p>
          <a:p>
            <a:pPr marL="457200" lvl="0" indent="-342900">
              <a:spcBef>
                <a:spcPts val="0"/>
              </a:spcBef>
              <a:buSzPct val="100000"/>
            </a:pPr>
            <a:endParaRPr lang="en-US" sz="2400" dirty="0" smtClean="0"/>
          </a:p>
          <a:p>
            <a:pPr marL="914400" lvl="1" indent="-342900">
              <a:spcBef>
                <a:spcPts val="0"/>
              </a:spcBef>
              <a:buSzPct val="100000"/>
            </a:pPr>
            <a:endParaRPr lang="en-US" sz="2400" dirty="0" smtClean="0"/>
          </a:p>
          <a:p>
            <a:pPr marL="914400" lvl="1" indent="-342900">
              <a:spcBef>
                <a:spcPts val="0"/>
              </a:spcBef>
              <a:buSzPct val="100000"/>
            </a:pPr>
            <a:endParaRPr lang="en-US" sz="2400" dirty="0" smtClean="0"/>
          </a:p>
          <a:p>
            <a:endParaRPr lang="en-US" dirty="0"/>
          </a:p>
        </p:txBody>
      </p:sp>
      <p:sp>
        <p:nvSpPr>
          <p:cNvPr id="4" name="Slide Number Placeholder 3"/>
          <p:cNvSpPr>
            <a:spLocks noGrp="1"/>
          </p:cNvSpPr>
          <p:nvPr>
            <p:ph type="sldNum" idx="10"/>
          </p:nvPr>
        </p:nvSpPr>
        <p:spPr/>
        <p:txBody>
          <a:bodyPr/>
          <a:lstStyle/>
          <a:p>
            <a:pPr marL="0" lvl="0" indent="0">
              <a:spcBef>
                <a:spcPts val="0"/>
              </a:spcBef>
              <a:buSzPct val="25000"/>
              <a:buNone/>
            </a:pPr>
            <a:fld id="{00000000-1234-1234-1234-123412341234}" type="slidenum">
              <a:rPr lang="en-US" smtClean="0"/>
              <a:t>25</a:t>
            </a:fld>
            <a:endParaRPr lang="en-US"/>
          </a:p>
        </p:txBody>
      </p:sp>
    </p:spTree>
    <p:extLst>
      <p:ext uri="{BB962C8B-B14F-4D97-AF65-F5344CB8AC3E}">
        <p14:creationId xmlns:p14="http://schemas.microsoft.com/office/powerpoint/2010/main" val="389175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6" name="Shape 2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42900">
              <a:spcBef>
                <a:spcPts val="0"/>
              </a:spcBef>
              <a:buSzPct val="100000"/>
            </a:pPr>
            <a:r>
              <a:rPr lang="en-US" sz="1800" dirty="0" err="1" smtClean="0"/>
              <a:t>MusicBrainz</a:t>
            </a:r>
            <a:r>
              <a:rPr lang="en-US" sz="1800" dirty="0" smtClean="0"/>
              <a:t> is an open music encyclopedia that collects music metadata and makes it available to the public. </a:t>
            </a:r>
          </a:p>
          <a:p>
            <a:pPr marL="457200" lvl="0" indent="-342900">
              <a:spcBef>
                <a:spcPts val="0"/>
              </a:spcBef>
              <a:buSzPct val="100000"/>
              <a:buFont typeface="Arial"/>
              <a:buChar char="•"/>
            </a:pPr>
            <a:r>
              <a:rPr lang="en-US" sz="1800" dirty="0" smtClean="0"/>
              <a:t>Pulls in descriptions from Wikipedia</a:t>
            </a:r>
          </a:p>
          <a:p>
            <a:pPr marL="457200" lvl="0" indent="-342900">
              <a:spcBef>
                <a:spcPts val="0"/>
              </a:spcBef>
              <a:buSzPct val="100000"/>
              <a:buFont typeface="Arial"/>
              <a:buChar char="•"/>
            </a:pPr>
            <a:r>
              <a:rPr lang="en-US" sz="1800" dirty="0" smtClean="0"/>
              <a:t>has relationships to other artists</a:t>
            </a:r>
          </a:p>
          <a:p>
            <a:pPr marL="457200" lvl="0" indent="-342900">
              <a:spcBef>
                <a:spcPts val="0"/>
              </a:spcBef>
              <a:buSzPct val="100000"/>
              <a:buFont typeface="Arial"/>
              <a:buChar char="•"/>
            </a:pPr>
            <a:r>
              <a:rPr lang="en-US" sz="1800" dirty="0" smtClean="0"/>
              <a:t>Works they have produced</a:t>
            </a:r>
          </a:p>
          <a:p>
            <a:pPr marL="457200" lvl="0" indent="-342900">
              <a:spcBef>
                <a:spcPts val="0"/>
              </a:spcBef>
              <a:buSzPct val="100000"/>
              <a:buFont typeface="Arial"/>
              <a:buChar char="•"/>
            </a:pPr>
            <a:r>
              <a:rPr lang="en-US" sz="1800" dirty="0" smtClean="0"/>
              <a:t>Events they were related</a:t>
            </a:r>
            <a:r>
              <a:rPr lang="en-US" sz="1800" baseline="0" dirty="0" smtClean="0"/>
              <a:t> to</a:t>
            </a:r>
          </a:p>
          <a:p>
            <a:pPr marL="114300" lvl="0" indent="0">
              <a:spcBef>
                <a:spcPts val="0"/>
              </a:spcBef>
              <a:buSzPct val="100000"/>
              <a:buFont typeface="Arial"/>
              <a:buNone/>
            </a:pPr>
            <a:endParaRPr lang="en-US" sz="1800" baseline="0" dirty="0" smtClean="0"/>
          </a:p>
          <a:p>
            <a:pPr marL="114300" lvl="0" indent="0">
              <a:spcBef>
                <a:spcPts val="0"/>
              </a:spcBef>
              <a:buSzPct val="100000"/>
              <a:buFont typeface="Arial"/>
              <a:buNone/>
            </a:pPr>
            <a:r>
              <a:rPr lang="en-US" sz="1800" baseline="0" dirty="0" smtClean="0"/>
              <a:t>All of this data is available as RDF through </a:t>
            </a:r>
            <a:r>
              <a:rPr lang="en-US" sz="1800" baseline="0" dirty="0" err="1" smtClean="0"/>
              <a:t>LinkedBrainz</a:t>
            </a:r>
            <a:endParaRPr lang="en-US" sz="1800" dirty="0" smtClean="0"/>
          </a:p>
          <a:p>
            <a:pPr marL="457200" lvl="0" indent="-342900">
              <a:spcBef>
                <a:spcPts val="0"/>
              </a:spcBef>
              <a:buSzPct val="100000"/>
            </a:pPr>
            <a:endParaRPr lang="en-US" sz="1800" dirty="0" smtClean="0"/>
          </a:p>
        </p:txBody>
      </p:sp>
      <p:sp>
        <p:nvSpPr>
          <p:cNvPr id="257" name="Shape 257"/>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26</a:t>
            </a:fld>
            <a:endParaRPr lang="en-US"/>
          </a:p>
        </p:txBody>
      </p:sp>
    </p:spTree>
    <p:extLst>
      <p:ext uri="{BB962C8B-B14F-4D97-AF65-F5344CB8AC3E}">
        <p14:creationId xmlns:p14="http://schemas.microsoft.com/office/powerpoint/2010/main" val="3048123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Considering</a:t>
            </a:r>
            <a:r>
              <a:rPr lang="en-US" baseline="0" dirty="0" smtClean="0"/>
              <a:t> Schema persons as well.</a:t>
            </a:r>
          </a:p>
        </p:txBody>
      </p:sp>
      <p:sp>
        <p:nvSpPr>
          <p:cNvPr id="4" name="Slide Number Placeholder 3"/>
          <p:cNvSpPr>
            <a:spLocks noGrp="1"/>
          </p:cNvSpPr>
          <p:nvPr>
            <p:ph type="sldNum" idx="10"/>
          </p:nvPr>
        </p:nvSpPr>
        <p:spPr/>
        <p:txBody>
          <a:bodyPr/>
          <a:lstStyle/>
          <a:p>
            <a:pPr marL="0" lvl="0" indent="0">
              <a:spcBef>
                <a:spcPts val="0"/>
              </a:spcBef>
              <a:buSzPct val="25000"/>
              <a:buNone/>
            </a:pPr>
            <a:fld id="{00000000-1234-1234-1234-123412341234}" type="slidenum">
              <a:rPr lang="en-US" smtClean="0"/>
              <a:t>29</a:t>
            </a:fld>
            <a:endParaRPr lang="en-US"/>
          </a:p>
        </p:txBody>
      </p:sp>
    </p:spTree>
    <p:extLst>
      <p:ext uri="{BB962C8B-B14F-4D97-AF65-F5344CB8AC3E}">
        <p14:creationId xmlns:p14="http://schemas.microsoft.com/office/powerpoint/2010/main" val="1701376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Vision, Value, and Action</a:t>
            </a:r>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32</a:t>
            </a:fld>
            <a:endParaRPr lang="en-US"/>
          </a:p>
        </p:txBody>
      </p:sp>
    </p:spTree>
    <p:extLst>
      <p:ext uri="{BB962C8B-B14F-4D97-AF65-F5344CB8AC3E}">
        <p14:creationId xmlns:p14="http://schemas.microsoft.com/office/powerpoint/2010/main" val="848676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I’m interested in how we can increase our capacity to experiment and ultimately implement.</a:t>
            </a:r>
            <a:endParaRPr lang="en-US" dirty="0" smtClean="0"/>
          </a:p>
          <a:p>
            <a:endParaRPr lang="en-US" dirty="0" smtClean="0"/>
          </a:p>
          <a:p>
            <a:r>
              <a:rPr lang="en-US" dirty="0" smtClean="0"/>
              <a:t>Human</a:t>
            </a:r>
            <a:r>
              <a:rPr lang="en-US" baseline="0" dirty="0" smtClean="0"/>
              <a:t> Resources are intertwined with financial resources.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2F1F58"/>
                </a:solidFill>
              </a:rPr>
              <a:t>How do we increase the sum in the zero-sum equation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2F1F58"/>
              </a:solidFill>
            </a:endParaRPr>
          </a:p>
          <a:p>
            <a:r>
              <a:rPr lang="en-US" dirty="0" smtClean="0">
                <a:solidFill>
                  <a:srgbClr val="2F1F58"/>
                </a:solidFill>
              </a:rPr>
              <a:t>Internal advocacy for the value of metadata</a:t>
            </a:r>
          </a:p>
          <a:p>
            <a:pPr marL="0" indent="0">
              <a:buNone/>
            </a:pPr>
            <a:endParaRPr lang="en-US" dirty="0" smtClean="0">
              <a:solidFill>
                <a:srgbClr val="2F1F58"/>
              </a:solidFill>
            </a:endParaRPr>
          </a:p>
          <a:p>
            <a:r>
              <a:rPr lang="en-US" dirty="0" smtClean="0">
                <a:solidFill>
                  <a:srgbClr val="2F1F58"/>
                </a:solidFill>
              </a:rPr>
              <a:t>Partnerships with like-minded/complimentary institutions</a:t>
            </a:r>
          </a:p>
          <a:p>
            <a:pPr marL="0" indent="0">
              <a:buNone/>
            </a:pPr>
            <a:endParaRPr lang="en-US" dirty="0" smtClean="0">
              <a:solidFill>
                <a:srgbClr val="2F1F58"/>
              </a:solidFill>
            </a:endParaRPr>
          </a:p>
          <a:p>
            <a:r>
              <a:rPr lang="en-US" dirty="0" smtClean="0">
                <a:solidFill>
                  <a:srgbClr val="2F1F58"/>
                </a:solidFill>
              </a:rPr>
              <a:t>Grants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2F1F58"/>
              </a:solidFill>
            </a:endParaRPr>
          </a:p>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33</a:t>
            </a:fld>
            <a:endParaRPr lang="en-US"/>
          </a:p>
        </p:txBody>
      </p:sp>
    </p:spTree>
    <p:extLst>
      <p:ext uri="{BB962C8B-B14F-4D97-AF65-F5344CB8AC3E}">
        <p14:creationId xmlns:p14="http://schemas.microsoft.com/office/powerpoint/2010/main" val="988416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34</a:t>
            </a:fld>
            <a:endParaRPr lang="en-US"/>
          </a:p>
        </p:txBody>
      </p:sp>
    </p:spTree>
    <p:extLst>
      <p:ext uri="{BB962C8B-B14F-4D97-AF65-F5344CB8AC3E}">
        <p14:creationId xmlns:p14="http://schemas.microsoft.com/office/powerpoint/2010/main" val="2176913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said this</a:t>
            </a:r>
            <a:r>
              <a:rPr lang="en-US" baseline="0" dirty="0" smtClean="0"/>
              <a:t> before, in different contexts, but I value learning more than self-preservation.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need the humility to form questions, and care enough to ask </a:t>
            </a:r>
            <a:r>
              <a:rPr lang="en-US" sz="1200" kern="1200" smtClean="0">
                <a:solidFill>
                  <a:schemeClr val="tx1"/>
                </a:solidFill>
                <a:latin typeface="+mn-lt"/>
                <a:ea typeface="+mn-ea"/>
                <a:cs typeface="+mn-cs"/>
              </a:rPr>
              <a:t>them.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34D9667-41B7-7B4F-A039-48662D2126DB}" type="slidenum">
              <a:rPr lang="en-US" smtClean="0"/>
              <a:t>35</a:t>
            </a:fld>
            <a:endParaRPr lang="en-US"/>
          </a:p>
        </p:txBody>
      </p:sp>
    </p:spTree>
    <p:extLst>
      <p:ext uri="{BB962C8B-B14F-4D97-AF65-F5344CB8AC3E}">
        <p14:creationId xmlns:p14="http://schemas.microsoft.com/office/powerpoint/2010/main" val="304250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B118BA-2D13-6D40-B6C7-1BCD81894414}" type="slidenum">
              <a:rPr lang="en-US" smtClean="0"/>
              <a:t>36</a:t>
            </a:fld>
            <a:endParaRPr lang="en-US"/>
          </a:p>
        </p:txBody>
      </p:sp>
    </p:spTree>
    <p:extLst>
      <p:ext uri="{BB962C8B-B14F-4D97-AF65-F5344CB8AC3E}">
        <p14:creationId xmlns:p14="http://schemas.microsoft.com/office/powerpoint/2010/main" val="3380446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D2240C-52E6-5341-B4C1-F2B3C729FF2C}" type="datetime1">
              <a:rPr lang="en-US" smtClean="0"/>
              <a:t>5/19/2016</a:t>
            </a:fld>
            <a:endParaRPr lang="en-US"/>
          </a:p>
        </p:txBody>
      </p:sp>
      <p:sp>
        <p:nvSpPr>
          <p:cNvPr id="5" name="Footer Placeholder 4"/>
          <p:cNvSpPr>
            <a:spLocks noGrp="1"/>
          </p:cNvSpPr>
          <p:nvPr>
            <p:ph type="ftr" sz="quarter" idx="11"/>
          </p:nvPr>
        </p:nvSpPr>
        <p:spPr/>
        <p:txBody>
          <a:bodyPr/>
          <a:lstStyle/>
          <a:p>
            <a:r>
              <a:rPr lang="en-US" smtClean="0"/>
              <a:t>Steven Folsom | NETSL | April 8, 2016</a:t>
            </a:r>
            <a:endParaRPr lang="en-US"/>
          </a:p>
        </p:txBody>
      </p:sp>
      <p:sp>
        <p:nvSpPr>
          <p:cNvPr id="6" name="Slide Number Placeholder 5"/>
          <p:cNvSpPr>
            <a:spLocks noGrp="1"/>
          </p:cNvSpPr>
          <p:nvPr>
            <p:ph type="sldNum" sz="quarter" idx="12"/>
          </p:nvPr>
        </p:nvSpPr>
        <p:spPr/>
        <p:txBody>
          <a:bodyPr/>
          <a:lstStyle/>
          <a:p>
            <a:fld id="{F736CEB2-4B8C-3946-9662-7FED07F32CAE}" type="slidenum">
              <a:rPr lang="en-US" smtClean="0"/>
              <a:t>‹#›</a:t>
            </a:fld>
            <a:endParaRPr lang="en-US"/>
          </a:p>
        </p:txBody>
      </p:sp>
    </p:spTree>
    <p:extLst>
      <p:ext uri="{BB962C8B-B14F-4D97-AF65-F5344CB8AC3E}">
        <p14:creationId xmlns:p14="http://schemas.microsoft.com/office/powerpoint/2010/main" val="423817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56BC7A-7048-4B43-AE25-C382399D7012}" type="datetime1">
              <a:rPr lang="en-US" smtClean="0"/>
              <a:t>5/19/2016</a:t>
            </a:fld>
            <a:endParaRPr lang="en-US"/>
          </a:p>
        </p:txBody>
      </p:sp>
      <p:sp>
        <p:nvSpPr>
          <p:cNvPr id="5" name="Footer Placeholder 4"/>
          <p:cNvSpPr>
            <a:spLocks noGrp="1"/>
          </p:cNvSpPr>
          <p:nvPr>
            <p:ph type="ftr" sz="quarter" idx="11"/>
          </p:nvPr>
        </p:nvSpPr>
        <p:spPr/>
        <p:txBody>
          <a:bodyPr/>
          <a:lstStyle/>
          <a:p>
            <a:r>
              <a:rPr lang="en-US" smtClean="0"/>
              <a:t>Steven Folsom | NETSL | April 8, 2016</a:t>
            </a:r>
            <a:endParaRPr lang="en-US"/>
          </a:p>
        </p:txBody>
      </p:sp>
      <p:sp>
        <p:nvSpPr>
          <p:cNvPr id="6" name="Slide Number Placeholder 5"/>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107651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4E429B-1872-2B44-88F0-727E70EDCF30}" type="datetime1">
              <a:rPr lang="en-US" smtClean="0"/>
              <a:t>5/19/2016</a:t>
            </a:fld>
            <a:endParaRPr lang="en-US"/>
          </a:p>
        </p:txBody>
      </p:sp>
      <p:sp>
        <p:nvSpPr>
          <p:cNvPr id="5" name="Footer Placeholder 4"/>
          <p:cNvSpPr>
            <a:spLocks noGrp="1"/>
          </p:cNvSpPr>
          <p:nvPr>
            <p:ph type="ftr" sz="quarter" idx="11"/>
          </p:nvPr>
        </p:nvSpPr>
        <p:spPr/>
        <p:txBody>
          <a:bodyPr/>
          <a:lstStyle/>
          <a:p>
            <a:r>
              <a:rPr lang="en-US" smtClean="0"/>
              <a:t>Steven Folsom | NETSL | April 8, 2016</a:t>
            </a:r>
            <a:endParaRPr lang="en-US"/>
          </a:p>
        </p:txBody>
      </p:sp>
      <p:sp>
        <p:nvSpPr>
          <p:cNvPr id="6" name="Slide Number Placeholder 5"/>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2433690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84A988-0524-F447-85BA-6EA8D99EF488}" type="datetime1">
              <a:rPr lang="en-US" smtClean="0"/>
              <a:t>5/19/2016</a:t>
            </a:fld>
            <a:endParaRPr lang="en-US"/>
          </a:p>
        </p:txBody>
      </p:sp>
      <p:sp>
        <p:nvSpPr>
          <p:cNvPr id="6" name="Footer Placeholder 5"/>
          <p:cNvSpPr>
            <a:spLocks noGrp="1"/>
          </p:cNvSpPr>
          <p:nvPr>
            <p:ph type="ftr" sz="quarter" idx="11"/>
          </p:nvPr>
        </p:nvSpPr>
        <p:spPr/>
        <p:txBody>
          <a:bodyPr/>
          <a:lstStyle/>
          <a:p>
            <a:r>
              <a:rPr lang="en-US" smtClean="0"/>
              <a:t>Steven Folsom | NETSL | April 8, 2016</a:t>
            </a:r>
            <a:endParaRPr lang="en-US"/>
          </a:p>
        </p:txBody>
      </p:sp>
      <p:sp>
        <p:nvSpPr>
          <p:cNvPr id="7" name="Slide Number Placeholder 6"/>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3565619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048C0A-C225-F544-B391-7A1E050488A1}" type="datetime1">
              <a:rPr lang="en-US" smtClean="0"/>
              <a:t>5/19/2016</a:t>
            </a:fld>
            <a:endParaRPr lang="en-US"/>
          </a:p>
        </p:txBody>
      </p:sp>
      <p:sp>
        <p:nvSpPr>
          <p:cNvPr id="8" name="Footer Placeholder 7"/>
          <p:cNvSpPr>
            <a:spLocks noGrp="1"/>
          </p:cNvSpPr>
          <p:nvPr>
            <p:ph type="ftr" sz="quarter" idx="11"/>
          </p:nvPr>
        </p:nvSpPr>
        <p:spPr/>
        <p:txBody>
          <a:bodyPr/>
          <a:lstStyle/>
          <a:p>
            <a:r>
              <a:rPr lang="en-US" smtClean="0"/>
              <a:t>Steven Folsom | NETSL | April 8, 2016</a:t>
            </a:r>
            <a:endParaRPr lang="en-US"/>
          </a:p>
        </p:txBody>
      </p:sp>
      <p:sp>
        <p:nvSpPr>
          <p:cNvPr id="9" name="Slide Number Placeholder 8"/>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2648552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BE94FA-7CF9-EF47-BE3A-DD2F2AF27885}" type="datetime1">
              <a:rPr lang="en-US" smtClean="0"/>
              <a:t>5/19/2016</a:t>
            </a:fld>
            <a:endParaRPr lang="en-US"/>
          </a:p>
        </p:txBody>
      </p:sp>
      <p:sp>
        <p:nvSpPr>
          <p:cNvPr id="4" name="Footer Placeholder 3"/>
          <p:cNvSpPr>
            <a:spLocks noGrp="1"/>
          </p:cNvSpPr>
          <p:nvPr>
            <p:ph type="ftr" sz="quarter" idx="11"/>
          </p:nvPr>
        </p:nvSpPr>
        <p:spPr/>
        <p:txBody>
          <a:bodyPr/>
          <a:lstStyle/>
          <a:p>
            <a:r>
              <a:rPr lang="en-US" smtClean="0"/>
              <a:t>Steven Folsom | NETSL | April 8, 2016</a:t>
            </a:r>
            <a:endParaRPr lang="en-US"/>
          </a:p>
        </p:txBody>
      </p:sp>
      <p:sp>
        <p:nvSpPr>
          <p:cNvPr id="5" name="Slide Number Placeholder 4"/>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3989535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E7564B-B076-D841-9CE4-52D1651119D9}" type="datetime1">
              <a:rPr lang="en-US" smtClean="0"/>
              <a:t>5/19/2016</a:t>
            </a:fld>
            <a:endParaRPr lang="en-US"/>
          </a:p>
        </p:txBody>
      </p:sp>
      <p:sp>
        <p:nvSpPr>
          <p:cNvPr id="3" name="Footer Placeholder 2"/>
          <p:cNvSpPr>
            <a:spLocks noGrp="1"/>
          </p:cNvSpPr>
          <p:nvPr>
            <p:ph type="ftr" sz="quarter" idx="11"/>
          </p:nvPr>
        </p:nvSpPr>
        <p:spPr/>
        <p:txBody>
          <a:bodyPr/>
          <a:lstStyle/>
          <a:p>
            <a:r>
              <a:rPr lang="en-US" smtClean="0"/>
              <a:t>Steven Folsom | NETSL | April 8, 2016</a:t>
            </a:r>
            <a:endParaRPr lang="en-US"/>
          </a:p>
        </p:txBody>
      </p:sp>
      <p:sp>
        <p:nvSpPr>
          <p:cNvPr id="4" name="Slide Number Placeholder 3"/>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2593462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E63360-22D4-3F44-8C66-C32446F446BD}" type="datetime1">
              <a:rPr lang="en-US" smtClean="0"/>
              <a:t>5/19/2016</a:t>
            </a:fld>
            <a:endParaRPr lang="en-US"/>
          </a:p>
        </p:txBody>
      </p:sp>
      <p:sp>
        <p:nvSpPr>
          <p:cNvPr id="6" name="Footer Placeholder 5"/>
          <p:cNvSpPr>
            <a:spLocks noGrp="1"/>
          </p:cNvSpPr>
          <p:nvPr>
            <p:ph type="ftr" sz="quarter" idx="11"/>
          </p:nvPr>
        </p:nvSpPr>
        <p:spPr/>
        <p:txBody>
          <a:bodyPr/>
          <a:lstStyle/>
          <a:p>
            <a:r>
              <a:rPr lang="en-US" smtClean="0"/>
              <a:t>Steven Folsom | NETSL | April 8, 2016</a:t>
            </a:r>
            <a:endParaRPr lang="en-US"/>
          </a:p>
        </p:txBody>
      </p:sp>
      <p:sp>
        <p:nvSpPr>
          <p:cNvPr id="7" name="Slide Number Placeholder 6"/>
          <p:cNvSpPr>
            <a:spLocks noGrp="1"/>
          </p:cNvSpPr>
          <p:nvPr>
            <p:ph type="sldNum" sz="quarter" idx="12"/>
          </p:nvPr>
        </p:nvSpPr>
        <p:spPr/>
        <p:txBody>
          <a:bodyPr/>
          <a:lstStyle/>
          <a:p>
            <a:fld id="{F736CEB2-4B8C-3946-9662-7FED07F32CAE}" type="slidenum">
              <a:rPr lang="en-US" smtClean="0"/>
              <a:t>‹#›</a:t>
            </a:fld>
            <a:endParaRPr lang="en-US"/>
          </a:p>
        </p:txBody>
      </p:sp>
    </p:spTree>
    <p:extLst>
      <p:ext uri="{BB962C8B-B14F-4D97-AF65-F5344CB8AC3E}">
        <p14:creationId xmlns:p14="http://schemas.microsoft.com/office/powerpoint/2010/main" val="1071805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A1B31-CF3C-8C4D-AB91-8F3E7028A051}" type="datetime1">
              <a:rPr lang="en-US" smtClean="0"/>
              <a:t>5/19/2016</a:t>
            </a:fld>
            <a:endParaRPr lang="en-US"/>
          </a:p>
        </p:txBody>
      </p:sp>
      <p:sp>
        <p:nvSpPr>
          <p:cNvPr id="6" name="Footer Placeholder 5"/>
          <p:cNvSpPr>
            <a:spLocks noGrp="1"/>
          </p:cNvSpPr>
          <p:nvPr>
            <p:ph type="ftr" sz="quarter" idx="11"/>
          </p:nvPr>
        </p:nvSpPr>
        <p:spPr/>
        <p:txBody>
          <a:bodyPr/>
          <a:lstStyle/>
          <a:p>
            <a:r>
              <a:rPr lang="en-US" smtClean="0"/>
              <a:t>Steven Folsom | NETSL | April 8, 2016</a:t>
            </a:r>
            <a:endParaRPr lang="en-US"/>
          </a:p>
        </p:txBody>
      </p:sp>
      <p:sp>
        <p:nvSpPr>
          <p:cNvPr id="7" name="Slide Number Placeholder 6"/>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2206596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225BC9-2793-AE42-B70C-2702CA6421AB}" type="datetime1">
              <a:rPr lang="en-US" smtClean="0"/>
              <a:t>5/19/2016</a:t>
            </a:fld>
            <a:endParaRPr lang="en-US"/>
          </a:p>
        </p:txBody>
      </p:sp>
      <p:sp>
        <p:nvSpPr>
          <p:cNvPr id="5" name="Footer Placeholder 4"/>
          <p:cNvSpPr>
            <a:spLocks noGrp="1"/>
          </p:cNvSpPr>
          <p:nvPr>
            <p:ph type="ftr" sz="quarter" idx="11"/>
          </p:nvPr>
        </p:nvSpPr>
        <p:spPr/>
        <p:txBody>
          <a:bodyPr/>
          <a:lstStyle/>
          <a:p>
            <a:r>
              <a:rPr lang="en-US" smtClean="0"/>
              <a:t>Steven Folsom | NETSL | April 8, 2016</a:t>
            </a:r>
            <a:endParaRPr lang="en-US"/>
          </a:p>
        </p:txBody>
      </p:sp>
      <p:sp>
        <p:nvSpPr>
          <p:cNvPr id="6" name="Slide Number Placeholder 5"/>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3473082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9299FF-6669-D24E-B65F-510B1E964B8B}" type="datetime1">
              <a:rPr lang="en-US" smtClean="0"/>
              <a:t>5/19/2016</a:t>
            </a:fld>
            <a:endParaRPr lang="en-US"/>
          </a:p>
        </p:txBody>
      </p:sp>
      <p:sp>
        <p:nvSpPr>
          <p:cNvPr id="5" name="Footer Placeholder 4"/>
          <p:cNvSpPr>
            <a:spLocks noGrp="1"/>
          </p:cNvSpPr>
          <p:nvPr>
            <p:ph type="ftr" sz="quarter" idx="11"/>
          </p:nvPr>
        </p:nvSpPr>
        <p:spPr/>
        <p:txBody>
          <a:bodyPr/>
          <a:lstStyle/>
          <a:p>
            <a:r>
              <a:rPr lang="en-US" smtClean="0"/>
              <a:t>Steven Folsom | NETSL | April 8, 2016</a:t>
            </a:r>
            <a:endParaRPr lang="en-US"/>
          </a:p>
        </p:txBody>
      </p:sp>
      <p:sp>
        <p:nvSpPr>
          <p:cNvPr id="6" name="Slide Number Placeholder 5"/>
          <p:cNvSpPr>
            <a:spLocks noGrp="1"/>
          </p:cNvSpPr>
          <p:nvPr>
            <p:ph type="sldNum" sz="quarter" idx="12"/>
          </p:nvPr>
        </p:nvSpPr>
        <p:spPr/>
        <p:txBody>
          <a:bodyPr/>
          <a:lstStyle/>
          <a:p>
            <a:fld id="{7E3D36A9-F0E3-A043-AF5C-2344ED90C666}" type="slidenum">
              <a:rPr lang="en-US" smtClean="0"/>
              <a:t>‹#›</a:t>
            </a:fld>
            <a:endParaRPr lang="en-US"/>
          </a:p>
        </p:txBody>
      </p:sp>
    </p:spTree>
    <p:extLst>
      <p:ext uri="{BB962C8B-B14F-4D97-AF65-F5344CB8AC3E}">
        <p14:creationId xmlns:p14="http://schemas.microsoft.com/office/powerpoint/2010/main" val="205296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34D4A3-8B47-4148-B798-61503E7CA21B}" type="datetime1">
              <a:rPr lang="en-US" smtClean="0"/>
              <a:t>5/19/2016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Steven Folsom | NETSL | April 8, 2016</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D36A9-F0E3-A043-AF5C-2344ED90C666}" type="slidenum">
              <a:rPr lang="en-US" smtClean="0"/>
              <a:t>‹#›</a:t>
            </a:fld>
            <a:endParaRPr lang="en-US"/>
          </a:p>
        </p:txBody>
      </p:sp>
    </p:spTree>
    <p:extLst>
      <p:ext uri="{BB962C8B-B14F-4D97-AF65-F5344CB8AC3E}">
        <p14:creationId xmlns:p14="http://schemas.microsoft.com/office/powerpoint/2010/main" val="191370272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3.jpeg"/><Relationship Id="rId7"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hyperlink" Target="https://ctkblogdotcom.wordpress.com/tag/groundswell/"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eremedia.com/tlnt/when-it-comes-to-talent-management-its-just-a-zero-sum-game/"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33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933" y="3289300"/>
            <a:ext cx="8757767" cy="2451100"/>
          </a:xfrm>
        </p:spPr>
        <p:txBody>
          <a:bodyPr>
            <a:normAutofit/>
          </a:bodyPr>
          <a:lstStyle/>
          <a:p>
            <a:pPr algn="l"/>
            <a:r>
              <a:rPr lang="en-US" b="1" dirty="0" smtClean="0">
                <a:solidFill>
                  <a:schemeClr val="tx2"/>
                </a:solidFill>
                <a:cs typeface="Book Antiqua"/>
              </a:rPr>
              <a:t>What Now? </a:t>
            </a:r>
            <a:br>
              <a:rPr lang="en-US" b="1" dirty="0" smtClean="0">
                <a:solidFill>
                  <a:schemeClr val="tx2"/>
                </a:solidFill>
                <a:cs typeface="Book Antiqua"/>
              </a:rPr>
            </a:br>
            <a:r>
              <a:rPr lang="en-US" sz="3600" b="1" dirty="0" smtClean="0">
                <a:solidFill>
                  <a:schemeClr val="tx2"/>
                </a:solidFill>
                <a:cs typeface="Book Antiqua"/>
              </a:rPr>
              <a:t>Current Opportunities in Preparation for Linked Data in Libraries</a:t>
            </a:r>
            <a:br>
              <a:rPr lang="en-US" sz="3600" b="1" dirty="0" smtClean="0">
                <a:solidFill>
                  <a:schemeClr val="tx2"/>
                </a:solidFill>
                <a:cs typeface="Book Antiqua"/>
              </a:rPr>
            </a:br>
            <a:endParaRPr lang="en-US" sz="3600" dirty="0">
              <a:solidFill>
                <a:schemeClr val="tx2"/>
              </a:solidFill>
              <a:cs typeface="Book Antiqua"/>
            </a:endParaRPr>
          </a:p>
        </p:txBody>
      </p:sp>
      <p:sp>
        <p:nvSpPr>
          <p:cNvPr id="4" name="Footer Placeholder 3"/>
          <p:cNvSpPr>
            <a:spLocks noGrp="1"/>
          </p:cNvSpPr>
          <p:nvPr>
            <p:ph type="ftr" sz="quarter" idx="11"/>
          </p:nvPr>
        </p:nvSpPr>
        <p:spPr>
          <a:xfrm>
            <a:off x="246431" y="6210300"/>
            <a:ext cx="8757767" cy="511175"/>
          </a:xfrm>
        </p:spPr>
        <p:txBody>
          <a:bodyPr/>
          <a:lstStyle/>
          <a:p>
            <a:r>
              <a:rPr lang="en-US" dirty="0" smtClean="0">
                <a:solidFill>
                  <a:srgbClr val="2F1F58"/>
                </a:solidFill>
                <a:latin typeface="Book Antiqua"/>
                <a:cs typeface="Book Antiqua"/>
              </a:rPr>
              <a:t>Steven Folsom | NETSL | April 8, 2016</a:t>
            </a:r>
            <a:endParaRPr lang="en-US" dirty="0">
              <a:solidFill>
                <a:srgbClr val="2F1F58"/>
              </a:solidFill>
              <a:latin typeface="Book Antiqua"/>
              <a:cs typeface="Book Antiqua"/>
            </a:endParaRPr>
          </a:p>
        </p:txBody>
      </p:sp>
    </p:spTree>
    <p:extLst>
      <p:ext uri="{BB962C8B-B14F-4D97-AF65-F5344CB8AC3E}">
        <p14:creationId xmlns:p14="http://schemas.microsoft.com/office/powerpoint/2010/main" val="2815130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F1F58"/>
                </a:solidFill>
              </a:rPr>
              <a:t>Talk Outline</a:t>
            </a:r>
            <a:endParaRPr lang="en-US" dirty="0">
              <a:solidFill>
                <a:srgbClr val="2F1F58"/>
              </a:solidFill>
            </a:endParaRPr>
          </a:p>
        </p:txBody>
      </p:sp>
      <p:sp>
        <p:nvSpPr>
          <p:cNvPr id="3" name="Content Placeholder 2"/>
          <p:cNvSpPr>
            <a:spLocks noGrp="1"/>
          </p:cNvSpPr>
          <p:nvPr>
            <p:ph idx="1"/>
          </p:nvPr>
        </p:nvSpPr>
        <p:spPr/>
        <p:txBody>
          <a:bodyPr>
            <a:normAutofit/>
          </a:bodyPr>
          <a:lstStyle/>
          <a:p>
            <a:pPr marL="514350" indent="-457200"/>
            <a:r>
              <a:rPr lang="en-US" dirty="0" smtClean="0">
                <a:solidFill>
                  <a:srgbClr val="2F1F58"/>
                </a:solidFill>
              </a:rPr>
              <a:t>Why Linked Data?</a:t>
            </a:r>
          </a:p>
          <a:p>
            <a:pPr marL="914400" lvl="1" indent="-457200"/>
            <a:r>
              <a:rPr lang="en-US" dirty="0">
                <a:solidFill>
                  <a:srgbClr val="B45EC7"/>
                </a:solidFill>
              </a:rPr>
              <a:t>Why now? [State of the Union</a:t>
            </a:r>
            <a:r>
              <a:rPr lang="en-US" dirty="0" smtClean="0">
                <a:solidFill>
                  <a:srgbClr val="B45EC7"/>
                </a:solidFill>
              </a:rPr>
              <a:t>]</a:t>
            </a:r>
          </a:p>
          <a:p>
            <a:pPr marL="514350" indent="-457200"/>
            <a:r>
              <a:rPr lang="en-US" dirty="0" smtClean="0">
                <a:solidFill>
                  <a:srgbClr val="2F1F58"/>
                </a:solidFill>
              </a:rPr>
              <a:t>Skills/Activities to Get Started</a:t>
            </a:r>
          </a:p>
          <a:p>
            <a:pPr marL="914400" lvl="1" indent="-457200"/>
            <a:r>
              <a:rPr lang="en-US" dirty="0" smtClean="0">
                <a:solidFill>
                  <a:srgbClr val="B45EC7"/>
                </a:solidFill>
              </a:rPr>
              <a:t>Training Opportunities</a:t>
            </a:r>
          </a:p>
          <a:p>
            <a:pPr marL="514350" indent="-457200"/>
            <a:r>
              <a:rPr lang="en-US" dirty="0" smtClean="0">
                <a:solidFill>
                  <a:srgbClr val="2F1F58"/>
                </a:solidFill>
              </a:rPr>
              <a:t>Leadership/Management</a:t>
            </a:r>
          </a:p>
          <a:p>
            <a:pPr marL="514350" indent="-457200"/>
            <a:endParaRPr lang="en-US" dirty="0" smtClean="0">
              <a:solidFill>
                <a:srgbClr val="2F1F58"/>
              </a:solidFill>
            </a:endParaRPr>
          </a:p>
          <a:p>
            <a:pPr marL="514350" indent="-457200"/>
            <a:endParaRPr lang="en-US" dirty="0" smtClean="0">
              <a:solidFill>
                <a:srgbClr val="2F1F58"/>
              </a:solidFill>
            </a:endParaRPr>
          </a:p>
        </p:txBody>
      </p:sp>
      <p:sp>
        <p:nvSpPr>
          <p:cNvPr id="4" name="Footer Placeholder 3"/>
          <p:cNvSpPr>
            <a:spLocks noGrp="1"/>
          </p:cNvSpPr>
          <p:nvPr>
            <p:ph type="ftr" sz="quarter" idx="11"/>
          </p:nvPr>
        </p:nvSpPr>
        <p:spPr>
          <a:xfrm>
            <a:off x="186267" y="6356350"/>
            <a:ext cx="8788400" cy="501650"/>
          </a:xfrm>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1537931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89629"/>
          </a:xfrm>
        </p:spPr>
        <p:txBody>
          <a:bodyPr>
            <a:normAutofit/>
          </a:bodyPr>
          <a:lstStyle/>
          <a:p>
            <a:r>
              <a:rPr lang="en-US" dirty="0" smtClean="0">
                <a:solidFill>
                  <a:srgbClr val="2F1F58"/>
                </a:solidFill>
                <a:latin typeface="Helvetica Neue Light"/>
                <a:cs typeface="Helvetica Neue Light"/>
              </a:rPr>
              <a:t>The </a:t>
            </a:r>
            <a:r>
              <a:rPr lang="en-US" b="1" dirty="0" smtClean="0">
                <a:solidFill>
                  <a:srgbClr val="2F1F58"/>
                </a:solidFill>
                <a:latin typeface="Helvetica Neue Light"/>
                <a:cs typeface="Helvetica Neue Light"/>
              </a:rPr>
              <a:t>diversity and volume</a:t>
            </a:r>
            <a:r>
              <a:rPr lang="en-US" dirty="0" smtClean="0">
                <a:solidFill>
                  <a:srgbClr val="2F1F58"/>
                </a:solidFill>
                <a:latin typeface="Helvetica Neue Light"/>
                <a:cs typeface="Helvetica Neue Light"/>
              </a:rPr>
              <a:t> </a:t>
            </a:r>
            <a:r>
              <a:rPr lang="en-US" dirty="0">
                <a:solidFill>
                  <a:srgbClr val="2F1F58"/>
                </a:solidFill>
                <a:latin typeface="Helvetica Neue Light"/>
                <a:cs typeface="Helvetica Neue Light"/>
              </a:rPr>
              <a:t>of things </a:t>
            </a:r>
            <a:r>
              <a:rPr lang="en-US" dirty="0" smtClean="0">
                <a:solidFill>
                  <a:srgbClr val="2F1F58"/>
                </a:solidFill>
                <a:latin typeface="Helvetica Neue Light"/>
                <a:cs typeface="Helvetica Neue Light"/>
              </a:rPr>
              <a:t>we are asked to describe. </a:t>
            </a:r>
            <a:endParaRPr lang="en-US" dirty="0">
              <a:solidFill>
                <a:srgbClr val="2F1F58"/>
              </a:solidFill>
              <a:latin typeface="Helvetica Neue Light"/>
              <a:cs typeface="Helvetica Neue Light"/>
            </a:endParaRPr>
          </a:p>
        </p:txBody>
      </p:sp>
      <p:sp>
        <p:nvSpPr>
          <p:cNvPr id="3" name="Footer Placeholder 2"/>
          <p:cNvSpPr>
            <a:spLocks noGrp="1"/>
          </p:cNvSpPr>
          <p:nvPr>
            <p:ph type="ftr" sz="quarter" idx="11"/>
          </p:nvPr>
        </p:nvSpPr>
        <p:spPr/>
        <p:txBody>
          <a:bodyPr/>
          <a:lstStyle/>
          <a:p>
            <a:r>
              <a:rPr lang="en-US" smtClean="0">
                <a:solidFill>
                  <a:srgbClr val="2F1F58"/>
                </a:solidFill>
              </a:rPr>
              <a:t>Steven Folsom | NETSL | April 8, 2016</a:t>
            </a:r>
            <a:endParaRPr lang="en-US" dirty="0">
              <a:solidFill>
                <a:srgbClr val="2F1F58"/>
              </a:solidFill>
            </a:endParaRPr>
          </a:p>
        </p:txBody>
      </p:sp>
      <p:sp>
        <p:nvSpPr>
          <p:cNvPr id="5" name="TextBox 4"/>
          <p:cNvSpPr txBox="1"/>
          <p:nvPr/>
        </p:nvSpPr>
        <p:spPr>
          <a:xfrm>
            <a:off x="1059754" y="6166766"/>
            <a:ext cx="7024492" cy="307777"/>
          </a:xfrm>
          <a:prstGeom prst="rect">
            <a:avLst/>
          </a:prstGeom>
          <a:noFill/>
        </p:spPr>
        <p:txBody>
          <a:bodyPr wrap="none" rtlCol="0">
            <a:spAutoFit/>
          </a:bodyPr>
          <a:lstStyle/>
          <a:p>
            <a:r>
              <a:rPr lang="en-US" sz="1400" dirty="0">
                <a:solidFill>
                  <a:srgbClr val="2F1F58"/>
                </a:solidFill>
              </a:rPr>
              <a:t>Photograph by Stephanie Mitchell/Harvard Public Affairs and Communications</a:t>
            </a:r>
            <a:endParaRPr lang="en-US" sz="1400" dirty="0">
              <a:solidFill>
                <a:srgbClr val="2F1F58"/>
              </a:solidFill>
              <a:latin typeface="Helvetica Neue Light"/>
              <a:cs typeface="Helvetica Neue Light"/>
            </a:endParaRPr>
          </a:p>
        </p:txBody>
      </p:sp>
      <p:pic>
        <p:nvPicPr>
          <p:cNvPr id="7" name="Picture 6" descr="091412_Depository_763_244889_49147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1803399"/>
            <a:ext cx="6464300" cy="4307994"/>
          </a:xfrm>
          <a:prstGeom prst="rect">
            <a:avLst/>
          </a:prstGeom>
        </p:spPr>
      </p:pic>
    </p:spTree>
    <p:extLst>
      <p:ext uri="{BB962C8B-B14F-4D97-AF65-F5344CB8AC3E}">
        <p14:creationId xmlns:p14="http://schemas.microsoft.com/office/powerpoint/2010/main" val="18607315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3" y="274637"/>
            <a:ext cx="8771467" cy="1977495"/>
          </a:xfrm>
        </p:spPr>
        <p:txBody>
          <a:bodyPr>
            <a:noAutofit/>
          </a:bodyPr>
          <a:lstStyle/>
          <a:p>
            <a:r>
              <a:rPr lang="en-US" sz="3200" i="1" dirty="0" smtClean="0">
                <a:solidFill>
                  <a:srgbClr val="2F1F58"/>
                </a:solidFill>
              </a:rPr>
              <a:t/>
            </a:r>
            <a:br>
              <a:rPr lang="en-US" sz="3200" i="1" dirty="0" smtClean="0">
                <a:solidFill>
                  <a:srgbClr val="2F1F58"/>
                </a:solidFill>
              </a:rPr>
            </a:br>
            <a:r>
              <a:rPr lang="en-US" sz="4000" i="1" dirty="0" smtClean="0">
                <a:solidFill>
                  <a:srgbClr val="2F1F58"/>
                </a:solidFill>
              </a:rPr>
              <a:t>Does Discovery </a:t>
            </a:r>
            <a:br>
              <a:rPr lang="en-US" sz="4000" i="1" dirty="0" smtClean="0">
                <a:solidFill>
                  <a:srgbClr val="2F1F58"/>
                </a:solidFill>
              </a:rPr>
            </a:br>
            <a:r>
              <a:rPr lang="en-US" sz="4000" i="1" dirty="0" smtClean="0">
                <a:solidFill>
                  <a:srgbClr val="2F1F58"/>
                </a:solidFill>
              </a:rPr>
              <a:t>Still Happen in the Library?</a:t>
            </a:r>
            <a:endParaRPr lang="en-US" sz="4000" i="1" dirty="0">
              <a:solidFill>
                <a:srgbClr val="2F1F58"/>
              </a:solidFill>
            </a:endParaRPr>
          </a:p>
        </p:txBody>
      </p:sp>
      <p:sp>
        <p:nvSpPr>
          <p:cNvPr id="3" name="Content Placeholder 2"/>
          <p:cNvSpPr>
            <a:spLocks noGrp="1"/>
          </p:cNvSpPr>
          <p:nvPr>
            <p:ph idx="1"/>
          </p:nvPr>
        </p:nvSpPr>
        <p:spPr>
          <a:xfrm>
            <a:off x="457200" y="2629608"/>
            <a:ext cx="8229600" cy="3852154"/>
          </a:xfrm>
        </p:spPr>
        <p:txBody>
          <a:bodyPr>
            <a:normAutofit fontScale="77500" lnSpcReduction="20000"/>
          </a:bodyPr>
          <a:lstStyle/>
          <a:p>
            <a:pPr marL="0" indent="0">
              <a:buNone/>
            </a:pPr>
            <a:endParaRPr lang="en-US" dirty="0" smtClean="0">
              <a:solidFill>
                <a:srgbClr val="2F1F58"/>
              </a:solidFill>
            </a:endParaRPr>
          </a:p>
          <a:p>
            <a:pPr marL="0" indent="0" algn="ctr">
              <a:lnSpc>
                <a:spcPct val="110000"/>
              </a:lnSpc>
              <a:buNone/>
            </a:pPr>
            <a:r>
              <a:rPr lang="en-US" sz="3300" dirty="0" smtClean="0">
                <a:solidFill>
                  <a:srgbClr val="2F1F58"/>
                </a:solidFill>
              </a:rPr>
              <a:t>“Libraries </a:t>
            </a:r>
            <a:r>
              <a:rPr lang="en-US" sz="3300" dirty="0">
                <a:solidFill>
                  <a:srgbClr val="2F1F58"/>
                </a:solidFill>
              </a:rPr>
              <a:t>might find that a </a:t>
            </a:r>
            <a:r>
              <a:rPr lang="en-US" sz="3300" dirty="0" smtClean="0">
                <a:solidFill>
                  <a:srgbClr val="2F1F58"/>
                </a:solidFill>
              </a:rPr>
              <a:t>less </a:t>
            </a:r>
            <a:r>
              <a:rPr lang="en-US" sz="3300" dirty="0">
                <a:solidFill>
                  <a:srgbClr val="2F1F58"/>
                </a:solidFill>
              </a:rPr>
              <a:t>institutionally-driven </a:t>
            </a:r>
          </a:p>
          <a:p>
            <a:pPr marL="0" indent="0" algn="ctr">
              <a:lnSpc>
                <a:spcPct val="110000"/>
              </a:lnSpc>
              <a:buNone/>
            </a:pPr>
            <a:r>
              <a:rPr lang="en-US" sz="3300" dirty="0">
                <a:solidFill>
                  <a:srgbClr val="2F1F58"/>
                </a:solidFill>
              </a:rPr>
              <a:t>approach to their discovery </a:t>
            </a:r>
            <a:r>
              <a:rPr lang="en-US" sz="3300" dirty="0" smtClean="0">
                <a:solidFill>
                  <a:srgbClr val="2F1F58"/>
                </a:solidFill>
              </a:rPr>
              <a:t>role would counter-intuitively make </a:t>
            </a:r>
            <a:r>
              <a:rPr lang="en-US" sz="3300" dirty="0">
                <a:solidFill>
                  <a:srgbClr val="2F1F58"/>
                </a:solidFill>
              </a:rPr>
              <a:t>their contributions </a:t>
            </a:r>
            <a:r>
              <a:rPr lang="en-US" sz="3300" dirty="0" smtClean="0">
                <a:solidFill>
                  <a:srgbClr val="2F1F58"/>
                </a:solidFill>
              </a:rPr>
              <a:t>more </a:t>
            </a:r>
            <a:r>
              <a:rPr lang="en-US" sz="3300" dirty="0">
                <a:solidFill>
                  <a:srgbClr val="2F1F58"/>
                </a:solidFill>
              </a:rPr>
              <a:t>relevant</a:t>
            </a:r>
            <a:r>
              <a:rPr lang="en-US" sz="3300" dirty="0" smtClean="0">
                <a:solidFill>
                  <a:srgbClr val="2F1F58"/>
                </a:solidFill>
              </a:rPr>
              <a:t>.”</a:t>
            </a:r>
            <a:endParaRPr lang="en-US" sz="3300" dirty="0">
              <a:solidFill>
                <a:srgbClr val="2F1F58"/>
              </a:solidFill>
            </a:endParaRPr>
          </a:p>
          <a:p>
            <a:pPr marL="0" indent="0">
              <a:buNone/>
            </a:pPr>
            <a:endParaRPr lang="en-US" dirty="0">
              <a:solidFill>
                <a:srgbClr val="2F1F58"/>
              </a:solidFill>
            </a:endParaRPr>
          </a:p>
          <a:p>
            <a:pPr marL="0" indent="0">
              <a:buNone/>
            </a:pPr>
            <a:endParaRPr lang="en-US" dirty="0" smtClean="0">
              <a:solidFill>
                <a:srgbClr val="2F1F58"/>
              </a:solidFill>
            </a:endParaRPr>
          </a:p>
          <a:p>
            <a:pPr marL="0" indent="0">
              <a:buNone/>
            </a:pPr>
            <a:endParaRPr lang="en-US" dirty="0" smtClean="0">
              <a:solidFill>
                <a:srgbClr val="2F1F58"/>
              </a:solidFill>
            </a:endParaRPr>
          </a:p>
          <a:p>
            <a:pPr marL="0" indent="0">
              <a:buNone/>
            </a:pPr>
            <a:endParaRPr lang="en-US" dirty="0" smtClean="0">
              <a:solidFill>
                <a:srgbClr val="2F1F58"/>
              </a:solidFill>
            </a:endParaRPr>
          </a:p>
          <a:p>
            <a:pPr marL="0" indent="0">
              <a:buNone/>
            </a:pPr>
            <a:r>
              <a:rPr lang="en-US" sz="1800" dirty="0">
                <a:solidFill>
                  <a:srgbClr val="2F1F58"/>
                </a:solidFill>
              </a:rPr>
              <a:t>http://</a:t>
            </a:r>
            <a:r>
              <a:rPr lang="en-US" sz="1800" dirty="0" err="1">
                <a:solidFill>
                  <a:srgbClr val="2F1F58"/>
                </a:solidFill>
              </a:rPr>
              <a:t>www.sr.ithaka.org</a:t>
            </a:r>
            <a:r>
              <a:rPr lang="en-US" sz="1800" dirty="0">
                <a:solidFill>
                  <a:srgbClr val="2F1F58"/>
                </a:solidFill>
              </a:rPr>
              <a:t>/blog/does-discovery-still-happen-in-the-library-roles-and-strategies-for-a-shifting-reality/</a:t>
            </a:r>
          </a:p>
        </p:txBody>
      </p:sp>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10640707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2956"/>
            <a:ext cx="9144000" cy="1143000"/>
          </a:xfrm>
        </p:spPr>
        <p:txBody>
          <a:bodyPr>
            <a:normAutofit/>
          </a:bodyPr>
          <a:lstStyle/>
          <a:p>
            <a:r>
              <a:rPr lang="en-US" sz="3600" dirty="0" smtClean="0">
                <a:solidFill>
                  <a:srgbClr val="2F1F58"/>
                </a:solidFill>
              </a:rPr>
              <a:t>Industrial/Social Benefits of Linked Data</a:t>
            </a:r>
            <a:endParaRPr lang="en-US" sz="3600" dirty="0">
              <a:solidFill>
                <a:srgbClr val="2F1F58"/>
              </a:solidFill>
            </a:endParaRPr>
          </a:p>
        </p:txBody>
      </p:sp>
      <p:pic>
        <p:nvPicPr>
          <p:cNvPr id="5" name="Content Placeholder 4" descr="IMG_1245.JPG"/>
          <p:cNvPicPr>
            <a:picLocks noGrp="1" noChangeAspect="1"/>
          </p:cNvPicPr>
          <p:nvPr>
            <p:ph idx="1"/>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t="13336" b="13336"/>
          <a:stretch>
            <a:fillRect/>
          </a:stretch>
        </p:blipFill>
        <p:spPr>
          <a:xfrm>
            <a:off x="1847078" y="1205957"/>
            <a:ext cx="5429973" cy="2986276"/>
          </a:xfrm>
        </p:spPr>
      </p:pic>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
        <p:nvSpPr>
          <p:cNvPr id="6" name="TextBox 5"/>
          <p:cNvSpPr txBox="1"/>
          <p:nvPr/>
        </p:nvSpPr>
        <p:spPr>
          <a:xfrm>
            <a:off x="138185" y="6102350"/>
            <a:ext cx="184666" cy="307777"/>
          </a:xfrm>
          <a:prstGeom prst="rect">
            <a:avLst/>
          </a:prstGeom>
          <a:noFill/>
        </p:spPr>
        <p:txBody>
          <a:bodyPr wrap="none" rtlCol="0">
            <a:spAutoFit/>
          </a:bodyPr>
          <a:lstStyle/>
          <a:p>
            <a:endParaRPr lang="en-US" sz="1400" dirty="0">
              <a:solidFill>
                <a:schemeClr val="tx1">
                  <a:lumMod val="50000"/>
                  <a:lumOff val="50000"/>
                </a:schemeClr>
              </a:solidFill>
            </a:endParaRPr>
          </a:p>
        </p:txBody>
      </p:sp>
      <p:pic>
        <p:nvPicPr>
          <p:cNvPr id="8" name="Content Placeholder 4" descr="IMG_1227.JPG"/>
          <p:cNvPicPr>
            <a:picLocks noChangeAspect="1"/>
          </p:cNvPicPr>
          <p:nvPr/>
        </p:nvPicPr>
        <p:blipFill rotWithShape="1">
          <a:blip r:embed="rId5">
            <a:extLst>
              <a:ext uri="{28A0092B-C50C-407E-A947-70E740481C1C}">
                <a14:useLocalDpi xmlns:a14="http://schemas.microsoft.com/office/drawing/2010/main" val="0"/>
              </a:ext>
            </a:extLst>
          </a:blip>
          <a:srcRect l="6186" t="18476" r="1743"/>
          <a:stretch/>
        </p:blipFill>
        <p:spPr>
          <a:xfrm rot="5400000">
            <a:off x="163094" y="4559009"/>
            <a:ext cx="2238737" cy="1484697"/>
          </a:xfrm>
          <a:prstGeom prst="rect">
            <a:avLst/>
          </a:prstGeom>
        </p:spPr>
      </p:pic>
      <p:pic>
        <p:nvPicPr>
          <p:cNvPr id="9" name="Picture 8" descr="IMG_1228.JPG"/>
          <p:cNvPicPr>
            <a:picLocks noChangeAspect="1"/>
          </p:cNvPicPr>
          <p:nvPr/>
        </p:nvPicPr>
        <p:blipFill rotWithShape="1">
          <a:blip r:embed="rId6">
            <a:extLst>
              <a:ext uri="{28A0092B-C50C-407E-A947-70E740481C1C}">
                <a14:useLocalDpi xmlns:a14="http://schemas.microsoft.com/office/drawing/2010/main" val="0"/>
              </a:ext>
            </a:extLst>
          </a:blip>
          <a:srcRect t="28080" r="22956"/>
          <a:stretch/>
        </p:blipFill>
        <p:spPr>
          <a:xfrm rot="5400000">
            <a:off x="6881513" y="4551064"/>
            <a:ext cx="2123721" cy="1486852"/>
          </a:xfrm>
          <a:prstGeom prst="rect">
            <a:avLst/>
          </a:prstGeom>
        </p:spPr>
      </p:pic>
      <p:pic>
        <p:nvPicPr>
          <p:cNvPr id="10" name="Picture 9" descr="IMG_1230.JPG"/>
          <p:cNvPicPr>
            <a:picLocks noChangeAspect="1"/>
          </p:cNvPicPr>
          <p:nvPr/>
        </p:nvPicPr>
        <p:blipFill rotWithShape="1">
          <a:blip r:embed="rId7">
            <a:extLst>
              <a:ext uri="{28A0092B-C50C-407E-A947-70E740481C1C}">
                <a14:useLocalDpi xmlns:a14="http://schemas.microsoft.com/office/drawing/2010/main" val="0"/>
              </a:ext>
            </a:extLst>
          </a:blip>
          <a:srcRect l="12500" t="9049" b="12866"/>
          <a:stretch/>
        </p:blipFill>
        <p:spPr>
          <a:xfrm rot="5400000">
            <a:off x="2507469" y="4612200"/>
            <a:ext cx="2089673" cy="1398626"/>
          </a:xfrm>
          <a:prstGeom prst="rect">
            <a:avLst/>
          </a:prstGeom>
        </p:spPr>
      </p:pic>
      <p:pic>
        <p:nvPicPr>
          <p:cNvPr id="11" name="Picture 10" descr="IMG_1232.JPG"/>
          <p:cNvPicPr>
            <a:picLocks noChangeAspect="1"/>
          </p:cNvPicPr>
          <p:nvPr/>
        </p:nvPicPr>
        <p:blipFill rotWithShape="1">
          <a:blip r:embed="rId8">
            <a:extLst>
              <a:ext uri="{28A0092B-C50C-407E-A947-70E740481C1C}">
                <a14:useLocalDpi xmlns:a14="http://schemas.microsoft.com/office/drawing/2010/main" val="0"/>
              </a:ext>
            </a:extLst>
          </a:blip>
          <a:srcRect t="6690" b="6058"/>
          <a:stretch/>
        </p:blipFill>
        <p:spPr>
          <a:xfrm rot="5400000">
            <a:off x="4927828" y="4569059"/>
            <a:ext cx="2183656" cy="1428968"/>
          </a:xfrm>
          <a:prstGeom prst="rect">
            <a:avLst/>
          </a:prstGeom>
        </p:spPr>
      </p:pic>
    </p:spTree>
    <p:extLst>
      <p:ext uri="{BB962C8B-B14F-4D97-AF65-F5344CB8AC3E}">
        <p14:creationId xmlns:p14="http://schemas.microsoft.com/office/powerpoint/2010/main" val="3842875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60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2F1F58"/>
                </a:solidFill>
              </a:rPr>
              <a:t>Why now?</a:t>
            </a:r>
            <a:endParaRPr lang="en-US" b="1" dirty="0">
              <a:solidFill>
                <a:srgbClr val="2F1F58"/>
              </a:solidFill>
            </a:endParaRPr>
          </a:p>
        </p:txBody>
      </p:sp>
      <p:sp>
        <p:nvSpPr>
          <p:cNvPr id="3" name="Content Placeholder 2"/>
          <p:cNvSpPr>
            <a:spLocks noGrp="1"/>
          </p:cNvSpPr>
          <p:nvPr>
            <p:ph idx="1"/>
          </p:nvPr>
        </p:nvSpPr>
        <p:spPr/>
        <p:txBody>
          <a:bodyPr>
            <a:normAutofit lnSpcReduction="10000"/>
          </a:bodyPr>
          <a:lstStyle/>
          <a:p>
            <a:r>
              <a:rPr lang="en-US" b="1" dirty="0" smtClean="0">
                <a:solidFill>
                  <a:schemeClr val="tx2"/>
                </a:solidFill>
              </a:rPr>
              <a:t>PCC URIs Task Group</a:t>
            </a:r>
          </a:p>
          <a:p>
            <a:r>
              <a:rPr lang="en-US" b="1" dirty="0" smtClean="0">
                <a:solidFill>
                  <a:schemeClr val="tx2"/>
                </a:solidFill>
              </a:rPr>
              <a:t>LD4L and LD4P</a:t>
            </a:r>
          </a:p>
          <a:p>
            <a:r>
              <a:rPr lang="en-US" b="1" dirty="0" smtClean="0">
                <a:solidFill>
                  <a:schemeClr val="tx2"/>
                </a:solidFill>
              </a:rPr>
              <a:t>Hydra Community and PCDM</a:t>
            </a:r>
          </a:p>
          <a:p>
            <a:r>
              <a:rPr lang="en-US" b="1" dirty="0" smtClean="0">
                <a:solidFill>
                  <a:schemeClr val="tx2"/>
                </a:solidFill>
              </a:rPr>
              <a:t>VIVO</a:t>
            </a:r>
          </a:p>
          <a:p>
            <a:r>
              <a:rPr lang="en-US" b="1" dirty="0" smtClean="0">
                <a:solidFill>
                  <a:schemeClr val="tx2"/>
                </a:solidFill>
              </a:rPr>
              <a:t>BIBFRAME</a:t>
            </a:r>
          </a:p>
          <a:p>
            <a:r>
              <a:rPr lang="en-US" b="1" dirty="0">
                <a:solidFill>
                  <a:schemeClr val="tx2"/>
                </a:solidFill>
              </a:rPr>
              <a:t>VRA </a:t>
            </a:r>
            <a:r>
              <a:rPr lang="en-US" b="1" dirty="0" smtClean="0">
                <a:solidFill>
                  <a:schemeClr val="tx2"/>
                </a:solidFill>
              </a:rPr>
              <a:t>RDF</a:t>
            </a:r>
          </a:p>
          <a:p>
            <a:r>
              <a:rPr lang="en-US" b="1" dirty="0" smtClean="0">
                <a:solidFill>
                  <a:schemeClr val="tx2"/>
                </a:solidFill>
              </a:rPr>
              <a:t>Getty Vocabularies</a:t>
            </a:r>
          </a:p>
          <a:p>
            <a:r>
              <a:rPr lang="is-IS" dirty="0" smtClean="0">
                <a:solidFill>
                  <a:srgbClr val="2F1F58"/>
                </a:solidFill>
              </a:rPr>
              <a:t>…</a:t>
            </a:r>
            <a:endParaRPr lang="en-US" dirty="0">
              <a:solidFill>
                <a:srgbClr val="2F1F58"/>
              </a:solidFill>
            </a:endParaRPr>
          </a:p>
        </p:txBody>
      </p:sp>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
        <p:nvSpPr>
          <p:cNvPr id="5" name="TextBox 4"/>
          <p:cNvSpPr txBox="1"/>
          <p:nvPr/>
        </p:nvSpPr>
        <p:spPr>
          <a:xfrm>
            <a:off x="2495870" y="6126163"/>
            <a:ext cx="4152261" cy="307777"/>
          </a:xfrm>
          <a:prstGeom prst="rect">
            <a:avLst/>
          </a:prstGeom>
          <a:noFill/>
        </p:spPr>
        <p:txBody>
          <a:bodyPr wrap="none" rtlCol="0">
            <a:spAutoFit/>
          </a:bodyPr>
          <a:lstStyle/>
          <a:p>
            <a:r>
              <a:rPr lang="en-US" sz="1400" dirty="0" smtClean="0">
                <a:solidFill>
                  <a:srgbClr val="2F1F58"/>
                </a:solidFill>
                <a:hlinkClick r:id="rId3"/>
              </a:rPr>
              <a:t>Image credit: ctkblogdotcom.wordpress.com</a:t>
            </a:r>
            <a:endParaRPr lang="en-US" sz="1400" dirty="0">
              <a:solidFill>
                <a:srgbClr val="2F1F58"/>
              </a:solidFill>
            </a:endParaRPr>
          </a:p>
        </p:txBody>
      </p:sp>
    </p:spTree>
    <p:extLst>
      <p:ext uri="{BB962C8B-B14F-4D97-AF65-F5344CB8AC3E}">
        <p14:creationId xmlns:p14="http://schemas.microsoft.com/office/powerpoint/2010/main" val="2040586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2F1F58"/>
                </a:solidFill>
              </a:rPr>
              <a:t>But again</a:t>
            </a:r>
            <a:r>
              <a:rPr lang="is-IS" dirty="0" smtClean="0">
                <a:solidFill>
                  <a:srgbClr val="2F1F58"/>
                </a:solidFill>
              </a:rPr>
              <a:t>…</a:t>
            </a:r>
            <a:endParaRPr lang="en-US" dirty="0">
              <a:solidFill>
                <a:srgbClr val="2F1F58"/>
              </a:solidFill>
            </a:endParaRPr>
          </a:p>
        </p:txBody>
      </p:sp>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pic>
        <p:nvPicPr>
          <p:cNvPr id="6" name="Content Placeholder 5" descr="Screen Shot 2016-03-25 at 2.59.45 PM.png"/>
          <p:cNvPicPr>
            <a:picLocks noGrp="1" noChangeAspect="1"/>
          </p:cNvPicPr>
          <p:nvPr>
            <p:ph idx="1"/>
          </p:nvPr>
        </p:nvPicPr>
        <p:blipFill>
          <a:blip r:embed="rId3">
            <a:extLst>
              <a:ext uri="{28A0092B-C50C-407E-A947-70E740481C1C}">
                <a14:useLocalDpi xmlns:a14="http://schemas.microsoft.com/office/drawing/2010/main" val="0"/>
              </a:ext>
            </a:extLst>
          </a:blip>
          <a:srcRect l="-8762" r="-8762"/>
          <a:stretch>
            <a:fillRect/>
          </a:stretch>
        </p:blipFill>
        <p:spPr/>
      </p:pic>
    </p:spTree>
    <p:extLst>
      <p:ext uri="{BB962C8B-B14F-4D97-AF65-F5344CB8AC3E}">
        <p14:creationId xmlns:p14="http://schemas.microsoft.com/office/powerpoint/2010/main" val="284734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334"/>
            <a:ext cx="8229600" cy="1143000"/>
          </a:xfrm>
        </p:spPr>
        <p:txBody>
          <a:bodyPr>
            <a:normAutofit fontScale="90000"/>
          </a:bodyPr>
          <a:lstStyle/>
          <a:p>
            <a:r>
              <a:rPr lang="en-US" dirty="0" smtClean="0">
                <a:solidFill>
                  <a:srgbClr val="2F1F58"/>
                </a:solidFill>
              </a:rPr>
              <a:t>Understanding Modeling</a:t>
            </a:r>
            <a:r>
              <a:rPr lang="en-US" dirty="0">
                <a:solidFill>
                  <a:srgbClr val="2F1F58"/>
                </a:solidFill>
              </a:rPr>
              <a:t>/</a:t>
            </a:r>
            <a:r>
              <a:rPr lang="en-US" dirty="0" smtClean="0">
                <a:solidFill>
                  <a:srgbClr val="2F1F58"/>
                </a:solidFill>
              </a:rPr>
              <a:t>Ontology Fundamentals</a:t>
            </a:r>
            <a:endParaRPr lang="en-US" dirty="0">
              <a:solidFill>
                <a:srgbClr val="2F1F58"/>
              </a:solidFill>
            </a:endParaRPr>
          </a:p>
        </p:txBody>
      </p:sp>
      <p:sp>
        <p:nvSpPr>
          <p:cNvPr id="4" name="Footer Placeholder 3"/>
          <p:cNvSpPr>
            <a:spLocks noGrp="1"/>
          </p:cNvSpPr>
          <p:nvPr>
            <p:ph type="ftr" sz="quarter" idx="11"/>
          </p:nvPr>
        </p:nvSpPr>
        <p:spPr>
          <a:xfrm>
            <a:off x="220133" y="6237816"/>
            <a:ext cx="8703734" cy="501650"/>
          </a:xfrm>
        </p:spPr>
        <p:txBody>
          <a:bodyPr/>
          <a:lstStyle/>
          <a:p>
            <a:r>
              <a:rPr lang="en-US" dirty="0" smtClean="0">
                <a:solidFill>
                  <a:srgbClr val="2F1F58"/>
                </a:solidFill>
              </a:rPr>
              <a:t>Steven Folsom | NETSL | April 8, 2016</a:t>
            </a:r>
            <a:endParaRPr lang="en-US" dirty="0">
              <a:solidFill>
                <a:srgbClr val="2F1F58"/>
              </a:solidFill>
            </a:endParaRPr>
          </a:p>
        </p:txBody>
      </p:sp>
      <p:pic>
        <p:nvPicPr>
          <p:cNvPr id="6" name="Picture 5" descr="ratajski-this-is-an-image-of-a-seten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666" y="1379055"/>
            <a:ext cx="6684433" cy="4456289"/>
          </a:xfrm>
          <a:prstGeom prst="rect">
            <a:avLst/>
          </a:prstGeom>
        </p:spPr>
      </p:pic>
      <p:sp>
        <p:nvSpPr>
          <p:cNvPr id="7" name="TextBox 6"/>
          <p:cNvSpPr txBox="1"/>
          <p:nvPr/>
        </p:nvSpPr>
        <p:spPr>
          <a:xfrm>
            <a:off x="2445644" y="5835344"/>
            <a:ext cx="4295317" cy="276999"/>
          </a:xfrm>
          <a:prstGeom prst="rect">
            <a:avLst/>
          </a:prstGeom>
          <a:noFill/>
        </p:spPr>
        <p:txBody>
          <a:bodyPr wrap="none" rtlCol="0">
            <a:spAutoFit/>
          </a:bodyPr>
          <a:lstStyle/>
          <a:p>
            <a:r>
              <a:rPr lang="en-US" sz="1200" dirty="0">
                <a:solidFill>
                  <a:srgbClr val="2F1F58"/>
                </a:solidFill>
              </a:rPr>
              <a:t>Image Credit</a:t>
            </a:r>
            <a:r>
              <a:rPr lang="en-US" sz="1200" dirty="0" smtClean="0">
                <a:solidFill>
                  <a:srgbClr val="2F1F58"/>
                </a:solidFill>
              </a:rPr>
              <a:t>: http</a:t>
            </a:r>
            <a:r>
              <a:rPr lang="en-US" sz="1200" dirty="0">
                <a:solidFill>
                  <a:srgbClr val="2F1F58"/>
                </a:solidFill>
              </a:rPr>
              <a:t>://</a:t>
            </a:r>
            <a:r>
              <a:rPr lang="en-US" sz="1200" dirty="0" err="1">
                <a:solidFill>
                  <a:srgbClr val="2F1F58"/>
                </a:solidFill>
              </a:rPr>
              <a:t>www.maciejratajski.com</a:t>
            </a:r>
            <a:r>
              <a:rPr lang="en-US" sz="1200" dirty="0">
                <a:solidFill>
                  <a:srgbClr val="2F1F58"/>
                </a:solidFill>
              </a:rPr>
              <a:t>/work/this</a:t>
            </a:r>
          </a:p>
        </p:txBody>
      </p:sp>
    </p:spTree>
    <p:extLst>
      <p:ext uri="{BB962C8B-B14F-4D97-AF65-F5344CB8AC3E}">
        <p14:creationId xmlns:p14="http://schemas.microsoft.com/office/powerpoint/2010/main" val="1142382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164"/>
            <a:ext cx="8229600" cy="1143000"/>
          </a:xfrm>
        </p:spPr>
        <p:txBody>
          <a:bodyPr/>
          <a:lstStyle/>
          <a:p>
            <a:r>
              <a:rPr lang="en-US" dirty="0" smtClean="0">
                <a:solidFill>
                  <a:srgbClr val="2F1F58"/>
                </a:solidFill>
                <a:cs typeface="Book Antiqua"/>
              </a:rPr>
              <a:t>What does it all mean?</a:t>
            </a:r>
            <a:endParaRPr lang="en-US" dirty="0">
              <a:solidFill>
                <a:srgbClr val="2F1F58"/>
              </a:solidFill>
              <a:cs typeface="Book Antiqua"/>
            </a:endParaRPr>
          </a:p>
        </p:txBody>
      </p:sp>
      <p:pic>
        <p:nvPicPr>
          <p:cNvPr id="5" name="Content Placeholder 4" descr="meaningtriangle.jpg"/>
          <p:cNvPicPr>
            <a:picLocks noGrp="1" noChangeAspect="1"/>
          </p:cNvPicPr>
          <p:nvPr>
            <p:ph idx="1"/>
          </p:nvPr>
        </p:nvPicPr>
        <p:blipFill>
          <a:blip r:embed="rId3">
            <a:extLst>
              <a:ext uri="{28A0092B-C50C-407E-A947-70E740481C1C}">
                <a14:useLocalDpi xmlns:a14="http://schemas.microsoft.com/office/drawing/2010/main" val="0"/>
              </a:ext>
            </a:extLst>
          </a:blip>
          <a:srcRect l="-10762" r="-10762"/>
          <a:stretch>
            <a:fillRect/>
          </a:stretch>
        </p:blipFill>
        <p:spPr>
          <a:xfrm>
            <a:off x="457200" y="1324164"/>
            <a:ext cx="8229600" cy="4525962"/>
          </a:xfrm>
        </p:spPr>
      </p:pic>
      <p:sp>
        <p:nvSpPr>
          <p:cNvPr id="4" name="Footer Placeholder 3"/>
          <p:cNvSpPr>
            <a:spLocks noGrp="1"/>
          </p:cNvSpPr>
          <p:nvPr>
            <p:ph type="ftr" sz="quarter" idx="11"/>
          </p:nvPr>
        </p:nvSpPr>
        <p:spPr>
          <a:xfrm>
            <a:off x="262467" y="6356350"/>
            <a:ext cx="8619067" cy="501650"/>
          </a:xfrm>
        </p:spPr>
        <p:txBody>
          <a:bodyPr/>
          <a:lstStyle/>
          <a:p>
            <a:r>
              <a:rPr lang="en-US" dirty="0" smtClean="0">
                <a:solidFill>
                  <a:srgbClr val="2F1F58"/>
                </a:solidFill>
                <a:cs typeface="Book Antiqua"/>
              </a:rPr>
              <a:t>Steven Folsom | NETSL | April 8, 2016</a:t>
            </a:r>
            <a:endParaRPr lang="en-US" dirty="0">
              <a:solidFill>
                <a:srgbClr val="2F1F58"/>
              </a:solidFill>
              <a:cs typeface="Book Antiqua"/>
            </a:endParaRPr>
          </a:p>
        </p:txBody>
      </p:sp>
      <p:sp>
        <p:nvSpPr>
          <p:cNvPr id="6" name="TextBox 5"/>
          <p:cNvSpPr txBox="1"/>
          <p:nvPr/>
        </p:nvSpPr>
        <p:spPr>
          <a:xfrm>
            <a:off x="1044471" y="5797198"/>
            <a:ext cx="7055058" cy="276999"/>
          </a:xfrm>
          <a:prstGeom prst="rect">
            <a:avLst/>
          </a:prstGeom>
          <a:noFill/>
        </p:spPr>
        <p:txBody>
          <a:bodyPr wrap="none" rtlCol="0">
            <a:spAutoFit/>
          </a:bodyPr>
          <a:lstStyle/>
          <a:p>
            <a:r>
              <a:rPr lang="en-US" sz="1200" dirty="0" smtClean="0">
                <a:solidFill>
                  <a:srgbClr val="2F1F58"/>
                </a:solidFill>
                <a:latin typeface="Helvetica Neue"/>
                <a:cs typeface="Helvetica Neue"/>
              </a:rPr>
              <a:t>Image credit</a:t>
            </a:r>
            <a:r>
              <a:rPr lang="en-US" sz="1200" dirty="0">
                <a:solidFill>
                  <a:srgbClr val="2F1F58"/>
                </a:solidFill>
                <a:latin typeface="Helvetica Neue"/>
                <a:cs typeface="Helvetica Neue"/>
              </a:rPr>
              <a:t>: http://</a:t>
            </a:r>
            <a:r>
              <a:rPr lang="en-US" sz="1200" dirty="0" err="1">
                <a:solidFill>
                  <a:srgbClr val="2F1F58"/>
                </a:solidFill>
                <a:latin typeface="Helvetica Neue"/>
                <a:cs typeface="Helvetica Neue"/>
              </a:rPr>
              <a:t>catalog.flatworldknowledge.com</a:t>
            </a:r>
            <a:r>
              <a:rPr lang="en-US" sz="1200" dirty="0">
                <a:solidFill>
                  <a:srgbClr val="2F1F58"/>
                </a:solidFill>
                <a:latin typeface="Helvetica Neue"/>
                <a:cs typeface="Helvetica Neue"/>
              </a:rPr>
              <a:t>/</a:t>
            </a:r>
            <a:r>
              <a:rPr lang="en-US" sz="1200" dirty="0" err="1">
                <a:solidFill>
                  <a:srgbClr val="2F1F58"/>
                </a:solidFill>
                <a:latin typeface="Helvetica Neue"/>
                <a:cs typeface="Helvetica Neue"/>
              </a:rPr>
              <a:t>bookhub</a:t>
            </a:r>
            <a:r>
              <a:rPr lang="en-US" sz="1200" dirty="0">
                <a:solidFill>
                  <a:srgbClr val="2F1F58"/>
                </a:solidFill>
                <a:latin typeface="Helvetica Neue"/>
                <a:cs typeface="Helvetica Neue"/>
              </a:rPr>
              <a:t>/reader/14959?e=jones_1.0-ch03_s01</a:t>
            </a:r>
          </a:p>
        </p:txBody>
      </p:sp>
    </p:spTree>
    <p:extLst>
      <p:ext uri="{BB962C8B-B14F-4D97-AF65-F5344CB8AC3E}">
        <p14:creationId xmlns:p14="http://schemas.microsoft.com/office/powerpoint/2010/main" val="4001128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dirty="0" smtClean="0">
                <a:solidFill>
                  <a:srgbClr val="2F1F58"/>
                </a:solidFill>
              </a:rPr>
              <a:t>The </a:t>
            </a:r>
            <a:r>
              <a:rPr lang="en-US" dirty="0">
                <a:solidFill>
                  <a:srgbClr val="2F1F58"/>
                </a:solidFill>
              </a:rPr>
              <a:t>Meaning </a:t>
            </a:r>
            <a:r>
              <a:rPr lang="en-US" dirty="0" smtClean="0">
                <a:solidFill>
                  <a:srgbClr val="2F1F58"/>
                </a:solidFill>
              </a:rPr>
              <a:t>[of My Life] </a:t>
            </a:r>
            <a:r>
              <a:rPr lang="en-US" dirty="0">
                <a:solidFill>
                  <a:srgbClr val="2F1F58"/>
                </a:solidFill>
              </a:rPr>
              <a:t>Triangle</a:t>
            </a:r>
          </a:p>
        </p:txBody>
      </p:sp>
      <p:pic>
        <p:nvPicPr>
          <p:cNvPr id="5" name="Content Placeholder 4" descr="Screen Shot 2015-06-17 at 9.40.22 AM.png"/>
          <p:cNvPicPr>
            <a:picLocks noGrp="1" noChangeAspect="1"/>
          </p:cNvPicPr>
          <p:nvPr>
            <p:ph idx="1"/>
          </p:nvPr>
        </p:nvPicPr>
        <p:blipFill>
          <a:blip r:embed="rId3">
            <a:extLst>
              <a:ext uri="{28A0092B-C50C-407E-A947-70E740481C1C}">
                <a14:useLocalDpi xmlns:a14="http://schemas.microsoft.com/office/drawing/2010/main" val="0"/>
              </a:ext>
            </a:extLst>
          </a:blip>
          <a:srcRect l="3895" r="3895"/>
          <a:stretch>
            <a:fillRect/>
          </a:stretch>
        </p:blipFill>
        <p:spPr/>
      </p:pic>
      <p:sp>
        <p:nvSpPr>
          <p:cNvPr id="4" name="Footer Placeholder 3"/>
          <p:cNvSpPr>
            <a:spLocks noGrp="1"/>
          </p:cNvSpPr>
          <p:nvPr>
            <p:ph type="ftr" sz="quarter" idx="11"/>
          </p:nvPr>
        </p:nvSpPr>
        <p:spPr>
          <a:xfrm>
            <a:off x="220133" y="6356350"/>
            <a:ext cx="8703734" cy="365125"/>
          </a:xfrm>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16104392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5599"/>
            <a:ext cx="8229600" cy="1143000"/>
          </a:xfrm>
        </p:spPr>
        <p:txBody>
          <a:bodyPr>
            <a:normAutofit fontScale="90000"/>
          </a:bodyPr>
          <a:lstStyle/>
          <a:p>
            <a:r>
              <a:rPr lang="en-US" dirty="0" smtClean="0">
                <a:solidFill>
                  <a:srgbClr val="2F1F58"/>
                </a:solidFill>
              </a:rPr>
              <a:t>Ontology Best Practices/Process</a:t>
            </a:r>
            <a:endParaRPr lang="en-US" dirty="0">
              <a:solidFill>
                <a:srgbClr val="2F1F58"/>
              </a:solidFill>
            </a:endParaRPr>
          </a:p>
        </p:txBody>
      </p:sp>
      <p:sp>
        <p:nvSpPr>
          <p:cNvPr id="4" name="Footer Placeholder 3"/>
          <p:cNvSpPr>
            <a:spLocks noGrp="1"/>
          </p:cNvSpPr>
          <p:nvPr>
            <p:ph type="ftr" sz="quarter" idx="11"/>
          </p:nvPr>
        </p:nvSpPr>
        <p:spPr>
          <a:xfrm>
            <a:off x="220133" y="6237816"/>
            <a:ext cx="8703734" cy="501650"/>
          </a:xfrm>
        </p:spPr>
        <p:txBody>
          <a:bodyPr/>
          <a:lstStyle/>
          <a:p>
            <a:r>
              <a:rPr lang="en-US" dirty="0" smtClean="0">
                <a:solidFill>
                  <a:srgbClr val="2F1F58"/>
                </a:solidFill>
              </a:rPr>
              <a:t>Steven Folsom | NETSL | April 8, 2016</a:t>
            </a:r>
            <a:endParaRPr lang="en-US" dirty="0">
              <a:solidFill>
                <a:srgbClr val="2F1F58"/>
              </a:solidFill>
            </a:endParaRPr>
          </a:p>
        </p:txBody>
      </p:sp>
      <p:sp>
        <p:nvSpPr>
          <p:cNvPr id="7" name="TextBox 6"/>
          <p:cNvSpPr txBox="1"/>
          <p:nvPr/>
        </p:nvSpPr>
        <p:spPr>
          <a:xfrm>
            <a:off x="2445644" y="5614199"/>
            <a:ext cx="4580476" cy="276999"/>
          </a:xfrm>
          <a:prstGeom prst="rect">
            <a:avLst/>
          </a:prstGeom>
          <a:noFill/>
        </p:spPr>
        <p:txBody>
          <a:bodyPr wrap="none" rtlCol="0">
            <a:spAutoFit/>
          </a:bodyPr>
          <a:lstStyle/>
          <a:p>
            <a:r>
              <a:rPr lang="en-US" sz="1200" dirty="0">
                <a:solidFill>
                  <a:srgbClr val="2F1F58"/>
                </a:solidFill>
              </a:rPr>
              <a:t>Image Credit: http://</a:t>
            </a:r>
            <a:r>
              <a:rPr lang="en-US" sz="1200" dirty="0" err="1">
                <a:solidFill>
                  <a:srgbClr val="2F1F58"/>
                </a:solidFill>
              </a:rPr>
              <a:t>moca.org</a:t>
            </a:r>
            <a:r>
              <a:rPr lang="en-US" sz="1200" dirty="0">
                <a:solidFill>
                  <a:srgbClr val="2F1F58"/>
                </a:solidFill>
              </a:rPr>
              <a:t>/pc/</a:t>
            </a:r>
            <a:r>
              <a:rPr lang="en-US" sz="1200" dirty="0" err="1">
                <a:solidFill>
                  <a:srgbClr val="2F1F58"/>
                </a:solidFill>
              </a:rPr>
              <a:t>viewArtWork.php?id</a:t>
            </a:r>
            <a:r>
              <a:rPr lang="en-US" sz="1200" dirty="0">
                <a:solidFill>
                  <a:srgbClr val="2F1F58"/>
                </a:solidFill>
              </a:rPr>
              <a:t>=23</a:t>
            </a:r>
          </a:p>
        </p:txBody>
      </p:sp>
      <p:pic>
        <p:nvPicPr>
          <p:cNvPr id="3" name="Picture 2" descr="gonzales_tor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4967" y="1440132"/>
            <a:ext cx="4174067" cy="4174067"/>
          </a:xfrm>
          <a:prstGeom prst="rect">
            <a:avLst/>
          </a:prstGeom>
        </p:spPr>
      </p:pic>
    </p:spTree>
    <p:extLst>
      <p:ext uri="{BB962C8B-B14F-4D97-AF65-F5344CB8AC3E}">
        <p14:creationId xmlns:p14="http://schemas.microsoft.com/office/powerpoint/2010/main" val="18962147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2F1F58"/>
                </a:solidFill>
              </a:rPr>
              <a:t>LOV: Get Familiar with Existing Ontologies</a:t>
            </a:r>
            <a:endParaRPr lang="en-US" dirty="0">
              <a:solidFill>
                <a:srgbClr val="2F1F58"/>
              </a:solidFill>
            </a:endParaRPr>
          </a:p>
        </p:txBody>
      </p:sp>
      <p:pic>
        <p:nvPicPr>
          <p:cNvPr id="5" name="Content Placeholder 4" descr="Screen Shot 2016-03-25 at 12.51.44 PM.png"/>
          <p:cNvPicPr>
            <a:picLocks noGrp="1" noChangeAspect="1"/>
          </p:cNvPicPr>
          <p:nvPr>
            <p:ph idx="1"/>
          </p:nvPr>
        </p:nvPicPr>
        <p:blipFill>
          <a:blip r:embed="rId3">
            <a:extLst>
              <a:ext uri="{28A0092B-C50C-407E-A947-70E740481C1C}">
                <a14:useLocalDpi xmlns:a14="http://schemas.microsoft.com/office/drawing/2010/main" val="0"/>
              </a:ext>
            </a:extLst>
          </a:blip>
          <a:srcRect l="-20540" r="-20540"/>
          <a:stretch>
            <a:fillRect/>
          </a:stretch>
        </p:blipFill>
        <p:spPr/>
      </p:pic>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35805014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79072"/>
            <a:ext cx="8940800" cy="1143000"/>
          </a:xfrm>
        </p:spPr>
        <p:txBody>
          <a:bodyPr>
            <a:normAutofit fontScale="90000"/>
          </a:bodyPr>
          <a:lstStyle/>
          <a:p>
            <a:r>
              <a:rPr lang="en-US" dirty="0" smtClean="0"/>
              <a:t>Ontology Design Patterns (ODPs)</a:t>
            </a:r>
            <a:endParaRPr lang="en-US" dirty="0"/>
          </a:p>
        </p:txBody>
      </p:sp>
      <p:pic>
        <p:nvPicPr>
          <p:cNvPr id="5" name="Content Placeholder 4" descr="Screen Shot 2016-03-25 at 12.53.03 PM.png"/>
          <p:cNvPicPr>
            <a:picLocks noGrp="1" noChangeAspect="1"/>
          </p:cNvPicPr>
          <p:nvPr>
            <p:ph idx="1"/>
          </p:nvPr>
        </p:nvPicPr>
        <p:blipFill>
          <a:blip r:embed="rId3">
            <a:extLst>
              <a:ext uri="{28A0092B-C50C-407E-A947-70E740481C1C}">
                <a14:useLocalDpi xmlns:a14="http://schemas.microsoft.com/office/drawing/2010/main" val="0"/>
              </a:ext>
            </a:extLst>
          </a:blip>
          <a:srcRect t="-462" b="-462"/>
          <a:stretch>
            <a:fillRect/>
          </a:stretch>
        </p:blipFill>
        <p:spPr>
          <a:xfrm>
            <a:off x="125246" y="1222072"/>
            <a:ext cx="8917154" cy="4904091"/>
          </a:xfrm>
        </p:spPr>
      </p:pic>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26217538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2F1F58"/>
                </a:solidFill>
              </a:rPr>
              <a:t>Get Familiar with Sources of Linked Data</a:t>
            </a:r>
            <a:endParaRPr lang="en-US" dirty="0">
              <a:solidFill>
                <a:srgbClr val="2F1F58"/>
              </a:solidFill>
            </a:endParaRPr>
          </a:p>
        </p:txBody>
      </p:sp>
      <p:pic>
        <p:nvPicPr>
          <p:cNvPr id="5" name="Content Placeholder 4" descr="Screen Shot 2016-03-25 at 1.31.54 PM.png"/>
          <p:cNvPicPr>
            <a:picLocks noGrp="1" noChangeAspect="1"/>
          </p:cNvPicPr>
          <p:nvPr>
            <p:ph idx="1"/>
          </p:nvPr>
        </p:nvPicPr>
        <p:blipFill>
          <a:blip r:embed="rId3">
            <a:extLst>
              <a:ext uri="{28A0092B-C50C-407E-A947-70E740481C1C}">
                <a14:useLocalDpi xmlns:a14="http://schemas.microsoft.com/office/drawing/2010/main" val="0"/>
              </a:ext>
            </a:extLst>
          </a:blip>
          <a:srcRect l="-11116" r="-11116"/>
          <a:stretch>
            <a:fillRect/>
          </a:stretch>
        </p:blipFill>
        <p:spPr/>
      </p:pic>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34644390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2F1F58"/>
                </a:solidFill>
              </a:rPr>
              <a:t>Prepare Our Data for Conversion</a:t>
            </a:r>
            <a:endParaRPr lang="en-US" dirty="0">
              <a:solidFill>
                <a:srgbClr val="2F1F58"/>
              </a:solidFill>
            </a:endParaRPr>
          </a:p>
        </p:txBody>
      </p:sp>
      <p:sp>
        <p:nvSpPr>
          <p:cNvPr id="3" name="Content Placeholder 2"/>
          <p:cNvSpPr>
            <a:spLocks noGrp="1"/>
          </p:cNvSpPr>
          <p:nvPr>
            <p:ph idx="1"/>
          </p:nvPr>
        </p:nvSpPr>
        <p:spPr/>
        <p:txBody>
          <a:bodyPr/>
          <a:lstStyle/>
          <a:p>
            <a:r>
              <a:rPr lang="en-US" sz="2700" dirty="0" smtClean="0">
                <a:solidFill>
                  <a:srgbClr val="2F1F58"/>
                </a:solidFill>
              </a:rPr>
              <a:t>Normalization of Values</a:t>
            </a:r>
          </a:p>
          <a:p>
            <a:pPr lvl="1"/>
            <a:r>
              <a:rPr lang="en-US" sz="2700" dirty="0" smtClean="0">
                <a:solidFill>
                  <a:srgbClr val="2F1F58"/>
                </a:solidFill>
              </a:rPr>
              <a:t>Key word headings to controlled terms, etc.</a:t>
            </a:r>
          </a:p>
          <a:p>
            <a:r>
              <a:rPr lang="en-US" sz="2700" dirty="0" smtClean="0">
                <a:solidFill>
                  <a:srgbClr val="B45EC7"/>
                </a:solidFill>
              </a:rPr>
              <a:t>Make structural changes as needed</a:t>
            </a:r>
          </a:p>
          <a:p>
            <a:pPr lvl="1"/>
            <a:r>
              <a:rPr lang="en-US" sz="2700" dirty="0" smtClean="0">
                <a:solidFill>
                  <a:srgbClr val="B45EC7"/>
                </a:solidFill>
              </a:rPr>
              <a:t>Break headings into atomic things (e.g. LCSH to FAST)</a:t>
            </a:r>
          </a:p>
          <a:p>
            <a:r>
              <a:rPr lang="en-US" sz="2700" dirty="0" err="1">
                <a:solidFill>
                  <a:srgbClr val="2F1F58"/>
                </a:solidFill>
              </a:rPr>
              <a:t>Entification</a:t>
            </a:r>
            <a:r>
              <a:rPr lang="en-US" sz="2700" dirty="0">
                <a:solidFill>
                  <a:srgbClr val="2F1F58"/>
                </a:solidFill>
              </a:rPr>
              <a:t> (Adding URIs to data</a:t>
            </a:r>
            <a:r>
              <a:rPr lang="en-US" sz="2700" dirty="0" smtClean="0">
                <a:solidFill>
                  <a:srgbClr val="2F1F58"/>
                </a:solidFill>
              </a:rPr>
              <a:t>)</a:t>
            </a:r>
          </a:p>
          <a:p>
            <a:endParaRPr lang="en-US" dirty="0">
              <a:solidFill>
                <a:srgbClr val="2F1F58"/>
              </a:solidFill>
            </a:endParaRPr>
          </a:p>
          <a:p>
            <a:endParaRPr lang="en-US" dirty="0" smtClean="0">
              <a:solidFill>
                <a:srgbClr val="2F1F58"/>
              </a:solidFill>
            </a:endParaRPr>
          </a:p>
          <a:p>
            <a:pPr lvl="1"/>
            <a:endParaRPr lang="en-US" dirty="0" smtClean="0">
              <a:solidFill>
                <a:srgbClr val="2F1F58"/>
              </a:solidFill>
            </a:endParaRPr>
          </a:p>
        </p:txBody>
      </p:sp>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pic>
        <p:nvPicPr>
          <p:cNvPr id="5" name="Picture 4" descr="Screen Shot 2016-04-06 at 10.22.51 AM.png"/>
          <p:cNvPicPr>
            <a:picLocks noChangeAspect="1"/>
          </p:cNvPicPr>
          <p:nvPr/>
        </p:nvPicPr>
        <p:blipFill rotWithShape="1">
          <a:blip r:embed="rId3">
            <a:extLst>
              <a:ext uri="{28A0092B-C50C-407E-A947-70E740481C1C}">
                <a14:useLocalDpi xmlns:a14="http://schemas.microsoft.com/office/drawing/2010/main" val="0"/>
              </a:ext>
            </a:extLst>
          </a:blip>
          <a:srcRect b="18056"/>
          <a:stretch/>
        </p:blipFill>
        <p:spPr>
          <a:xfrm>
            <a:off x="457200" y="4857750"/>
            <a:ext cx="3924300" cy="1498600"/>
          </a:xfrm>
          <a:prstGeom prst="rect">
            <a:avLst/>
          </a:prstGeom>
        </p:spPr>
      </p:pic>
    </p:spTree>
    <p:extLst>
      <p:ext uri="{BB962C8B-B14F-4D97-AF65-F5344CB8AC3E}">
        <p14:creationId xmlns:p14="http://schemas.microsoft.com/office/powerpoint/2010/main" val="26795982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2F1F58"/>
                </a:solidFill>
              </a:rPr>
              <a:t>OpenRefine</a:t>
            </a:r>
            <a:r>
              <a:rPr lang="en-US" dirty="0" smtClean="0">
                <a:solidFill>
                  <a:srgbClr val="2F1F58"/>
                </a:solidFill>
              </a:rPr>
              <a:t>/</a:t>
            </a:r>
            <a:r>
              <a:rPr lang="en-US" dirty="0" err="1" smtClean="0">
                <a:solidFill>
                  <a:srgbClr val="2F1F58"/>
                </a:solidFill>
              </a:rPr>
              <a:t>LODRefine</a:t>
            </a:r>
            <a:endParaRPr lang="en-US" dirty="0">
              <a:solidFill>
                <a:srgbClr val="2F1F58"/>
              </a:solidFill>
            </a:endParaRPr>
          </a:p>
        </p:txBody>
      </p:sp>
      <p:pic>
        <p:nvPicPr>
          <p:cNvPr id="5" name="Content Placeholder 4" descr="Screen Shot 2016-04-06 at 9.53.25 AM.png"/>
          <p:cNvPicPr>
            <a:picLocks noGrp="1" noChangeAspect="1"/>
          </p:cNvPicPr>
          <p:nvPr>
            <p:ph idx="1"/>
          </p:nvPr>
        </p:nvPicPr>
        <p:blipFill>
          <a:blip r:embed="rId3">
            <a:extLst>
              <a:ext uri="{28A0092B-C50C-407E-A947-70E740481C1C}">
                <a14:useLocalDpi xmlns:a14="http://schemas.microsoft.com/office/drawing/2010/main" val="0"/>
              </a:ext>
            </a:extLst>
          </a:blip>
          <a:srcRect l="6078" r="6078"/>
          <a:stretch>
            <a:fillRect/>
          </a:stretch>
        </p:blipFill>
        <p:spPr>
          <a:xfrm>
            <a:off x="165100" y="1270000"/>
            <a:ext cx="8826500" cy="4854235"/>
          </a:xfrm>
        </p:spPr>
      </p:pic>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3894126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F1F58"/>
                </a:solidFill>
              </a:rPr>
              <a:t>MARC Edit</a:t>
            </a:r>
            <a:endParaRPr lang="en-US" dirty="0">
              <a:solidFill>
                <a:srgbClr val="2F1F58"/>
              </a:solidFill>
            </a:endParaRPr>
          </a:p>
        </p:txBody>
      </p:sp>
      <p:pic>
        <p:nvPicPr>
          <p:cNvPr id="5" name="Content Placeholder 4" descr="Screen Shot 2016-04-06 at 10.17.56 AM.png"/>
          <p:cNvPicPr>
            <a:picLocks noGrp="1" noChangeAspect="1"/>
          </p:cNvPicPr>
          <p:nvPr>
            <p:ph idx="1"/>
          </p:nvPr>
        </p:nvPicPr>
        <p:blipFill>
          <a:blip r:embed="rId3">
            <a:extLst>
              <a:ext uri="{28A0092B-C50C-407E-A947-70E740481C1C}">
                <a14:useLocalDpi xmlns:a14="http://schemas.microsoft.com/office/drawing/2010/main" val="0"/>
              </a:ext>
            </a:extLst>
          </a:blip>
          <a:srcRect t="-15568" b="-15568"/>
          <a:stretch>
            <a:fillRect/>
          </a:stretch>
        </p:blipFill>
        <p:spPr>
          <a:xfrm>
            <a:off x="125246" y="1166196"/>
            <a:ext cx="9018754" cy="4959967"/>
          </a:xfrm>
        </p:spPr>
      </p:pic>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23358058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F1F58"/>
                </a:solidFill>
              </a:rPr>
              <a:t>MARC Edit + Open Refine</a:t>
            </a:r>
            <a:endParaRPr lang="en-US" dirty="0">
              <a:solidFill>
                <a:srgbClr val="2F1F58"/>
              </a:solidFill>
            </a:endParaRPr>
          </a:p>
        </p:txBody>
      </p:sp>
      <p:pic>
        <p:nvPicPr>
          <p:cNvPr id="5" name="Content Placeholder 4" descr="Screen Shot 2016-04-06 at 10.08.09 AM.png"/>
          <p:cNvPicPr>
            <a:picLocks noGrp="1" noChangeAspect="1"/>
          </p:cNvPicPr>
          <p:nvPr>
            <p:ph idx="1"/>
          </p:nvPr>
        </p:nvPicPr>
        <p:blipFill>
          <a:blip r:embed="rId3">
            <a:extLst>
              <a:ext uri="{28A0092B-C50C-407E-A947-70E740481C1C}">
                <a14:useLocalDpi xmlns:a14="http://schemas.microsoft.com/office/drawing/2010/main" val="0"/>
              </a:ext>
            </a:extLst>
          </a:blip>
          <a:srcRect l="-33081" r="-33081"/>
          <a:stretch>
            <a:fillRect/>
          </a:stretch>
        </p:blipFill>
        <p:spPr/>
      </p:pic>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17252360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38"/>
            <a:ext cx="8229600" cy="1143000"/>
          </a:xfrm>
        </p:spPr>
        <p:txBody>
          <a:bodyPr>
            <a:normAutofit fontScale="90000"/>
          </a:bodyPr>
          <a:lstStyle/>
          <a:p>
            <a:r>
              <a:rPr lang="en-US" dirty="0" smtClean="0">
                <a:solidFill>
                  <a:srgbClr val="2F1F58"/>
                </a:solidFill>
              </a:rPr>
              <a:t>Gary Strawn’s Authority Toolkit</a:t>
            </a:r>
            <a:endParaRPr lang="en-US" dirty="0">
              <a:solidFill>
                <a:srgbClr val="2F1F58"/>
              </a:solidFill>
            </a:endParaRPr>
          </a:p>
        </p:txBody>
      </p:sp>
      <p:sp>
        <p:nvSpPr>
          <p:cNvPr id="3" name="Footer Placeholder 2"/>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pic>
        <p:nvPicPr>
          <p:cNvPr id="6" name="Content Placeholder 5" descr="strawAuthority toolkit.jpeg"/>
          <p:cNvPicPr>
            <a:picLocks noGrp="1" noChangeAspect="1"/>
          </p:cNvPicPr>
          <p:nvPr>
            <p:ph idx="1"/>
          </p:nvPr>
        </p:nvPicPr>
        <p:blipFill rotWithShape="1">
          <a:blip r:embed="rId3">
            <a:extLst>
              <a:ext uri="{28A0092B-C50C-407E-A947-70E740481C1C}">
                <a14:useLocalDpi xmlns:a14="http://schemas.microsoft.com/office/drawing/2010/main" val="0"/>
              </a:ext>
            </a:extLst>
          </a:blip>
          <a:srcRect l="5381" t="11414" r="40735" b="8208"/>
          <a:stretch/>
        </p:blipFill>
        <p:spPr>
          <a:xfrm>
            <a:off x="0" y="1150938"/>
            <a:ext cx="9072799" cy="4568865"/>
          </a:xfrm>
        </p:spPr>
      </p:pic>
      <p:sp>
        <p:nvSpPr>
          <p:cNvPr id="7" name="TextBox 6"/>
          <p:cNvSpPr txBox="1"/>
          <p:nvPr/>
        </p:nvSpPr>
        <p:spPr>
          <a:xfrm>
            <a:off x="2717800" y="5779700"/>
            <a:ext cx="3704184" cy="276999"/>
          </a:xfrm>
          <a:prstGeom prst="rect">
            <a:avLst/>
          </a:prstGeom>
          <a:noFill/>
        </p:spPr>
        <p:txBody>
          <a:bodyPr wrap="none" rtlCol="0">
            <a:spAutoFit/>
          </a:bodyPr>
          <a:lstStyle/>
          <a:p>
            <a:r>
              <a:rPr lang="en-US" sz="1200" dirty="0" smtClean="0">
                <a:solidFill>
                  <a:schemeClr val="tx2"/>
                </a:solidFill>
              </a:rPr>
              <a:t>Image credit: </a:t>
            </a:r>
            <a:r>
              <a:rPr lang="en-US" sz="1200" dirty="0">
                <a:solidFill>
                  <a:schemeClr val="tx2"/>
                </a:solidFill>
              </a:rPr>
              <a:t>Honor Moody, Schlesinger Library</a:t>
            </a:r>
          </a:p>
        </p:txBody>
      </p:sp>
    </p:spTree>
    <p:extLst>
      <p:ext uri="{BB962C8B-B14F-4D97-AF65-F5344CB8AC3E}">
        <p14:creationId xmlns:p14="http://schemas.microsoft.com/office/powerpoint/2010/main" val="7592408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38"/>
            <a:ext cx="8229600" cy="1143000"/>
          </a:xfrm>
        </p:spPr>
        <p:txBody>
          <a:bodyPr>
            <a:normAutofit fontScale="90000"/>
          </a:bodyPr>
          <a:lstStyle/>
          <a:p>
            <a:r>
              <a:rPr lang="en-US" dirty="0" smtClean="0">
                <a:solidFill>
                  <a:srgbClr val="2F1F58"/>
                </a:solidFill>
              </a:rPr>
              <a:t>Gary Strawn’s Authority Toolkit</a:t>
            </a:r>
            <a:endParaRPr lang="en-US" dirty="0">
              <a:solidFill>
                <a:srgbClr val="2F1F58"/>
              </a:solidFill>
            </a:endParaRPr>
          </a:p>
        </p:txBody>
      </p:sp>
      <p:sp>
        <p:nvSpPr>
          <p:cNvPr id="3" name="Footer Placeholder 2"/>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pic>
        <p:nvPicPr>
          <p:cNvPr id="5" name="Content Placeholder 4" descr="strawnAuthorityToolkit2.jpeg"/>
          <p:cNvPicPr>
            <a:picLocks noGrp="1" noChangeAspect="1"/>
          </p:cNvPicPr>
          <p:nvPr>
            <p:ph idx="1"/>
          </p:nvPr>
        </p:nvPicPr>
        <p:blipFill rotWithShape="1">
          <a:blip r:embed="rId3">
            <a:extLst>
              <a:ext uri="{28A0092B-C50C-407E-A947-70E740481C1C}">
                <a14:useLocalDpi xmlns:a14="http://schemas.microsoft.com/office/drawing/2010/main" val="0"/>
              </a:ext>
            </a:extLst>
          </a:blip>
          <a:srcRect l="4850" t="11524" r="40380" b="6129"/>
          <a:stretch/>
        </p:blipFill>
        <p:spPr>
          <a:xfrm>
            <a:off x="58773" y="1307039"/>
            <a:ext cx="9034615" cy="4585761"/>
          </a:xfrm>
        </p:spPr>
      </p:pic>
      <p:sp>
        <p:nvSpPr>
          <p:cNvPr id="7" name="TextBox 6"/>
          <p:cNvSpPr txBox="1"/>
          <p:nvPr/>
        </p:nvSpPr>
        <p:spPr>
          <a:xfrm>
            <a:off x="2717800" y="5919400"/>
            <a:ext cx="3704184" cy="276999"/>
          </a:xfrm>
          <a:prstGeom prst="rect">
            <a:avLst/>
          </a:prstGeom>
          <a:noFill/>
        </p:spPr>
        <p:txBody>
          <a:bodyPr wrap="none" rtlCol="0">
            <a:spAutoFit/>
          </a:bodyPr>
          <a:lstStyle/>
          <a:p>
            <a:r>
              <a:rPr lang="en-US" sz="1200" dirty="0" smtClean="0">
                <a:solidFill>
                  <a:schemeClr val="tx2"/>
                </a:solidFill>
              </a:rPr>
              <a:t>Image credit: </a:t>
            </a:r>
            <a:r>
              <a:rPr lang="en-US" sz="1200" dirty="0">
                <a:solidFill>
                  <a:schemeClr val="tx2"/>
                </a:solidFill>
              </a:rPr>
              <a:t>Honor Moody, Schlesinger Library</a:t>
            </a:r>
          </a:p>
        </p:txBody>
      </p:sp>
    </p:spTree>
    <p:extLst>
      <p:ext uri="{BB962C8B-B14F-4D97-AF65-F5344CB8AC3E}">
        <p14:creationId xmlns:p14="http://schemas.microsoft.com/office/powerpoint/2010/main" val="41856620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F1F58"/>
                </a:solidFill>
              </a:rPr>
              <a:t>Training Opportunities</a:t>
            </a:r>
            <a:endParaRPr lang="en-US" dirty="0">
              <a:solidFill>
                <a:srgbClr val="2F1F58"/>
              </a:solidFill>
            </a:endParaRPr>
          </a:p>
        </p:txBody>
      </p:sp>
      <p:sp>
        <p:nvSpPr>
          <p:cNvPr id="3" name="Content Placeholder 2"/>
          <p:cNvSpPr>
            <a:spLocks noGrp="1"/>
          </p:cNvSpPr>
          <p:nvPr>
            <p:ph idx="1"/>
          </p:nvPr>
        </p:nvSpPr>
        <p:spPr/>
        <p:txBody>
          <a:bodyPr>
            <a:normAutofit fontScale="92500" lnSpcReduction="10000"/>
          </a:bodyPr>
          <a:lstStyle/>
          <a:p>
            <a:r>
              <a:rPr lang="en-US" dirty="0" err="1" smtClean="0">
                <a:solidFill>
                  <a:srgbClr val="2F1F58"/>
                </a:solidFill>
              </a:rPr>
              <a:t>Zepheira’s</a:t>
            </a:r>
            <a:r>
              <a:rPr lang="en-US" dirty="0" smtClean="0">
                <a:solidFill>
                  <a:srgbClr val="2F1F58"/>
                </a:solidFill>
              </a:rPr>
              <a:t> BIBFRAME training (the WHY)</a:t>
            </a:r>
            <a:endParaRPr lang="en-US" dirty="0">
              <a:solidFill>
                <a:srgbClr val="2F1F58"/>
              </a:solidFill>
            </a:endParaRPr>
          </a:p>
          <a:p>
            <a:r>
              <a:rPr lang="en-US" dirty="0" smtClean="0">
                <a:solidFill>
                  <a:srgbClr val="B45EC7"/>
                </a:solidFill>
              </a:rPr>
              <a:t>Library Juice (the HOW and library context)</a:t>
            </a:r>
          </a:p>
          <a:p>
            <a:pPr lvl="1"/>
            <a:r>
              <a:rPr lang="en-US" dirty="0" smtClean="0">
                <a:solidFill>
                  <a:srgbClr val="B45EC7"/>
                </a:solidFill>
              </a:rPr>
              <a:t>Especially the Ontologies and Linked Data Course</a:t>
            </a:r>
          </a:p>
          <a:p>
            <a:r>
              <a:rPr lang="en-US" dirty="0" smtClean="0">
                <a:solidFill>
                  <a:srgbClr val="2F1F58"/>
                </a:solidFill>
              </a:rPr>
              <a:t>Protégé Short Course- In depth training in OWL and </a:t>
            </a:r>
            <a:r>
              <a:rPr lang="en-US" dirty="0">
                <a:solidFill>
                  <a:srgbClr val="2F1F58"/>
                </a:solidFill>
              </a:rPr>
              <a:t>o</a:t>
            </a:r>
            <a:r>
              <a:rPr lang="en-US" dirty="0" smtClean="0">
                <a:solidFill>
                  <a:srgbClr val="2F1F58"/>
                </a:solidFill>
              </a:rPr>
              <a:t>ntology design through the Protégé ontology creation tool.</a:t>
            </a:r>
          </a:p>
          <a:p>
            <a:r>
              <a:rPr lang="en-US" dirty="0" smtClean="0">
                <a:solidFill>
                  <a:srgbClr val="B45EC7"/>
                </a:solidFill>
              </a:rPr>
              <a:t>DIY</a:t>
            </a:r>
            <a:r>
              <a:rPr lang="is-IS" dirty="0" smtClean="0">
                <a:solidFill>
                  <a:srgbClr val="B45EC7"/>
                </a:solidFill>
              </a:rPr>
              <a:t>… (SW for Working Ontologist, Twitter, Github, etc.)</a:t>
            </a:r>
            <a:endParaRPr lang="en-US" dirty="0" smtClean="0">
              <a:solidFill>
                <a:srgbClr val="B45EC7"/>
              </a:solidFill>
            </a:endParaRPr>
          </a:p>
        </p:txBody>
      </p:sp>
      <p:sp>
        <p:nvSpPr>
          <p:cNvPr id="4" name="Footer Placeholder 3"/>
          <p:cNvSpPr>
            <a:spLocks noGrp="1"/>
          </p:cNvSpPr>
          <p:nvPr>
            <p:ph type="ftr" sz="quarter" idx="11"/>
          </p:nvPr>
        </p:nvSpPr>
        <p:spPr>
          <a:xfrm>
            <a:off x="194733" y="6356350"/>
            <a:ext cx="8754534" cy="365125"/>
          </a:xfrm>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20360298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2F1F58"/>
                </a:solidFill>
              </a:rPr>
              <a:t>Get Involved with Ontology Conversations</a:t>
            </a:r>
            <a:endParaRPr lang="en-US" dirty="0">
              <a:solidFill>
                <a:srgbClr val="2F1F58"/>
              </a:solidFill>
            </a:endParaRPr>
          </a:p>
        </p:txBody>
      </p:sp>
      <p:sp>
        <p:nvSpPr>
          <p:cNvPr id="3" name="Content Placeholder 2"/>
          <p:cNvSpPr>
            <a:spLocks noGrp="1"/>
          </p:cNvSpPr>
          <p:nvPr>
            <p:ph idx="1"/>
          </p:nvPr>
        </p:nvSpPr>
        <p:spPr/>
        <p:txBody>
          <a:bodyPr/>
          <a:lstStyle/>
          <a:p>
            <a:r>
              <a:rPr lang="en-US" b="1" dirty="0" smtClean="0">
                <a:solidFill>
                  <a:srgbClr val="2F1F58"/>
                </a:solidFill>
              </a:rPr>
              <a:t>BIBFRAME List</a:t>
            </a:r>
            <a:r>
              <a:rPr lang="en-US" dirty="0" smtClean="0">
                <a:solidFill>
                  <a:srgbClr val="2F1F58"/>
                </a:solidFill>
              </a:rPr>
              <a:t> (Can be pretty testy, but there are voices of reason</a:t>
            </a:r>
            <a:r>
              <a:rPr lang="en-US" dirty="0">
                <a:solidFill>
                  <a:srgbClr val="2F1F58"/>
                </a:solidFill>
              </a:rPr>
              <a:t> </a:t>
            </a:r>
            <a:r>
              <a:rPr lang="en-US" dirty="0" smtClean="0">
                <a:solidFill>
                  <a:srgbClr val="2F1F58"/>
                </a:solidFill>
              </a:rPr>
              <a:t>participating)</a:t>
            </a:r>
          </a:p>
          <a:p>
            <a:r>
              <a:rPr lang="en-US" b="1" dirty="0" smtClean="0">
                <a:solidFill>
                  <a:srgbClr val="2F1F58"/>
                </a:solidFill>
              </a:rPr>
              <a:t>Protégé User List</a:t>
            </a:r>
            <a:r>
              <a:rPr lang="en-US" dirty="0" smtClean="0">
                <a:solidFill>
                  <a:srgbClr val="2F1F58"/>
                </a:solidFill>
              </a:rPr>
              <a:t> (lots of trouble shooting Protégé software, also nice ontology design conversations)</a:t>
            </a:r>
          </a:p>
          <a:p>
            <a:r>
              <a:rPr lang="en-US" b="1" dirty="0" smtClean="0">
                <a:solidFill>
                  <a:srgbClr val="2F1F58"/>
                </a:solidFill>
              </a:rPr>
              <a:t>Lodlam.net</a:t>
            </a:r>
            <a:r>
              <a:rPr lang="en-US" dirty="0" smtClean="0">
                <a:solidFill>
                  <a:srgbClr val="2F1F58"/>
                </a:solidFill>
              </a:rPr>
              <a:t>,#</a:t>
            </a:r>
            <a:r>
              <a:rPr lang="en-US" dirty="0" err="1" smtClean="0">
                <a:solidFill>
                  <a:srgbClr val="2F1F58"/>
                </a:solidFill>
              </a:rPr>
              <a:t>lodlam</a:t>
            </a:r>
            <a:r>
              <a:rPr lang="en-US" dirty="0" smtClean="0">
                <a:solidFill>
                  <a:srgbClr val="2F1F58"/>
                </a:solidFill>
              </a:rPr>
              <a:t> on twitter, LODLAM Google Group</a:t>
            </a:r>
            <a:endParaRPr lang="en-US" dirty="0">
              <a:solidFill>
                <a:srgbClr val="2F1F58"/>
              </a:solidFill>
            </a:endParaRPr>
          </a:p>
        </p:txBody>
      </p:sp>
      <p:sp>
        <p:nvSpPr>
          <p:cNvPr id="4" name="Footer Placeholder 3"/>
          <p:cNvSpPr>
            <a:spLocks noGrp="1"/>
          </p:cNvSpPr>
          <p:nvPr>
            <p:ph type="ftr" sz="quarter" idx="11"/>
          </p:nvPr>
        </p:nvSpPr>
        <p:spPr>
          <a:xfrm>
            <a:off x="152400" y="6356350"/>
            <a:ext cx="8839200" cy="501650"/>
          </a:xfrm>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20002648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12937"/>
            <a:ext cx="8229600" cy="1143000"/>
          </a:xfrm>
        </p:spPr>
        <p:txBody>
          <a:bodyPr>
            <a:normAutofit/>
          </a:bodyPr>
          <a:lstStyle/>
          <a:p>
            <a:r>
              <a:rPr lang="en-US" sz="5400" b="1" dirty="0" smtClean="0">
                <a:solidFill>
                  <a:schemeClr val="tx2"/>
                </a:solidFill>
              </a:rPr>
              <a:t>Start Small</a:t>
            </a:r>
            <a:endParaRPr lang="en-US" sz="5400" b="1" dirty="0">
              <a:solidFill>
                <a:schemeClr val="tx2"/>
              </a:solidFill>
            </a:endParaRPr>
          </a:p>
        </p:txBody>
      </p:sp>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
        <p:nvSpPr>
          <p:cNvPr id="5" name="TextBox 4"/>
          <p:cNvSpPr txBox="1"/>
          <p:nvPr/>
        </p:nvSpPr>
        <p:spPr>
          <a:xfrm>
            <a:off x="2425700" y="5511800"/>
            <a:ext cx="4292600" cy="307777"/>
          </a:xfrm>
          <a:prstGeom prst="rect">
            <a:avLst/>
          </a:prstGeom>
          <a:noFill/>
        </p:spPr>
        <p:txBody>
          <a:bodyPr wrap="square" rtlCol="0">
            <a:spAutoFit/>
          </a:bodyPr>
          <a:lstStyle/>
          <a:p>
            <a:pPr algn="ctr"/>
            <a:r>
              <a:rPr lang="en-US" sz="1400" dirty="0" smtClean="0">
                <a:solidFill>
                  <a:srgbClr val="2F1F58"/>
                </a:solidFill>
              </a:rPr>
              <a:t>Image credit: </a:t>
            </a:r>
            <a:r>
              <a:rPr lang="en-US" sz="1400" dirty="0" err="1" smtClean="0">
                <a:solidFill>
                  <a:srgbClr val="2F1F58"/>
                </a:solidFill>
              </a:rPr>
              <a:t>www.gillianb.com</a:t>
            </a:r>
            <a:endParaRPr lang="en-US" sz="1400" dirty="0">
              <a:solidFill>
                <a:srgbClr val="2F1F58"/>
              </a:solidFill>
            </a:endParaRPr>
          </a:p>
        </p:txBody>
      </p:sp>
    </p:spTree>
    <p:extLst>
      <p:ext uri="{BB962C8B-B14F-4D97-AF65-F5344CB8AC3E}">
        <p14:creationId xmlns:p14="http://schemas.microsoft.com/office/powerpoint/2010/main" val="15657422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413262" cy="1371600"/>
          </a:xfrm>
        </p:spPr>
        <p:txBody>
          <a:bodyPr>
            <a:normAutofit fontScale="90000"/>
          </a:bodyPr>
          <a:lstStyle/>
          <a:p>
            <a:r>
              <a:rPr lang="en-US" sz="3200" dirty="0" smtClean="0">
                <a:solidFill>
                  <a:srgbClr val="2F1F58"/>
                </a:solidFill>
                <a:cs typeface="Helvetica"/>
              </a:rPr>
              <a:t>Pilot: Hip Hop Flyer Metadata to RDF</a:t>
            </a:r>
            <a:br>
              <a:rPr lang="en-US" sz="3200" dirty="0" smtClean="0">
                <a:solidFill>
                  <a:srgbClr val="2F1F58"/>
                </a:solidFill>
                <a:cs typeface="Helvetica"/>
              </a:rPr>
            </a:br>
            <a:r>
              <a:rPr lang="en-US" sz="3200" dirty="0" smtClean="0">
                <a:solidFill>
                  <a:srgbClr val="2F1F58"/>
                </a:solidFill>
                <a:cs typeface="Helvetica"/>
              </a:rPr>
              <a:t>with links to </a:t>
            </a:r>
            <a:r>
              <a:rPr lang="en-US" sz="3200" dirty="0" err="1" smtClean="0">
                <a:solidFill>
                  <a:srgbClr val="2F1F58"/>
                </a:solidFill>
                <a:cs typeface="Helvetica"/>
              </a:rPr>
              <a:t>MusicBrainz</a:t>
            </a:r>
            <a:r>
              <a:rPr lang="en-US" sz="3200" dirty="0" smtClean="0">
                <a:solidFill>
                  <a:srgbClr val="2F1F58"/>
                </a:solidFill>
                <a:cs typeface="Helvetica"/>
              </a:rPr>
              <a:t>/</a:t>
            </a:r>
            <a:r>
              <a:rPr lang="en-US" sz="3200" dirty="0" err="1" smtClean="0">
                <a:solidFill>
                  <a:srgbClr val="2F1F58"/>
                </a:solidFill>
                <a:cs typeface="Helvetica"/>
              </a:rPr>
              <a:t>LinkedBrainz</a:t>
            </a:r>
            <a:r>
              <a:rPr lang="en-US" sz="3200" dirty="0" smtClean="0">
                <a:solidFill>
                  <a:srgbClr val="2F1F58"/>
                </a:solidFill>
                <a:cs typeface="Helvetica"/>
              </a:rPr>
              <a:t> Data</a:t>
            </a:r>
            <a:endParaRPr lang="en-US" sz="3200" dirty="0">
              <a:solidFill>
                <a:srgbClr val="2F1F58"/>
              </a:solidFill>
              <a:cs typeface="Helvetica"/>
            </a:endParaRPr>
          </a:p>
        </p:txBody>
      </p:sp>
      <p:sp>
        <p:nvSpPr>
          <p:cNvPr id="3" name="Text Placeholder 2"/>
          <p:cNvSpPr>
            <a:spLocks noGrp="1"/>
          </p:cNvSpPr>
          <p:nvPr>
            <p:ph idx="1"/>
          </p:nvPr>
        </p:nvSpPr>
        <p:spPr/>
        <p:txBody>
          <a:bodyPr>
            <a:normAutofit lnSpcReduction="10000"/>
          </a:bodyPr>
          <a:lstStyle/>
          <a:p>
            <a:pPr marL="114300" lvl="0" indent="0">
              <a:spcBef>
                <a:spcPts val="0"/>
              </a:spcBef>
              <a:buSzPct val="100000"/>
              <a:buNone/>
            </a:pPr>
            <a:r>
              <a:rPr lang="en-US" sz="3200" b="1" dirty="0" smtClean="0">
                <a:solidFill>
                  <a:srgbClr val="2F1F58"/>
                </a:solidFill>
                <a:latin typeface="Book Antiqua"/>
                <a:cs typeface="Book Antiqua"/>
              </a:rPr>
              <a:t>Goals</a:t>
            </a:r>
            <a:r>
              <a:rPr lang="en-US" sz="2400" dirty="0" smtClean="0">
                <a:solidFill>
                  <a:srgbClr val="2F1F58"/>
                </a:solidFill>
                <a:latin typeface="Book Antiqua"/>
                <a:cs typeface="Book Antiqua"/>
              </a:rPr>
              <a:t> </a:t>
            </a:r>
          </a:p>
          <a:p>
            <a:pPr marL="400050" indent="-285750">
              <a:spcBef>
                <a:spcPts val="0"/>
              </a:spcBef>
              <a:buSzPct val="100000"/>
            </a:pPr>
            <a:endParaRPr lang="en-US" sz="2400" dirty="0" smtClean="0">
              <a:solidFill>
                <a:srgbClr val="2F1F58"/>
              </a:solidFill>
              <a:latin typeface="Book Antiqua"/>
              <a:cs typeface="Book Antiqua"/>
            </a:endParaRPr>
          </a:p>
          <a:p>
            <a:pPr marL="400050" indent="-285750">
              <a:spcBef>
                <a:spcPts val="0"/>
              </a:spcBef>
              <a:buSzPct val="100000"/>
            </a:pPr>
            <a:r>
              <a:rPr lang="en-US" sz="2400" dirty="0" smtClean="0">
                <a:solidFill>
                  <a:srgbClr val="2F1F58"/>
                </a:solidFill>
                <a:latin typeface="Book Antiqua"/>
                <a:cs typeface="Book Antiqua"/>
              </a:rPr>
              <a:t>Model non-MARC metadata from Cornell Hip Hop Flyer Collection to RDF</a:t>
            </a:r>
          </a:p>
          <a:p>
            <a:pPr marL="800100" lvl="1" indent="-285750">
              <a:spcBef>
                <a:spcPts val="0"/>
              </a:spcBef>
              <a:buSzPct val="100000"/>
            </a:pPr>
            <a:r>
              <a:rPr lang="en-US" sz="2400" dirty="0" smtClean="0">
                <a:solidFill>
                  <a:srgbClr val="B45EC7"/>
                </a:solidFill>
                <a:latin typeface="Book Antiqua"/>
                <a:cs typeface="Book Antiqua"/>
              </a:rPr>
              <a:t>Test BIBFRAME for describing the flyers</a:t>
            </a:r>
          </a:p>
          <a:p>
            <a:pPr marL="800100" lvl="1" indent="-285750">
              <a:spcBef>
                <a:spcPts val="0"/>
              </a:spcBef>
              <a:buSzPct val="100000"/>
            </a:pPr>
            <a:r>
              <a:rPr lang="en-US" sz="2400" dirty="0" smtClean="0">
                <a:solidFill>
                  <a:srgbClr val="B45EC7"/>
                </a:solidFill>
                <a:latin typeface="Book Antiqua"/>
                <a:cs typeface="Book Antiqua"/>
              </a:rPr>
              <a:t>Test the use of other ontologies for describing other entities, e.g. events, venues (more on this in a moment)</a:t>
            </a:r>
          </a:p>
          <a:p>
            <a:pPr marL="800100" lvl="1" indent="-285750">
              <a:spcBef>
                <a:spcPts val="0"/>
              </a:spcBef>
              <a:buSzPct val="100000"/>
            </a:pPr>
            <a:endParaRPr lang="en-US" sz="2400" dirty="0" smtClean="0">
              <a:solidFill>
                <a:srgbClr val="2F1F58"/>
              </a:solidFill>
              <a:latin typeface="Book Antiqua"/>
              <a:cs typeface="Book Antiqua"/>
            </a:endParaRPr>
          </a:p>
          <a:p>
            <a:pPr marL="400050" indent="-285750">
              <a:spcBef>
                <a:spcPts val="0"/>
              </a:spcBef>
              <a:buSzPct val="100000"/>
            </a:pPr>
            <a:r>
              <a:rPr lang="en-US" sz="2400" dirty="0">
                <a:solidFill>
                  <a:srgbClr val="2F1F58"/>
                </a:solidFill>
                <a:latin typeface="Book Antiqua"/>
                <a:cs typeface="Book Antiqua"/>
              </a:rPr>
              <a:t>U</a:t>
            </a:r>
            <a:r>
              <a:rPr lang="en-US" sz="2400" dirty="0" smtClean="0">
                <a:solidFill>
                  <a:srgbClr val="2F1F58"/>
                </a:solidFill>
                <a:latin typeface="Book Antiqua"/>
                <a:cs typeface="Book Antiqua"/>
              </a:rPr>
              <a:t>se </a:t>
            </a:r>
            <a:r>
              <a:rPr lang="en-US" sz="2400" dirty="0">
                <a:solidFill>
                  <a:srgbClr val="2F1F58"/>
                </a:solidFill>
                <a:latin typeface="Book Antiqua"/>
                <a:cs typeface="Book Antiqua"/>
              </a:rPr>
              <a:t>of </a:t>
            </a:r>
            <a:r>
              <a:rPr lang="en-US" sz="2400" dirty="0" err="1">
                <a:solidFill>
                  <a:srgbClr val="2F1F58"/>
                </a:solidFill>
                <a:latin typeface="Book Antiqua"/>
                <a:cs typeface="Book Antiqua"/>
              </a:rPr>
              <a:t>LinkedBrainz</a:t>
            </a:r>
            <a:r>
              <a:rPr lang="en-US" sz="2400" dirty="0">
                <a:solidFill>
                  <a:srgbClr val="2F1F58"/>
                </a:solidFill>
                <a:latin typeface="Book Antiqua"/>
                <a:cs typeface="Book Antiqua"/>
              </a:rPr>
              <a:t> URIs </a:t>
            </a:r>
            <a:r>
              <a:rPr lang="en-US" sz="2400" dirty="0" smtClean="0">
                <a:solidFill>
                  <a:srgbClr val="2F1F58"/>
                </a:solidFill>
                <a:latin typeface="Book Antiqua"/>
                <a:cs typeface="Book Antiqua"/>
              </a:rPr>
              <a:t>for performers to discover relationships to other entities to discover relationships to other entities… </a:t>
            </a:r>
            <a:endParaRPr lang="en-US" sz="2400" dirty="0">
              <a:solidFill>
                <a:srgbClr val="2F1F58"/>
              </a:solidFill>
              <a:latin typeface="Book Antiqua"/>
              <a:cs typeface="Book Antiqua"/>
            </a:endParaRPr>
          </a:p>
          <a:p>
            <a:pPr marL="400050" indent="-285750">
              <a:spcBef>
                <a:spcPts val="0"/>
              </a:spcBef>
              <a:buSzPct val="100000"/>
            </a:pPr>
            <a:endParaRPr lang="en-US" sz="2400" dirty="0" smtClean="0">
              <a:solidFill>
                <a:srgbClr val="2F1F58"/>
              </a:solidFill>
            </a:endParaRPr>
          </a:p>
          <a:p>
            <a:pPr marL="1314450" lvl="2" indent="-342900">
              <a:spcBef>
                <a:spcPts val="0"/>
              </a:spcBef>
              <a:buSzPct val="100000"/>
              <a:buFont typeface="Arial"/>
              <a:buChar char="–"/>
            </a:pPr>
            <a:endParaRPr lang="en-US" sz="1800" dirty="0">
              <a:solidFill>
                <a:srgbClr val="2F1F58"/>
              </a:solidFill>
            </a:endParaRPr>
          </a:p>
        </p:txBody>
      </p:sp>
      <p:sp>
        <p:nvSpPr>
          <p:cNvPr id="5" name="Footer Placeholder 3"/>
          <p:cNvSpPr>
            <a:spLocks noGrp="1"/>
          </p:cNvSpPr>
          <p:nvPr>
            <p:ph type="ftr" sz="quarter" idx="11"/>
          </p:nvPr>
        </p:nvSpPr>
        <p:spPr>
          <a:xfrm>
            <a:off x="262467" y="6356350"/>
            <a:ext cx="8619067" cy="501650"/>
          </a:xfrm>
        </p:spPr>
        <p:txBody>
          <a:bodyPr/>
          <a:lstStyle/>
          <a:p>
            <a:r>
              <a:rPr lang="en-US" smtClean="0">
                <a:cs typeface="Book Antiqua"/>
              </a:rPr>
              <a:t>Steven Folsom | NETSL | April 8, 2016</a:t>
            </a:r>
            <a:endParaRPr lang="en-US" dirty="0">
              <a:cs typeface="Book Antiqua"/>
            </a:endParaRPr>
          </a:p>
        </p:txBody>
      </p:sp>
    </p:spTree>
    <p:extLst>
      <p:ext uri="{BB962C8B-B14F-4D97-AF65-F5344CB8AC3E}">
        <p14:creationId xmlns:p14="http://schemas.microsoft.com/office/powerpoint/2010/main" val="1103275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373" y="-12213"/>
            <a:ext cx="8229600" cy="1143000"/>
          </a:xfrm>
        </p:spPr>
        <p:txBody>
          <a:bodyPr/>
          <a:lstStyle/>
          <a:p>
            <a:pPr lvl="0"/>
            <a:r>
              <a:rPr lang="en-US" sz="3600" dirty="0">
                <a:solidFill>
                  <a:srgbClr val="2F1F58"/>
                </a:solidFill>
                <a:cs typeface="Helvetica"/>
              </a:rPr>
              <a:t>About the </a:t>
            </a:r>
            <a:r>
              <a:rPr lang="en-US" sz="3600" dirty="0" smtClean="0">
                <a:solidFill>
                  <a:srgbClr val="2F1F58"/>
                </a:solidFill>
                <a:cs typeface="Helvetica"/>
              </a:rPr>
              <a:t>Hip </a:t>
            </a:r>
            <a:r>
              <a:rPr lang="en-US" sz="3600" dirty="0">
                <a:solidFill>
                  <a:srgbClr val="2F1F58"/>
                </a:solidFill>
                <a:cs typeface="Helvetica"/>
              </a:rPr>
              <a:t>Hop </a:t>
            </a:r>
            <a:r>
              <a:rPr lang="en-US" sz="3600" dirty="0" smtClean="0">
                <a:solidFill>
                  <a:srgbClr val="2F1F58"/>
                </a:solidFill>
                <a:cs typeface="Helvetica"/>
              </a:rPr>
              <a:t>Flyers</a:t>
            </a:r>
            <a:endParaRPr lang="en-US" sz="3600" dirty="0">
              <a:solidFill>
                <a:srgbClr val="2F1F58"/>
              </a:solidFill>
              <a:cs typeface="Helvetica"/>
            </a:endParaRPr>
          </a:p>
        </p:txBody>
      </p:sp>
      <p:sp>
        <p:nvSpPr>
          <p:cNvPr id="3" name="Text Placeholder 2"/>
          <p:cNvSpPr>
            <a:spLocks noGrp="1"/>
          </p:cNvSpPr>
          <p:nvPr>
            <p:ph idx="1"/>
          </p:nvPr>
        </p:nvSpPr>
        <p:spPr/>
        <p:txBody>
          <a:bodyPr/>
          <a:lstStyle/>
          <a:p>
            <a:endParaRPr lang="en-US" dirty="0"/>
          </a:p>
        </p:txBody>
      </p:sp>
      <p:sp>
        <p:nvSpPr>
          <p:cNvPr id="5" name="Footer Placeholder 3"/>
          <p:cNvSpPr>
            <a:spLocks noGrp="1"/>
          </p:cNvSpPr>
          <p:nvPr>
            <p:ph type="ftr" sz="quarter" idx="11"/>
          </p:nvPr>
        </p:nvSpPr>
        <p:spPr>
          <a:xfrm>
            <a:off x="163206" y="6356350"/>
            <a:ext cx="8817588" cy="365125"/>
          </a:xfrm>
        </p:spPr>
        <p:txBody>
          <a:bodyPr/>
          <a:lstStyle/>
          <a:p>
            <a:r>
              <a:rPr lang="en-US" smtClean="0"/>
              <a:t>Steven Folsom | NETSL | April 8, 2016</a:t>
            </a:r>
            <a:endParaRPr lang="en-US" dirty="0"/>
          </a:p>
        </p:txBody>
      </p:sp>
      <p:pic>
        <p:nvPicPr>
          <p:cNvPr id="4" name="Picture 3" descr="Screen Shot 2015-02-18 at 9.30.3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1607" y="1126203"/>
            <a:ext cx="4091921" cy="5230147"/>
          </a:xfrm>
          <a:prstGeom prst="rect">
            <a:avLst/>
          </a:prstGeom>
        </p:spPr>
      </p:pic>
    </p:spTree>
    <p:extLst>
      <p:ext uri="{BB962C8B-B14F-4D97-AF65-F5344CB8AC3E}">
        <p14:creationId xmlns:p14="http://schemas.microsoft.com/office/powerpoint/2010/main" val="1816732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Shape 251"/>
          <p:cNvSpPr txBox="1">
            <a:spLocks noGrp="1"/>
          </p:cNvSpPr>
          <p:nvPr>
            <p:ph type="title"/>
          </p:nvPr>
        </p:nvSpPr>
        <p:spPr>
          <a:xfrm>
            <a:off x="457200" y="17222"/>
            <a:ext cx="8229600" cy="1143000"/>
          </a:xfrm>
          <a:prstGeom prst="rect">
            <a:avLst/>
          </a:prstGeom>
        </p:spPr>
        <p:txBody>
          <a:bodyPr lIns="91425" tIns="91425" rIns="91425" bIns="91425" anchor="ctr" anchorCtr="0">
            <a:noAutofit/>
          </a:bodyPr>
          <a:lstStyle/>
          <a:p>
            <a:pPr>
              <a:spcBef>
                <a:spcPts val="0"/>
              </a:spcBef>
              <a:buNone/>
            </a:pPr>
            <a:r>
              <a:rPr lang="en-US" sz="3600" dirty="0" err="1" smtClean="0">
                <a:solidFill>
                  <a:srgbClr val="2F1F58"/>
                </a:solidFill>
                <a:cs typeface="Helvetica"/>
              </a:rPr>
              <a:t>MusicBrainz</a:t>
            </a:r>
            <a:endParaRPr lang="en-US" sz="3600" dirty="0">
              <a:solidFill>
                <a:srgbClr val="2F1F58"/>
              </a:solidFill>
              <a:cs typeface="Helvetica"/>
            </a:endParaRPr>
          </a:p>
        </p:txBody>
      </p:sp>
      <p:sp>
        <p:nvSpPr>
          <p:cNvPr id="252" name="Shape 252"/>
          <p:cNvSpPr txBox="1">
            <a:spLocks noGrp="1"/>
          </p:cNvSpPr>
          <p:nvPr>
            <p:ph idx="1"/>
          </p:nvPr>
        </p:nvSpPr>
        <p:spPr>
          <a:prstGeom prst="rect">
            <a:avLst/>
          </a:prstGeom>
        </p:spPr>
        <p:txBody>
          <a:bodyPr lIns="91425" tIns="91425" rIns="91425" bIns="91425" anchor="t" anchorCtr="0">
            <a:noAutofit/>
          </a:bodyPr>
          <a:lstStyle/>
          <a:p>
            <a:pPr>
              <a:spcBef>
                <a:spcPts val="0"/>
              </a:spcBef>
              <a:buNone/>
            </a:pPr>
            <a:endParaRPr/>
          </a:p>
        </p:txBody>
      </p:sp>
      <p:pic>
        <p:nvPicPr>
          <p:cNvPr id="253" name="Shape 253"/>
          <p:cNvPicPr preferRelativeResize="0"/>
          <p:nvPr/>
        </p:nvPicPr>
        <p:blipFill>
          <a:blip r:embed="rId3">
            <a:alphaModFix/>
          </a:blip>
          <a:stretch>
            <a:fillRect/>
          </a:stretch>
        </p:blipFill>
        <p:spPr>
          <a:xfrm>
            <a:off x="1754753" y="1097951"/>
            <a:ext cx="6000495" cy="5571275"/>
          </a:xfrm>
          <a:prstGeom prst="rect">
            <a:avLst/>
          </a:prstGeom>
          <a:noFill/>
          <a:ln>
            <a:noFill/>
          </a:ln>
        </p:spPr>
      </p:pic>
      <p:sp>
        <p:nvSpPr>
          <p:cNvPr id="2" name="Footer Placeholder 1"/>
          <p:cNvSpPr>
            <a:spLocks noGrp="1"/>
          </p:cNvSpPr>
          <p:nvPr>
            <p:ph type="ftr" sz="quarter" idx="11"/>
          </p:nvPr>
        </p:nvSpPr>
        <p:spPr>
          <a:xfrm>
            <a:off x="3124200" y="6486663"/>
            <a:ext cx="2895600" cy="365125"/>
          </a:xfrm>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4236924559"/>
      </p:ext>
    </p:extLst>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9216" y="152718"/>
            <a:ext cx="7045569" cy="1371600"/>
          </a:xfrm>
        </p:spPr>
        <p:txBody>
          <a:bodyPr>
            <a:normAutofit/>
          </a:bodyPr>
          <a:lstStyle/>
          <a:p>
            <a:r>
              <a:rPr lang="en-US" sz="4000" dirty="0" smtClean="0">
                <a:solidFill>
                  <a:srgbClr val="2F1F58"/>
                </a:solidFill>
                <a:cs typeface="Helvetica"/>
              </a:rPr>
              <a:t>Ontology Decisions</a:t>
            </a:r>
            <a:endParaRPr lang="en-US" sz="4000" dirty="0">
              <a:solidFill>
                <a:srgbClr val="2F1F58"/>
              </a:solidFill>
              <a:cs typeface="Helvetica"/>
            </a:endParaRPr>
          </a:p>
        </p:txBody>
      </p:sp>
      <p:sp>
        <p:nvSpPr>
          <p:cNvPr id="5" name="Text Placeholder 4"/>
          <p:cNvSpPr>
            <a:spLocks noGrp="1"/>
          </p:cNvSpPr>
          <p:nvPr>
            <p:ph idx="1"/>
          </p:nvPr>
        </p:nvSpPr>
        <p:spPr/>
        <p:txBody>
          <a:bodyPr>
            <a:normAutofit/>
          </a:bodyPr>
          <a:lstStyle/>
          <a:p>
            <a:pPr marL="457200" indent="-457200">
              <a:buFont typeface="Arial"/>
              <a:buChar char="•"/>
            </a:pPr>
            <a:r>
              <a:rPr lang="en-US" sz="2800" b="0" dirty="0">
                <a:solidFill>
                  <a:srgbClr val="2F1F58"/>
                </a:solidFill>
                <a:cs typeface="Helvetica Neue"/>
              </a:rPr>
              <a:t>D</a:t>
            </a:r>
            <a:r>
              <a:rPr lang="en-US" sz="2800" b="0" dirty="0" smtClean="0">
                <a:solidFill>
                  <a:srgbClr val="2F1F58"/>
                </a:solidFill>
                <a:cs typeface="Helvetica Neue"/>
              </a:rPr>
              <a:t>escribe the flyer in BIBFRAME, extend where needed</a:t>
            </a:r>
          </a:p>
          <a:p>
            <a:pPr marL="914400" lvl="1" indent="-457200">
              <a:buFont typeface="Arial"/>
              <a:buChar char="•"/>
            </a:pPr>
            <a:r>
              <a:rPr lang="en-US" sz="2800" b="0" dirty="0" smtClean="0">
                <a:solidFill>
                  <a:srgbClr val="2F1F58"/>
                </a:solidFill>
                <a:cs typeface="Helvetica Neue"/>
              </a:rPr>
              <a:t>Used Getty AAT to create </a:t>
            </a:r>
            <a:r>
              <a:rPr lang="en-US" sz="2800" b="0" dirty="0" err="1" smtClean="0">
                <a:solidFill>
                  <a:srgbClr val="2F1F58"/>
                </a:solidFill>
                <a:cs typeface="Helvetica Neue"/>
              </a:rPr>
              <a:t>bf:Work</a:t>
            </a:r>
            <a:r>
              <a:rPr lang="en-US" sz="2800" b="0" dirty="0" smtClean="0">
                <a:solidFill>
                  <a:srgbClr val="2F1F58"/>
                </a:solidFill>
                <a:cs typeface="Helvetica Neue"/>
              </a:rPr>
              <a:t> sub-classes</a:t>
            </a:r>
          </a:p>
          <a:p>
            <a:pPr marL="457200" indent="-457200">
              <a:buFont typeface="Arial"/>
              <a:buChar char="•"/>
            </a:pPr>
            <a:r>
              <a:rPr lang="en-US" sz="2800" b="0" dirty="0" smtClean="0">
                <a:solidFill>
                  <a:srgbClr val="B45EC7"/>
                </a:solidFill>
                <a:cs typeface="Helvetica Neue"/>
              </a:rPr>
              <a:t>Describe events and related entities using </a:t>
            </a:r>
            <a:r>
              <a:rPr lang="en-US" sz="2800" b="0" dirty="0" err="1" smtClean="0">
                <a:solidFill>
                  <a:srgbClr val="B45EC7"/>
                </a:solidFill>
                <a:cs typeface="Helvetica Neue"/>
              </a:rPr>
              <a:t>MusicOntology</a:t>
            </a:r>
            <a:r>
              <a:rPr lang="en-US" sz="2800" b="0" dirty="0" smtClean="0">
                <a:solidFill>
                  <a:srgbClr val="B45EC7"/>
                </a:solidFill>
                <a:cs typeface="Helvetica Neue"/>
              </a:rPr>
              <a:t>, Event Ontology and </a:t>
            </a:r>
            <a:r>
              <a:rPr lang="en-US" sz="2800" b="0" dirty="0" err="1" smtClean="0">
                <a:solidFill>
                  <a:srgbClr val="B45EC7"/>
                </a:solidFill>
                <a:cs typeface="Helvetica Neue"/>
              </a:rPr>
              <a:t>Schema.org</a:t>
            </a:r>
            <a:endParaRPr lang="en-US" sz="2800" b="0" dirty="0">
              <a:solidFill>
                <a:srgbClr val="B45EC7"/>
              </a:solidFill>
              <a:cs typeface="Helvetica Neue"/>
            </a:endParaRPr>
          </a:p>
          <a:p>
            <a:pPr marL="457200" indent="-457200">
              <a:buFont typeface="Arial"/>
              <a:buChar char="•"/>
            </a:pPr>
            <a:r>
              <a:rPr lang="en-US" sz="2800" b="0" dirty="0" smtClean="0">
                <a:solidFill>
                  <a:srgbClr val="2F1F58"/>
                </a:solidFill>
                <a:cs typeface="Helvetica Neue"/>
              </a:rPr>
              <a:t>Use </a:t>
            </a:r>
            <a:r>
              <a:rPr lang="en-US" sz="2800" b="0" dirty="0" err="1" smtClean="0">
                <a:solidFill>
                  <a:srgbClr val="2F1F58"/>
                </a:solidFill>
                <a:cs typeface="Helvetica Neue"/>
              </a:rPr>
              <a:t>foaf:Person’s</a:t>
            </a:r>
            <a:r>
              <a:rPr lang="en-US" sz="2800" b="0" dirty="0" smtClean="0">
                <a:solidFill>
                  <a:srgbClr val="2F1F58"/>
                </a:solidFill>
                <a:cs typeface="Helvetica Neue"/>
              </a:rPr>
              <a:t> to reflect RWO persons, with </a:t>
            </a:r>
            <a:r>
              <a:rPr lang="en-US" sz="2800" b="0" dirty="0" err="1" smtClean="0">
                <a:solidFill>
                  <a:srgbClr val="2F1F58"/>
                </a:solidFill>
                <a:cs typeface="Helvetica Neue"/>
              </a:rPr>
              <a:t>bf:Person</a:t>
            </a:r>
            <a:r>
              <a:rPr lang="en-US" sz="2800" b="0" dirty="0" smtClean="0">
                <a:solidFill>
                  <a:srgbClr val="2F1F58"/>
                </a:solidFill>
                <a:cs typeface="Helvetica Neue"/>
              </a:rPr>
              <a:t> as an associated authority</a:t>
            </a:r>
          </a:p>
        </p:txBody>
      </p:sp>
      <p:sp>
        <p:nvSpPr>
          <p:cNvPr id="6" name="Footer Placeholder 3"/>
          <p:cNvSpPr>
            <a:spLocks noGrp="1"/>
          </p:cNvSpPr>
          <p:nvPr>
            <p:ph type="ftr" sz="quarter" idx="11"/>
          </p:nvPr>
        </p:nvSpPr>
        <p:spPr>
          <a:xfrm>
            <a:off x="163206" y="6356350"/>
            <a:ext cx="8817588" cy="365125"/>
          </a:xfrm>
        </p:spPr>
        <p:txBody>
          <a:bodyPr/>
          <a:lstStyle/>
          <a:p>
            <a:r>
              <a:rPr lang="en-US" smtClean="0"/>
              <a:t>Steven Folsom | NETSL | April 8, 2016</a:t>
            </a:r>
            <a:endParaRPr lang="en-US" dirty="0"/>
          </a:p>
        </p:txBody>
      </p:sp>
    </p:spTree>
    <p:extLst>
      <p:ext uri="{BB962C8B-B14F-4D97-AF65-F5344CB8AC3E}">
        <p14:creationId xmlns:p14="http://schemas.microsoft.com/office/powerpoint/2010/main" val="7087883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2542"/>
            <a:ext cx="8335108" cy="1371600"/>
          </a:xfrm>
        </p:spPr>
        <p:txBody>
          <a:bodyPr/>
          <a:lstStyle/>
          <a:p>
            <a:r>
              <a:rPr lang="en-US" sz="3200" dirty="0">
                <a:solidFill>
                  <a:srgbClr val="2F1F58"/>
                </a:solidFill>
                <a:cs typeface="Helvetica"/>
              </a:rPr>
              <a:t>Ontology </a:t>
            </a:r>
            <a:r>
              <a:rPr lang="en-US" sz="3200" dirty="0" smtClean="0">
                <a:solidFill>
                  <a:srgbClr val="2F1F58"/>
                </a:solidFill>
                <a:cs typeface="Helvetica"/>
              </a:rPr>
              <a:t>Decisions: BIBFRAME for Flyers</a:t>
            </a:r>
            <a:endParaRPr lang="en-US" sz="3200" dirty="0">
              <a:solidFill>
                <a:srgbClr val="2F1F58"/>
              </a:solidFill>
              <a:cs typeface="Helvetica"/>
            </a:endParaRPr>
          </a:p>
        </p:txBody>
      </p:sp>
      <p:sp>
        <p:nvSpPr>
          <p:cNvPr id="5" name="Text Placeholder 4"/>
          <p:cNvSpPr>
            <a:spLocks noGrp="1"/>
          </p:cNvSpPr>
          <p:nvPr>
            <p:ph idx="1"/>
          </p:nvPr>
        </p:nvSpPr>
        <p:spPr/>
        <p:txBody>
          <a:bodyPr/>
          <a:lstStyle/>
          <a:p>
            <a:endParaRPr lang="en-US"/>
          </a:p>
        </p:txBody>
      </p:sp>
      <p:sp>
        <p:nvSpPr>
          <p:cNvPr id="7" name="Footer Placeholder 3"/>
          <p:cNvSpPr>
            <a:spLocks noGrp="1"/>
          </p:cNvSpPr>
          <p:nvPr>
            <p:ph type="ftr" sz="quarter" idx="11"/>
          </p:nvPr>
        </p:nvSpPr>
        <p:spPr>
          <a:xfrm>
            <a:off x="163206" y="6356350"/>
            <a:ext cx="8817588" cy="365125"/>
          </a:xfrm>
        </p:spPr>
        <p:txBody>
          <a:bodyPr/>
          <a:lstStyle/>
          <a:p>
            <a:r>
              <a:rPr lang="en-US" dirty="0" smtClean="0">
                <a:solidFill>
                  <a:srgbClr val="2F1F58"/>
                </a:solidFill>
              </a:rPr>
              <a:t>Steven Folsom | NETSL | April 8, 2016</a:t>
            </a:r>
            <a:endParaRPr lang="en-US" dirty="0">
              <a:solidFill>
                <a:srgbClr val="2F1F58"/>
              </a:solidFill>
            </a:endParaRPr>
          </a:p>
        </p:txBody>
      </p:sp>
      <p:pic>
        <p:nvPicPr>
          <p:cNvPr id="8" name="Content Placeholder 6" descr="Screen Shot 2016-02-25 at 7.50.53 AM.png"/>
          <p:cNvPicPr>
            <a:picLocks noChangeAspect="1"/>
          </p:cNvPicPr>
          <p:nvPr/>
        </p:nvPicPr>
        <p:blipFill>
          <a:blip r:embed="rId2">
            <a:extLst>
              <a:ext uri="{28A0092B-C50C-407E-A947-70E740481C1C}">
                <a14:useLocalDpi xmlns:a14="http://schemas.microsoft.com/office/drawing/2010/main" val="0"/>
              </a:ext>
            </a:extLst>
          </a:blip>
          <a:srcRect l="-29966" r="-29966"/>
          <a:stretch>
            <a:fillRect/>
          </a:stretch>
        </p:blipFill>
        <p:spPr>
          <a:xfrm>
            <a:off x="-367191" y="1104290"/>
            <a:ext cx="10208006" cy="5614010"/>
          </a:xfrm>
          <a:prstGeom prst="rect">
            <a:avLst/>
          </a:prstGeom>
        </p:spPr>
      </p:pic>
    </p:spTree>
    <p:extLst>
      <p:ext uri="{BB962C8B-B14F-4D97-AF65-F5344CB8AC3E}">
        <p14:creationId xmlns:p14="http://schemas.microsoft.com/office/powerpoint/2010/main" val="12583662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718"/>
            <a:ext cx="7827108" cy="1371600"/>
          </a:xfrm>
        </p:spPr>
        <p:txBody>
          <a:bodyPr/>
          <a:lstStyle/>
          <a:p>
            <a:r>
              <a:rPr lang="en-US" sz="3200" dirty="0">
                <a:solidFill>
                  <a:srgbClr val="2F1F58"/>
                </a:solidFill>
                <a:cs typeface="Helvetica"/>
              </a:rPr>
              <a:t>Ontology Decisions: </a:t>
            </a:r>
            <a:r>
              <a:rPr lang="en-US" sz="3200" dirty="0" smtClean="0">
                <a:solidFill>
                  <a:srgbClr val="2F1F58"/>
                </a:solidFill>
                <a:cs typeface="Helvetica"/>
              </a:rPr>
              <a:t>FOAF for Persons</a:t>
            </a:r>
            <a:endParaRPr lang="en-US" sz="3200" dirty="0">
              <a:solidFill>
                <a:srgbClr val="2F1F58"/>
              </a:solidFill>
              <a:cs typeface="Helvetica"/>
            </a:endParaRPr>
          </a:p>
        </p:txBody>
      </p:sp>
      <p:sp>
        <p:nvSpPr>
          <p:cNvPr id="5" name="Text Placeholder 4"/>
          <p:cNvSpPr>
            <a:spLocks noGrp="1"/>
          </p:cNvSpPr>
          <p:nvPr>
            <p:ph idx="1"/>
          </p:nvPr>
        </p:nvSpPr>
        <p:spPr/>
        <p:txBody>
          <a:bodyPr/>
          <a:lstStyle/>
          <a:p>
            <a:pPr marL="203200" indent="0">
              <a:buNone/>
            </a:pPr>
            <a:endParaRPr lang="en-US" dirty="0"/>
          </a:p>
        </p:txBody>
      </p:sp>
      <p:sp>
        <p:nvSpPr>
          <p:cNvPr id="7" name="Footer Placeholder 3"/>
          <p:cNvSpPr>
            <a:spLocks noGrp="1"/>
          </p:cNvSpPr>
          <p:nvPr>
            <p:ph type="ftr" sz="quarter" idx="11"/>
          </p:nvPr>
        </p:nvSpPr>
        <p:spPr>
          <a:xfrm>
            <a:off x="163206" y="6356350"/>
            <a:ext cx="8817588" cy="365125"/>
          </a:xfrm>
        </p:spPr>
        <p:txBody>
          <a:bodyPr/>
          <a:lstStyle/>
          <a:p>
            <a:r>
              <a:rPr lang="en-US" dirty="0" smtClean="0">
                <a:solidFill>
                  <a:srgbClr val="2F1F58"/>
                </a:solidFill>
              </a:rPr>
              <a:t>Steven Folsom | NETSL | April 8, 2016</a:t>
            </a:r>
            <a:endParaRPr lang="en-US" dirty="0">
              <a:solidFill>
                <a:srgbClr val="2F1F58"/>
              </a:solidFill>
            </a:endParaRPr>
          </a:p>
        </p:txBody>
      </p:sp>
      <p:pic>
        <p:nvPicPr>
          <p:cNvPr id="6" name="Picture 5" descr="Screen Shot 2015-02-18 at 12.59.3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425" y="1173163"/>
            <a:ext cx="6870700" cy="4953000"/>
          </a:xfrm>
          <a:prstGeom prst="rect">
            <a:avLst/>
          </a:prstGeom>
        </p:spPr>
      </p:pic>
    </p:spTree>
    <p:extLst>
      <p:ext uri="{BB962C8B-B14F-4D97-AF65-F5344CB8AC3E}">
        <p14:creationId xmlns:p14="http://schemas.microsoft.com/office/powerpoint/2010/main" val="32488787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5332"/>
            <a:ext cx="8473148" cy="1079122"/>
          </a:xfrm>
        </p:spPr>
        <p:txBody>
          <a:bodyPr>
            <a:normAutofit/>
          </a:bodyPr>
          <a:lstStyle/>
          <a:p>
            <a:r>
              <a:rPr lang="en-US" sz="3200" dirty="0" smtClean="0">
                <a:solidFill>
                  <a:srgbClr val="2F1F58"/>
                </a:solidFill>
                <a:latin typeface="Book Antiqua"/>
                <a:cs typeface="Book Antiqua"/>
              </a:rPr>
              <a:t>Ontology Decisions: Events and Performers</a:t>
            </a:r>
            <a:endParaRPr lang="en-US" sz="3200" dirty="0">
              <a:solidFill>
                <a:srgbClr val="2F1F58"/>
              </a:solidFill>
              <a:latin typeface="Book Antiqua"/>
              <a:cs typeface="Book Antiqua"/>
            </a:endParaRPr>
          </a:p>
        </p:txBody>
      </p:sp>
      <p:sp>
        <p:nvSpPr>
          <p:cNvPr id="5" name="Text Placeholder 4"/>
          <p:cNvSpPr>
            <a:spLocks noGrp="1"/>
          </p:cNvSpPr>
          <p:nvPr>
            <p:ph idx="1"/>
          </p:nvPr>
        </p:nvSpPr>
        <p:spPr/>
        <p:txBody>
          <a:bodyPr/>
          <a:lstStyle/>
          <a:p>
            <a:endParaRPr lang="en-US"/>
          </a:p>
        </p:txBody>
      </p:sp>
      <p:sp>
        <p:nvSpPr>
          <p:cNvPr id="6" name="Footer Placeholder 3"/>
          <p:cNvSpPr>
            <a:spLocks noGrp="1"/>
          </p:cNvSpPr>
          <p:nvPr>
            <p:ph type="ftr" sz="quarter" idx="11"/>
          </p:nvPr>
        </p:nvSpPr>
        <p:spPr>
          <a:xfrm>
            <a:off x="163206" y="6492875"/>
            <a:ext cx="8817588" cy="365125"/>
          </a:xfrm>
        </p:spPr>
        <p:txBody>
          <a:bodyPr/>
          <a:lstStyle/>
          <a:p>
            <a:r>
              <a:rPr lang="en-US" dirty="0" smtClean="0">
                <a:solidFill>
                  <a:srgbClr val="2F1F58"/>
                </a:solidFill>
              </a:rPr>
              <a:t>Steven Folsom | NETSL | April 8, 2016</a:t>
            </a:r>
            <a:endParaRPr lang="en-US" dirty="0">
              <a:solidFill>
                <a:srgbClr val="2F1F58"/>
              </a:solidFill>
            </a:endParaRPr>
          </a:p>
        </p:txBody>
      </p:sp>
      <p:pic>
        <p:nvPicPr>
          <p:cNvPr id="7" name="Picture 6" descr="Screen Shot 2015-02-18 at 1.09.46 PM.png"/>
          <p:cNvPicPr>
            <a:picLocks noChangeAspect="1"/>
          </p:cNvPicPr>
          <p:nvPr/>
        </p:nvPicPr>
        <p:blipFill rotWithShape="1">
          <a:blip r:embed="rId2">
            <a:extLst>
              <a:ext uri="{28A0092B-C50C-407E-A947-70E740481C1C}">
                <a14:useLocalDpi xmlns:a14="http://schemas.microsoft.com/office/drawing/2010/main" val="0"/>
              </a:ext>
            </a:extLst>
          </a:blip>
          <a:srcRect l="8812"/>
          <a:stretch/>
        </p:blipFill>
        <p:spPr>
          <a:xfrm>
            <a:off x="609600" y="907516"/>
            <a:ext cx="7825448" cy="5664268"/>
          </a:xfrm>
          <a:prstGeom prst="rect">
            <a:avLst/>
          </a:prstGeom>
        </p:spPr>
      </p:pic>
    </p:spTree>
    <p:extLst>
      <p:ext uri="{BB962C8B-B14F-4D97-AF65-F5344CB8AC3E}">
        <p14:creationId xmlns:p14="http://schemas.microsoft.com/office/powerpoint/2010/main" val="20084671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5847" y="152718"/>
            <a:ext cx="8772768" cy="1371600"/>
          </a:xfrm>
        </p:spPr>
        <p:txBody>
          <a:bodyPr/>
          <a:lstStyle/>
          <a:p>
            <a:r>
              <a:rPr lang="en-US" sz="3200" dirty="0" smtClean="0">
                <a:solidFill>
                  <a:srgbClr val="2F1F58"/>
                </a:solidFill>
              </a:rPr>
              <a:t>Tying this to external Graphs</a:t>
            </a:r>
            <a:endParaRPr lang="en-US" sz="3200" dirty="0">
              <a:solidFill>
                <a:srgbClr val="2F1F58"/>
              </a:solidFill>
            </a:endParaRPr>
          </a:p>
        </p:txBody>
      </p:sp>
      <p:sp>
        <p:nvSpPr>
          <p:cNvPr id="5" name="Text Placeholder 4"/>
          <p:cNvSpPr>
            <a:spLocks noGrp="1"/>
          </p:cNvSpPr>
          <p:nvPr>
            <p:ph idx="1"/>
          </p:nvPr>
        </p:nvSpPr>
        <p:spPr/>
        <p:txBody>
          <a:bodyPr/>
          <a:lstStyle/>
          <a:p>
            <a:pPr marL="203200" indent="0">
              <a:buNone/>
            </a:pPr>
            <a:r>
              <a:rPr lang="en-US" sz="1600" dirty="0" smtClean="0">
                <a:solidFill>
                  <a:srgbClr val="2F1F58"/>
                </a:solidFill>
              </a:rPr>
              <a:t>When we have a </a:t>
            </a:r>
            <a:r>
              <a:rPr lang="en-US" sz="1600" dirty="0" err="1" smtClean="0">
                <a:solidFill>
                  <a:srgbClr val="2F1F58"/>
                </a:solidFill>
              </a:rPr>
              <a:t>MusicBrainz</a:t>
            </a:r>
            <a:r>
              <a:rPr lang="en-US" sz="1600" dirty="0" smtClean="0">
                <a:solidFill>
                  <a:srgbClr val="2F1F58"/>
                </a:solidFill>
              </a:rPr>
              <a:t> URI for instances of </a:t>
            </a:r>
            <a:r>
              <a:rPr lang="en-US" sz="1600" dirty="0" err="1" smtClean="0">
                <a:solidFill>
                  <a:srgbClr val="2F1F58"/>
                </a:solidFill>
              </a:rPr>
              <a:t>mo:MusicArtist</a:t>
            </a:r>
            <a:r>
              <a:rPr lang="en-US" sz="1600" dirty="0" smtClean="0">
                <a:solidFill>
                  <a:srgbClr val="2F1F58"/>
                </a:solidFill>
              </a:rPr>
              <a:t> we can query for relationships to other entities and properties of these new entities.</a:t>
            </a:r>
            <a:endParaRPr lang="en-US" sz="1600" dirty="0">
              <a:solidFill>
                <a:srgbClr val="2F1F58"/>
              </a:solidFill>
            </a:endParaRPr>
          </a:p>
        </p:txBody>
      </p:sp>
      <p:pic>
        <p:nvPicPr>
          <p:cNvPr id="9" name="Picture 8" descr="Screen Shot 2016-02-25 at 8.22.4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85" y="3030980"/>
            <a:ext cx="9144000" cy="3095183"/>
          </a:xfrm>
          <a:prstGeom prst="rect">
            <a:avLst/>
          </a:prstGeom>
        </p:spPr>
      </p:pic>
      <p:sp>
        <p:nvSpPr>
          <p:cNvPr id="8" name="TextBox 7"/>
          <p:cNvSpPr txBox="1"/>
          <p:nvPr/>
        </p:nvSpPr>
        <p:spPr>
          <a:xfrm>
            <a:off x="4216400" y="3555007"/>
            <a:ext cx="5041900" cy="2325093"/>
          </a:xfrm>
          <a:prstGeom prst="donut">
            <a:avLst>
              <a:gd name="adj" fmla="val 2785"/>
            </a:avLst>
          </a:prstGeom>
          <a:solidFill>
            <a:srgbClr val="660066"/>
          </a:solidFill>
        </p:spPr>
        <p:txBody>
          <a:bodyPr wrap="square" rtlCol="0">
            <a:spAutoFit/>
          </a:bodyPr>
          <a:lstStyle/>
          <a:p>
            <a:endParaRPr lang="en-US" dirty="0"/>
          </a:p>
        </p:txBody>
      </p:sp>
      <p:sp>
        <p:nvSpPr>
          <p:cNvPr id="7" name="TextBox 6"/>
          <p:cNvSpPr txBox="1"/>
          <p:nvPr/>
        </p:nvSpPr>
        <p:spPr>
          <a:xfrm>
            <a:off x="-698499" y="2300880"/>
            <a:ext cx="7620000" cy="4272459"/>
          </a:xfrm>
          <a:prstGeom prst="donut">
            <a:avLst>
              <a:gd name="adj" fmla="val 2785"/>
            </a:avLst>
          </a:prstGeom>
          <a:solidFill>
            <a:srgbClr val="FF0000"/>
          </a:solidFill>
        </p:spPr>
        <p:txBody>
          <a:bodyPr wrap="square" rtlCol="0">
            <a:spAutoFit/>
          </a:bodyPr>
          <a:lstStyle/>
          <a:p>
            <a:endParaRPr lang="en-US" dirty="0"/>
          </a:p>
        </p:txBody>
      </p:sp>
    </p:spTree>
    <p:extLst>
      <p:ext uri="{BB962C8B-B14F-4D97-AF65-F5344CB8AC3E}">
        <p14:creationId xmlns:p14="http://schemas.microsoft.com/office/powerpoint/2010/main" val="32027461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2F1F58"/>
                </a:solidFill>
              </a:rPr>
              <a:t>Successful LOD Needs: </a:t>
            </a:r>
            <a:endParaRPr lang="en-US" dirty="0">
              <a:solidFill>
                <a:srgbClr val="2F1F58"/>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solidFill>
                  <a:srgbClr val="2F1F58"/>
                </a:solidFill>
              </a:rPr>
              <a:t>Leadership</a:t>
            </a:r>
          </a:p>
          <a:p>
            <a:r>
              <a:rPr lang="en-US" dirty="0" smtClean="0">
                <a:solidFill>
                  <a:srgbClr val="2F1F58"/>
                </a:solidFill>
              </a:rPr>
              <a:t>Always have answers to the Why’s on hand</a:t>
            </a:r>
          </a:p>
          <a:p>
            <a:pPr lvl="1"/>
            <a:r>
              <a:rPr lang="en-US" b="1" dirty="0" smtClean="0">
                <a:solidFill>
                  <a:srgbClr val="2F1F58"/>
                </a:solidFill>
              </a:rPr>
              <a:t>Cornell LTS </a:t>
            </a:r>
            <a:r>
              <a:rPr lang="en-US" b="1" dirty="0">
                <a:solidFill>
                  <a:srgbClr val="2F1F58"/>
                </a:solidFill>
              </a:rPr>
              <a:t>and Linked Data: </a:t>
            </a:r>
            <a:r>
              <a:rPr lang="en-US" b="1" dirty="0" smtClean="0">
                <a:solidFill>
                  <a:srgbClr val="2F1F58"/>
                </a:solidFill>
              </a:rPr>
              <a:t>A Position Paper</a:t>
            </a:r>
            <a:endParaRPr lang="en-US" b="1" dirty="0">
              <a:solidFill>
                <a:srgbClr val="2F1F58"/>
              </a:solidFill>
            </a:endParaRPr>
          </a:p>
          <a:p>
            <a:pPr lvl="1"/>
            <a:endParaRPr lang="en-US" dirty="0" smtClean="0">
              <a:solidFill>
                <a:srgbClr val="2F1F58"/>
              </a:solidFill>
            </a:endParaRPr>
          </a:p>
          <a:p>
            <a:pPr marL="0" indent="0">
              <a:buNone/>
            </a:pPr>
            <a:r>
              <a:rPr lang="en-US" dirty="0" smtClean="0">
                <a:solidFill>
                  <a:srgbClr val="2F1F58"/>
                </a:solidFill>
              </a:rPr>
              <a:t>Management</a:t>
            </a:r>
          </a:p>
          <a:p>
            <a:r>
              <a:rPr lang="en-US" dirty="0" smtClean="0">
                <a:solidFill>
                  <a:srgbClr val="2F1F58"/>
                </a:solidFill>
              </a:rPr>
              <a:t>Have a staged plan</a:t>
            </a:r>
          </a:p>
          <a:p>
            <a:pPr lvl="2"/>
            <a:r>
              <a:rPr lang="en-US" dirty="0" smtClean="0">
                <a:solidFill>
                  <a:srgbClr val="2F1F58"/>
                </a:solidFill>
              </a:rPr>
              <a:t>Fund the plan (especially with staff hours)</a:t>
            </a:r>
          </a:p>
          <a:p>
            <a:pPr lvl="2"/>
            <a:r>
              <a:rPr lang="en-US" dirty="0" smtClean="0">
                <a:solidFill>
                  <a:srgbClr val="2F1F58"/>
                </a:solidFill>
              </a:rPr>
              <a:t>Consider levels of training and scaling</a:t>
            </a:r>
          </a:p>
          <a:p>
            <a:pPr lvl="2"/>
            <a:r>
              <a:rPr lang="en-US" dirty="0">
                <a:solidFill>
                  <a:srgbClr val="2F1F58"/>
                </a:solidFill>
              </a:rPr>
              <a:t>Include </a:t>
            </a:r>
            <a:r>
              <a:rPr lang="en-US" dirty="0" smtClean="0">
                <a:solidFill>
                  <a:srgbClr val="2F1F58"/>
                </a:solidFill>
              </a:rPr>
              <a:t>evaluation</a:t>
            </a:r>
          </a:p>
          <a:p>
            <a:pPr lvl="2"/>
            <a:r>
              <a:rPr lang="en-US" dirty="0" smtClean="0">
                <a:solidFill>
                  <a:srgbClr val="2F1F58"/>
                </a:solidFill>
              </a:rPr>
              <a:t>Iterate</a:t>
            </a:r>
          </a:p>
          <a:p>
            <a:pPr lvl="1"/>
            <a:endParaRPr lang="en-US" dirty="0" smtClean="0">
              <a:solidFill>
                <a:srgbClr val="2F1F58"/>
              </a:solidFill>
            </a:endParaRPr>
          </a:p>
          <a:p>
            <a:pPr lvl="1"/>
            <a:endParaRPr lang="en-US" dirty="0">
              <a:solidFill>
                <a:srgbClr val="2F1F58"/>
              </a:solidFill>
            </a:endParaRPr>
          </a:p>
        </p:txBody>
      </p:sp>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38462727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F1F58"/>
                </a:solidFill>
              </a:rPr>
              <a:t>Increasing Capacity</a:t>
            </a:r>
            <a:endParaRPr lang="en-US" dirty="0">
              <a:solidFill>
                <a:srgbClr val="2F1F58"/>
              </a:solidFill>
            </a:endParaRPr>
          </a:p>
        </p:txBody>
      </p:sp>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pic>
        <p:nvPicPr>
          <p:cNvPr id="7" name="Content Placeholder 6" descr="zerosum.jpeg"/>
          <p:cNvPicPr>
            <a:picLocks noGrp="1" noChangeAspect="1"/>
          </p:cNvPicPr>
          <p:nvPr>
            <p:ph idx="1"/>
          </p:nvPr>
        </p:nvPicPr>
        <p:blipFill>
          <a:blip r:embed="rId3">
            <a:extLst>
              <a:ext uri="{28A0092B-C50C-407E-A947-70E740481C1C}">
                <a14:useLocalDpi xmlns:a14="http://schemas.microsoft.com/office/drawing/2010/main" val="0"/>
              </a:ext>
            </a:extLst>
          </a:blip>
          <a:srcRect l="-76569" r="-76569"/>
          <a:stretch>
            <a:fillRect/>
          </a:stretch>
        </p:blipFill>
        <p:spPr>
          <a:xfrm>
            <a:off x="1104899" y="1417638"/>
            <a:ext cx="10756351" cy="4601843"/>
          </a:xfrm>
        </p:spPr>
      </p:pic>
      <p:sp>
        <p:nvSpPr>
          <p:cNvPr id="8" name="TextBox 7"/>
          <p:cNvSpPr txBox="1"/>
          <p:nvPr/>
        </p:nvSpPr>
        <p:spPr>
          <a:xfrm>
            <a:off x="457200" y="1866900"/>
            <a:ext cx="3873500" cy="4832093"/>
          </a:xfrm>
          <a:prstGeom prst="rect">
            <a:avLst/>
          </a:prstGeom>
          <a:noFill/>
        </p:spPr>
        <p:txBody>
          <a:bodyPr wrap="square" rtlCol="0">
            <a:spAutoFit/>
          </a:bodyPr>
          <a:lstStyle/>
          <a:p>
            <a:pPr marL="285750" indent="-285750">
              <a:buFont typeface="Arial"/>
              <a:buChar char="•"/>
            </a:pPr>
            <a:r>
              <a:rPr lang="en-US" sz="2800" dirty="0" smtClean="0">
                <a:solidFill>
                  <a:srgbClr val="2F1F58"/>
                </a:solidFill>
              </a:rPr>
              <a:t>Internal Advocacy</a:t>
            </a:r>
          </a:p>
          <a:p>
            <a:endParaRPr lang="en-US" sz="2800" dirty="0" smtClean="0">
              <a:solidFill>
                <a:srgbClr val="2F1F58"/>
              </a:solidFill>
            </a:endParaRPr>
          </a:p>
          <a:p>
            <a:pPr marL="285750" indent="-285750">
              <a:buFont typeface="Arial"/>
              <a:buChar char="•"/>
            </a:pPr>
            <a:r>
              <a:rPr lang="en-US" sz="2800" dirty="0" err="1" smtClean="0">
                <a:solidFill>
                  <a:srgbClr val="2F1F58"/>
                </a:solidFill>
              </a:rPr>
              <a:t>Parternships</a:t>
            </a:r>
            <a:r>
              <a:rPr lang="en-US" sz="2800" dirty="0" smtClean="0">
                <a:solidFill>
                  <a:srgbClr val="2F1F58"/>
                </a:solidFill>
              </a:rPr>
              <a:t> with other Institutions</a:t>
            </a:r>
          </a:p>
          <a:p>
            <a:pPr marL="285750" indent="-285750">
              <a:buFont typeface="Arial"/>
              <a:buChar char="•"/>
            </a:pPr>
            <a:endParaRPr lang="en-US" sz="2800" dirty="0" smtClean="0">
              <a:solidFill>
                <a:srgbClr val="2F1F58"/>
              </a:solidFill>
            </a:endParaRPr>
          </a:p>
          <a:p>
            <a:pPr marL="285750" indent="-285750">
              <a:buFont typeface="Arial"/>
              <a:buChar char="•"/>
            </a:pPr>
            <a:r>
              <a:rPr lang="en-US" sz="2800" dirty="0" smtClean="0">
                <a:solidFill>
                  <a:srgbClr val="2F1F58"/>
                </a:solidFill>
              </a:rPr>
              <a:t>Grants</a:t>
            </a:r>
          </a:p>
          <a:p>
            <a:pPr marL="742950" lvl="1" indent="-285750">
              <a:buFont typeface="Arial"/>
              <a:buChar char="•"/>
            </a:pPr>
            <a:r>
              <a:rPr lang="en-US" sz="2800" dirty="0" smtClean="0">
                <a:solidFill>
                  <a:srgbClr val="2F1F58"/>
                </a:solidFill>
              </a:rPr>
              <a:t>IMLS</a:t>
            </a:r>
          </a:p>
          <a:p>
            <a:pPr marL="742950" lvl="1" indent="-285750">
              <a:buFont typeface="Arial"/>
              <a:buChar char="•"/>
            </a:pPr>
            <a:r>
              <a:rPr lang="en-US" sz="2800" dirty="0" smtClean="0">
                <a:solidFill>
                  <a:srgbClr val="2F1F58"/>
                </a:solidFill>
              </a:rPr>
              <a:t>Gates</a:t>
            </a:r>
          </a:p>
          <a:p>
            <a:pPr marL="742950" lvl="1" indent="-285750">
              <a:buFont typeface="Arial"/>
              <a:buChar char="•"/>
            </a:pPr>
            <a:r>
              <a:rPr lang="en-US" sz="2800" dirty="0" smtClean="0">
                <a:solidFill>
                  <a:srgbClr val="2F1F58"/>
                </a:solidFill>
              </a:rPr>
              <a:t>Mellon</a:t>
            </a:r>
          </a:p>
          <a:p>
            <a:pPr marL="742950" lvl="1" indent="-285750">
              <a:buFont typeface="Arial"/>
              <a:buChar char="•"/>
            </a:pPr>
            <a:r>
              <a:rPr lang="en-US" sz="2800" dirty="0" smtClean="0">
                <a:solidFill>
                  <a:srgbClr val="2F1F58"/>
                </a:solidFill>
              </a:rPr>
              <a:t>Sloan</a:t>
            </a:r>
          </a:p>
          <a:p>
            <a:pPr marL="742950" lvl="1" indent="-285750">
              <a:buFont typeface="Arial"/>
              <a:buChar char="•"/>
            </a:pPr>
            <a:r>
              <a:rPr lang="en-US" sz="2800" dirty="0" smtClean="0">
                <a:solidFill>
                  <a:srgbClr val="2F1F58"/>
                </a:solidFill>
              </a:rPr>
              <a:t>Etc.</a:t>
            </a:r>
            <a:endParaRPr lang="en-US" sz="2800" dirty="0">
              <a:solidFill>
                <a:srgbClr val="2F1F58"/>
              </a:solidFill>
            </a:endParaRPr>
          </a:p>
        </p:txBody>
      </p:sp>
      <p:sp>
        <p:nvSpPr>
          <p:cNvPr id="9" name="TextBox 8"/>
          <p:cNvSpPr txBox="1"/>
          <p:nvPr/>
        </p:nvSpPr>
        <p:spPr>
          <a:xfrm>
            <a:off x="4686300" y="6012418"/>
            <a:ext cx="3211273" cy="307777"/>
          </a:xfrm>
          <a:prstGeom prst="rect">
            <a:avLst/>
          </a:prstGeom>
          <a:noFill/>
        </p:spPr>
        <p:txBody>
          <a:bodyPr wrap="none" rtlCol="0">
            <a:spAutoFit/>
          </a:bodyPr>
          <a:lstStyle/>
          <a:p>
            <a:r>
              <a:rPr lang="en-US" sz="1400" dirty="0" smtClean="0">
                <a:solidFill>
                  <a:srgbClr val="2F1F58"/>
                </a:solidFill>
              </a:rPr>
              <a:t>Image credit: </a:t>
            </a:r>
            <a:r>
              <a:rPr lang="en-US" sz="1400" dirty="0">
                <a:hlinkClick r:id="rId4"/>
              </a:rPr>
              <a:t>www.eremedia.com</a:t>
            </a:r>
            <a:endParaRPr lang="en-US" sz="1400" dirty="0">
              <a:solidFill>
                <a:srgbClr val="2F1F58"/>
              </a:solidFill>
            </a:endParaRPr>
          </a:p>
        </p:txBody>
      </p:sp>
    </p:spTree>
    <p:extLst>
      <p:ext uri="{BB962C8B-B14F-4D97-AF65-F5344CB8AC3E}">
        <p14:creationId xmlns:p14="http://schemas.microsoft.com/office/powerpoint/2010/main" val="24127778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solidFill>
              </a:rPr>
              <a:t>Worst case scenario if you follow this advice</a:t>
            </a:r>
            <a:r>
              <a:rPr lang="is-IS" b="1" dirty="0" smtClean="0">
                <a:solidFill>
                  <a:schemeClr val="tx2"/>
                </a:solidFill>
              </a:rPr>
              <a:t>…	</a:t>
            </a:r>
            <a:endParaRPr lang="en-US" b="1" dirty="0">
              <a:solidFill>
                <a:schemeClr val="tx2"/>
              </a:solidFill>
            </a:endParaRPr>
          </a:p>
        </p:txBody>
      </p:sp>
      <p:sp>
        <p:nvSpPr>
          <p:cNvPr id="3" name="Content Placeholder 2"/>
          <p:cNvSpPr>
            <a:spLocks noGrp="1"/>
          </p:cNvSpPr>
          <p:nvPr>
            <p:ph idx="1"/>
          </p:nvPr>
        </p:nvSpPr>
        <p:spPr>
          <a:xfrm>
            <a:off x="457200" y="1600200"/>
            <a:ext cx="8483600" cy="4525963"/>
          </a:xfrm>
        </p:spPr>
        <p:txBody>
          <a:bodyPr>
            <a:normAutofit fontScale="92500"/>
          </a:bodyPr>
          <a:lstStyle/>
          <a:p>
            <a:r>
              <a:rPr lang="en-US" dirty="0" smtClean="0">
                <a:solidFill>
                  <a:srgbClr val="2F1F58"/>
                </a:solidFill>
              </a:rPr>
              <a:t>A better articulation of the value of metadata when advocating for resources</a:t>
            </a:r>
          </a:p>
          <a:p>
            <a:r>
              <a:rPr lang="en-US" dirty="0" smtClean="0">
                <a:solidFill>
                  <a:schemeClr val="accent4"/>
                </a:solidFill>
              </a:rPr>
              <a:t>A better understanding of new/alternative metadata techniques</a:t>
            </a:r>
          </a:p>
          <a:p>
            <a:r>
              <a:rPr lang="en-US" dirty="0" smtClean="0">
                <a:solidFill>
                  <a:srgbClr val="2F1F58"/>
                </a:solidFill>
              </a:rPr>
              <a:t>A better vocabulary to discuss product development with vendors</a:t>
            </a:r>
          </a:p>
          <a:p>
            <a:r>
              <a:rPr lang="en-US" dirty="0" smtClean="0">
                <a:solidFill>
                  <a:srgbClr val="B45EC7"/>
                </a:solidFill>
              </a:rPr>
              <a:t>More engaged and able workforce</a:t>
            </a:r>
          </a:p>
          <a:p>
            <a:r>
              <a:rPr lang="en-US" b="1" dirty="0">
                <a:solidFill>
                  <a:srgbClr val="2F1F58"/>
                </a:solidFill>
              </a:rPr>
              <a:t>Cleaner, more </a:t>
            </a:r>
            <a:r>
              <a:rPr lang="en-US" b="1" dirty="0" smtClean="0">
                <a:solidFill>
                  <a:srgbClr val="2F1F58"/>
                </a:solidFill>
              </a:rPr>
              <a:t>sustainable metadata </a:t>
            </a:r>
            <a:r>
              <a:rPr lang="en-US" b="1" dirty="0">
                <a:solidFill>
                  <a:srgbClr val="2F1F58"/>
                </a:solidFill>
              </a:rPr>
              <a:t>[now</a:t>
            </a:r>
            <a:r>
              <a:rPr lang="en-US" b="1" dirty="0" smtClean="0">
                <a:solidFill>
                  <a:srgbClr val="2F1F58"/>
                </a:solidFill>
              </a:rPr>
              <a:t>]</a:t>
            </a:r>
            <a:endParaRPr lang="en-US" b="1" dirty="0">
              <a:solidFill>
                <a:srgbClr val="2F1F58"/>
              </a:solidFill>
            </a:endParaRPr>
          </a:p>
        </p:txBody>
      </p:sp>
      <p:sp>
        <p:nvSpPr>
          <p:cNvPr id="4" name="Footer Placeholder 3"/>
          <p:cNvSpPr>
            <a:spLocks noGrp="1"/>
          </p:cNvSpPr>
          <p:nvPr>
            <p:ph type="ftr" sz="quarter" idx="11"/>
          </p:nvPr>
        </p:nvSpPr>
        <p:spPr/>
        <p:txBody>
          <a:bodyPr/>
          <a:lstStyle/>
          <a:p>
            <a:r>
              <a:rPr lang="en-US" dirty="0" smtClean="0">
                <a:solidFill>
                  <a:srgbClr val="2F1F58"/>
                </a:solidFill>
              </a:rPr>
              <a:t>Steven Folsom | NETSL | April 8, 2016</a:t>
            </a:r>
            <a:endParaRPr lang="en-US" dirty="0">
              <a:solidFill>
                <a:srgbClr val="2F1F58"/>
              </a:solidFill>
            </a:endParaRPr>
          </a:p>
        </p:txBody>
      </p:sp>
    </p:spTree>
    <p:extLst>
      <p:ext uri="{BB962C8B-B14F-4D97-AF65-F5344CB8AC3E}">
        <p14:creationId xmlns:p14="http://schemas.microsoft.com/office/powerpoint/2010/main" val="1151599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2F1F58"/>
                </a:solidFill>
              </a:rPr>
              <a:t>Ask Questions</a:t>
            </a:r>
            <a:endParaRPr lang="en-US" dirty="0">
              <a:solidFill>
                <a:srgbClr val="2F1F58"/>
              </a:solidFill>
            </a:endParaRPr>
          </a:p>
        </p:txBody>
      </p:sp>
      <p:pic>
        <p:nvPicPr>
          <p:cNvPr id="5" name="Content Placeholder 4" descr="ratajski-print-if-this-isnt-art.jpg"/>
          <p:cNvPicPr>
            <a:picLocks noGrp="1" noChangeAspect="1"/>
          </p:cNvPicPr>
          <p:nvPr>
            <p:ph idx="1"/>
          </p:nvPr>
        </p:nvPicPr>
        <p:blipFill>
          <a:blip r:embed="rId3">
            <a:extLst>
              <a:ext uri="{28A0092B-C50C-407E-A947-70E740481C1C}">
                <a14:useLocalDpi xmlns:a14="http://schemas.microsoft.com/office/drawing/2010/main" val="0"/>
              </a:ext>
            </a:extLst>
          </a:blip>
          <a:srcRect l="-10610" r="-10610"/>
          <a:stretch>
            <a:fillRect/>
          </a:stretch>
        </p:blipFill>
        <p:spPr>
          <a:xfrm>
            <a:off x="457200" y="1193800"/>
            <a:ext cx="8229600" cy="4525963"/>
          </a:xfrm>
        </p:spPr>
      </p:pic>
      <p:sp>
        <p:nvSpPr>
          <p:cNvPr id="4" name="Footer Placeholder 3"/>
          <p:cNvSpPr>
            <a:spLocks noGrp="1"/>
          </p:cNvSpPr>
          <p:nvPr>
            <p:ph type="ftr" sz="quarter" idx="11"/>
          </p:nvPr>
        </p:nvSpPr>
        <p:spPr>
          <a:xfrm>
            <a:off x="169333" y="6356350"/>
            <a:ext cx="8822267" cy="365125"/>
          </a:xfrm>
        </p:spPr>
        <p:txBody>
          <a:bodyPr/>
          <a:lstStyle/>
          <a:p>
            <a:r>
              <a:rPr lang="en-US" dirty="0" smtClean="0">
                <a:solidFill>
                  <a:srgbClr val="2F1F58"/>
                </a:solidFill>
              </a:rPr>
              <a:t>Steven Folsom | NETSL | April 8, 2016</a:t>
            </a:r>
            <a:endParaRPr lang="en-US" dirty="0">
              <a:solidFill>
                <a:srgbClr val="2F1F58"/>
              </a:solidFill>
            </a:endParaRPr>
          </a:p>
        </p:txBody>
      </p:sp>
      <p:sp>
        <p:nvSpPr>
          <p:cNvPr id="6" name="TextBox 5"/>
          <p:cNvSpPr txBox="1"/>
          <p:nvPr/>
        </p:nvSpPr>
        <p:spPr>
          <a:xfrm>
            <a:off x="2167736" y="5788167"/>
            <a:ext cx="4808528" cy="276999"/>
          </a:xfrm>
          <a:prstGeom prst="rect">
            <a:avLst/>
          </a:prstGeom>
          <a:noFill/>
        </p:spPr>
        <p:txBody>
          <a:bodyPr wrap="none" rtlCol="0">
            <a:spAutoFit/>
          </a:bodyPr>
          <a:lstStyle/>
          <a:p>
            <a:r>
              <a:rPr lang="en-US" sz="1200" dirty="0" smtClean="0">
                <a:solidFill>
                  <a:srgbClr val="2F1F58"/>
                </a:solidFill>
              </a:rPr>
              <a:t>Image credit: http</a:t>
            </a:r>
            <a:r>
              <a:rPr lang="en-US" sz="1200" dirty="0">
                <a:solidFill>
                  <a:srgbClr val="2F1F58"/>
                </a:solidFill>
              </a:rPr>
              <a:t>://</a:t>
            </a:r>
            <a:r>
              <a:rPr lang="en-US" sz="1200" dirty="0" err="1">
                <a:solidFill>
                  <a:srgbClr val="2F1F58"/>
                </a:solidFill>
              </a:rPr>
              <a:t>www.maciejratajski.com</a:t>
            </a:r>
            <a:r>
              <a:rPr lang="en-US" sz="1200" dirty="0">
                <a:solidFill>
                  <a:srgbClr val="2F1F58"/>
                </a:solidFill>
              </a:rPr>
              <a:t>/work/what-is-art</a:t>
            </a:r>
          </a:p>
        </p:txBody>
      </p:sp>
    </p:spTree>
    <p:extLst>
      <p:ext uri="{BB962C8B-B14F-4D97-AF65-F5344CB8AC3E}">
        <p14:creationId xmlns:p14="http://schemas.microsoft.com/office/powerpoint/2010/main" val="29901389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60" y="327792"/>
            <a:ext cx="9643792" cy="5756826"/>
          </a:xfrm>
        </p:spPr>
        <p:txBody>
          <a:bodyPr>
            <a:noAutofit/>
          </a:bodyPr>
          <a:lstStyle/>
          <a:p>
            <a:r>
              <a:rPr lang="en-US" sz="4000" b="1" dirty="0" smtClean="0">
                <a:solidFill>
                  <a:schemeClr val="tx2"/>
                </a:solidFill>
              </a:rPr>
              <a:t>Steven Folsom</a:t>
            </a:r>
            <a:r>
              <a:rPr lang="en-US" sz="3600" dirty="0" smtClean="0">
                <a:solidFill>
                  <a:schemeClr val="tx2"/>
                </a:solidFill>
                <a:latin typeface="Helvetica"/>
                <a:cs typeface="Helvetica"/>
              </a:rPr>
              <a:t/>
            </a:r>
            <a:br>
              <a:rPr lang="en-US" sz="3600" dirty="0" smtClean="0">
                <a:solidFill>
                  <a:schemeClr val="tx2"/>
                </a:solidFill>
                <a:latin typeface="Helvetica"/>
                <a:cs typeface="Helvetica"/>
              </a:rPr>
            </a:br>
            <a:r>
              <a:rPr lang="en-US" sz="3600" dirty="0" smtClean="0">
                <a:solidFill>
                  <a:srgbClr val="FF6600"/>
                </a:solidFill>
                <a:latin typeface="Helvetica"/>
                <a:cs typeface="Helvetica"/>
              </a:rPr>
              <a:t/>
            </a:r>
            <a:br>
              <a:rPr lang="en-US" sz="3600" dirty="0" smtClean="0">
                <a:solidFill>
                  <a:srgbClr val="FF6600"/>
                </a:solidFill>
                <a:latin typeface="Helvetica"/>
                <a:cs typeface="Helvetica"/>
              </a:rPr>
            </a:br>
            <a:r>
              <a:rPr lang="en-US" sz="2400" dirty="0" smtClean="0">
                <a:solidFill>
                  <a:schemeClr val="accent4"/>
                </a:solidFill>
                <a:cs typeface="Helvetica"/>
              </a:rPr>
              <a:t>&lt;</a:t>
            </a:r>
            <a:r>
              <a:rPr lang="en-US" sz="2400" dirty="0">
                <a:solidFill>
                  <a:schemeClr val="accent4"/>
                </a:solidFill>
                <a:cs typeface="Helvetica"/>
              </a:rPr>
              <a:t>http://id.loc.gov/authorities/names/no2015079947</a:t>
            </a:r>
            <a:r>
              <a:rPr lang="en-US" sz="2400" dirty="0" smtClean="0">
                <a:solidFill>
                  <a:schemeClr val="accent4"/>
                </a:solidFill>
                <a:cs typeface="Helvetica"/>
              </a:rPr>
              <a:t>&gt;</a:t>
            </a:r>
            <a:r>
              <a:rPr lang="en-US" sz="2400" dirty="0">
                <a:solidFill>
                  <a:schemeClr val="accent4"/>
                </a:solidFill>
                <a:cs typeface="Helvetica"/>
              </a:rPr>
              <a:t/>
            </a:r>
            <a:br>
              <a:rPr lang="en-US" sz="2400" dirty="0">
                <a:solidFill>
                  <a:schemeClr val="accent4"/>
                </a:solidFill>
                <a:cs typeface="Helvetica"/>
              </a:rPr>
            </a:br>
            <a:r>
              <a:rPr lang="en-US" sz="2400" dirty="0" err="1" smtClean="0">
                <a:solidFill>
                  <a:schemeClr val="accent1"/>
                </a:solidFill>
                <a:cs typeface="Helvetica"/>
              </a:rPr>
              <a:t>mads:identifiesRWO</a:t>
            </a:r>
            <a:r>
              <a:rPr lang="en-US" sz="2400" dirty="0">
                <a:solidFill>
                  <a:schemeClr val="accent1"/>
                </a:solidFill>
                <a:cs typeface="Helvetica"/>
              </a:rPr>
              <a:t/>
            </a:r>
            <a:br>
              <a:rPr lang="en-US" sz="2400" dirty="0">
                <a:solidFill>
                  <a:schemeClr val="accent1"/>
                </a:solidFill>
                <a:cs typeface="Helvetica"/>
              </a:rPr>
            </a:br>
            <a:r>
              <a:rPr lang="en-US" sz="2400" dirty="0" smtClean="0">
                <a:solidFill>
                  <a:srgbClr val="4374D5"/>
                </a:solidFill>
              </a:rPr>
              <a:t>&lt;http</a:t>
            </a:r>
            <a:r>
              <a:rPr lang="en-US" sz="2400" dirty="0">
                <a:solidFill>
                  <a:srgbClr val="4374D5"/>
                </a:solidFill>
              </a:rPr>
              <a:t>://</a:t>
            </a:r>
            <a:r>
              <a:rPr lang="en-US" sz="2400" dirty="0" err="1">
                <a:solidFill>
                  <a:srgbClr val="4374D5"/>
                </a:solidFill>
              </a:rPr>
              <a:t>orcid.org</a:t>
            </a:r>
            <a:r>
              <a:rPr lang="en-US" sz="2400" dirty="0">
                <a:solidFill>
                  <a:srgbClr val="4374D5"/>
                </a:solidFill>
              </a:rPr>
              <a:t>/0000-0003-3427-</a:t>
            </a:r>
            <a:r>
              <a:rPr lang="en-US" sz="2400" dirty="0" smtClean="0">
                <a:solidFill>
                  <a:srgbClr val="4374D5"/>
                </a:solidFill>
              </a:rPr>
              <a:t>5769&gt; </a:t>
            </a:r>
            <a:r>
              <a:rPr lang="en-US" sz="2400" dirty="0" smtClean="0">
                <a:solidFill>
                  <a:srgbClr val="4374D5"/>
                </a:solidFill>
                <a:cs typeface="Helvetica"/>
              </a:rPr>
              <a:t>.</a:t>
            </a:r>
            <a:br>
              <a:rPr lang="en-US" sz="2400" dirty="0" smtClean="0">
                <a:solidFill>
                  <a:srgbClr val="4374D5"/>
                </a:solidFill>
                <a:cs typeface="Helvetica"/>
              </a:rPr>
            </a:br>
            <a:r>
              <a:rPr lang="en-US" sz="2400" dirty="0">
                <a:solidFill>
                  <a:srgbClr val="4374D5"/>
                </a:solidFill>
                <a:cs typeface="Helvetica"/>
              </a:rPr>
              <a:t/>
            </a:r>
            <a:br>
              <a:rPr lang="en-US" sz="2400" dirty="0">
                <a:solidFill>
                  <a:srgbClr val="4374D5"/>
                </a:solidFill>
                <a:cs typeface="Helvetica"/>
              </a:rPr>
            </a:br>
            <a:r>
              <a:rPr lang="en-US" sz="2400" dirty="0" smtClean="0">
                <a:solidFill>
                  <a:srgbClr val="4374D5"/>
                </a:solidFill>
                <a:cs typeface="Helvetica"/>
              </a:rPr>
              <a:t/>
            </a:r>
            <a:br>
              <a:rPr lang="en-US" sz="2400" dirty="0" smtClean="0">
                <a:solidFill>
                  <a:srgbClr val="4374D5"/>
                </a:solidFill>
                <a:cs typeface="Helvetica"/>
              </a:rPr>
            </a:br>
            <a:r>
              <a:rPr lang="en-US" sz="2400" b="1" dirty="0" smtClean="0">
                <a:solidFill>
                  <a:schemeClr val="tx2">
                    <a:lumMod val="60000"/>
                    <a:lumOff val="40000"/>
                  </a:schemeClr>
                </a:solidFill>
                <a:cs typeface="Helvetica"/>
              </a:rPr>
              <a:t/>
            </a:r>
            <a:br>
              <a:rPr lang="en-US" sz="2400" b="1" dirty="0" smtClean="0">
                <a:solidFill>
                  <a:schemeClr val="tx2">
                    <a:lumMod val="60000"/>
                    <a:lumOff val="40000"/>
                  </a:schemeClr>
                </a:solidFill>
                <a:cs typeface="Helvetica"/>
              </a:rPr>
            </a:br>
            <a:r>
              <a:rPr lang="en-US" sz="2400" dirty="0">
                <a:solidFill>
                  <a:srgbClr val="4374D5"/>
                </a:solidFill>
              </a:rPr>
              <a:t>&lt;http://</a:t>
            </a:r>
            <a:r>
              <a:rPr lang="en-US" sz="2400" dirty="0" err="1">
                <a:solidFill>
                  <a:srgbClr val="4374D5"/>
                </a:solidFill>
              </a:rPr>
              <a:t>orcid.org</a:t>
            </a:r>
            <a:r>
              <a:rPr lang="en-US" sz="2400" dirty="0">
                <a:solidFill>
                  <a:srgbClr val="4374D5"/>
                </a:solidFill>
              </a:rPr>
              <a:t>/0000-0003-3427-5769&gt; </a:t>
            </a:r>
            <a:r>
              <a:rPr lang="en-US" sz="2400" dirty="0" smtClean="0">
                <a:solidFill>
                  <a:srgbClr val="4374D5"/>
                </a:solidFill>
              </a:rPr>
              <a:t/>
            </a:r>
            <a:br>
              <a:rPr lang="en-US" sz="2400" dirty="0" smtClean="0">
                <a:solidFill>
                  <a:srgbClr val="4374D5"/>
                </a:solidFill>
              </a:rPr>
            </a:br>
            <a:r>
              <a:rPr lang="en-US" sz="2400" dirty="0" err="1" smtClean="0">
                <a:solidFill>
                  <a:schemeClr val="accent1"/>
                </a:solidFill>
              </a:rPr>
              <a:t>owl:sameAs</a:t>
            </a:r>
            <a:r>
              <a:rPr lang="en-US" sz="2400" dirty="0" smtClean="0"/>
              <a:t/>
            </a:r>
            <a:br>
              <a:rPr lang="en-US" sz="2400" dirty="0" smtClean="0"/>
            </a:br>
            <a:r>
              <a:rPr lang="en-US" sz="2400" dirty="0">
                <a:solidFill>
                  <a:srgbClr val="4374D5"/>
                </a:solidFill>
                <a:cs typeface="Helvetica"/>
              </a:rPr>
              <a:t>&lt;http://</a:t>
            </a:r>
            <a:r>
              <a:rPr lang="en-US" sz="2400" dirty="0" err="1">
                <a:solidFill>
                  <a:srgbClr val="4374D5"/>
                </a:solidFill>
                <a:cs typeface="Helvetica"/>
              </a:rPr>
              <a:t>vivo.cornell.edu</a:t>
            </a:r>
            <a:r>
              <a:rPr lang="en-US" sz="2400" dirty="0">
                <a:solidFill>
                  <a:srgbClr val="4374D5"/>
                </a:solidFill>
                <a:cs typeface="Helvetica"/>
              </a:rPr>
              <a:t>/individual/sf433&gt; </a:t>
            </a:r>
            <a:r>
              <a:rPr lang="en-US" sz="2400" dirty="0" smtClean="0">
                <a:solidFill>
                  <a:srgbClr val="4374D5"/>
                </a:solidFill>
              </a:rPr>
              <a:t> ,</a:t>
            </a:r>
            <a:br>
              <a:rPr lang="en-US" sz="2400" dirty="0" smtClean="0">
                <a:solidFill>
                  <a:srgbClr val="4374D5"/>
                </a:solidFill>
              </a:rPr>
            </a:br>
            <a:r>
              <a:rPr lang="en-US" sz="2400" dirty="0" smtClean="0">
                <a:solidFill>
                  <a:srgbClr val="4374D5"/>
                </a:solidFill>
              </a:rPr>
              <a:t>&lt;</a:t>
            </a:r>
            <a:r>
              <a:rPr lang="de-DE" sz="2400" dirty="0" smtClean="0">
                <a:solidFill>
                  <a:srgbClr val="4374D5"/>
                </a:solidFill>
              </a:rPr>
              <a:t>http</a:t>
            </a:r>
            <a:r>
              <a:rPr lang="de-DE" sz="2400" dirty="0">
                <a:solidFill>
                  <a:srgbClr val="4374D5"/>
                </a:solidFill>
              </a:rPr>
              <a:t>://viaf.org/viaf/</a:t>
            </a:r>
            <a:r>
              <a:rPr lang="de-DE" sz="2400" dirty="0" smtClean="0">
                <a:solidFill>
                  <a:srgbClr val="4374D5"/>
                </a:solidFill>
              </a:rPr>
              <a:t>316560733&gt; ,</a:t>
            </a:r>
            <a:br>
              <a:rPr lang="de-DE" sz="2400" dirty="0" smtClean="0">
                <a:solidFill>
                  <a:srgbClr val="4374D5"/>
                </a:solidFill>
              </a:rPr>
            </a:br>
            <a:r>
              <a:rPr lang="en-US" sz="2400" dirty="0" smtClean="0">
                <a:solidFill>
                  <a:srgbClr val="4374D5"/>
                </a:solidFill>
              </a:rPr>
              <a:t>&lt;http</a:t>
            </a:r>
            <a:r>
              <a:rPr lang="en-US" sz="2400" dirty="0">
                <a:solidFill>
                  <a:srgbClr val="4374D5"/>
                </a:solidFill>
              </a:rPr>
              <a:t>://worldcat.org/entity/person/id/</a:t>
            </a:r>
            <a:r>
              <a:rPr lang="en-US" sz="2400" dirty="0" smtClean="0">
                <a:solidFill>
                  <a:srgbClr val="4374D5"/>
                </a:solidFill>
              </a:rPr>
              <a:t>2630057950&gt; , </a:t>
            </a:r>
            <a:br>
              <a:rPr lang="en-US" sz="2400" dirty="0" smtClean="0">
                <a:solidFill>
                  <a:srgbClr val="4374D5"/>
                </a:solidFill>
              </a:rPr>
            </a:br>
            <a:r>
              <a:rPr lang="en-US" sz="2400" dirty="0" smtClean="0">
                <a:solidFill>
                  <a:srgbClr val="4374D5"/>
                </a:solidFill>
              </a:rPr>
              <a:t>@sf433 .</a:t>
            </a:r>
            <a:endParaRPr lang="en-US" sz="2400" b="1" dirty="0">
              <a:solidFill>
                <a:srgbClr val="4374D5"/>
              </a:solidFill>
              <a:cs typeface="Helvetica"/>
            </a:endParaRPr>
          </a:p>
        </p:txBody>
      </p:sp>
      <p:sp>
        <p:nvSpPr>
          <p:cNvPr id="4" name="Footer Placeholder 3"/>
          <p:cNvSpPr>
            <a:spLocks noGrp="1"/>
          </p:cNvSpPr>
          <p:nvPr>
            <p:ph type="ftr" sz="quarter" idx="11"/>
          </p:nvPr>
        </p:nvSpPr>
        <p:spPr>
          <a:xfrm>
            <a:off x="1422365" y="6356350"/>
            <a:ext cx="6299270" cy="365125"/>
          </a:xfrm>
        </p:spPr>
        <p:txBody>
          <a:bodyPr/>
          <a:lstStyle/>
          <a:p>
            <a:r>
              <a:rPr lang="en-US" dirty="0">
                <a:solidFill>
                  <a:schemeClr val="tx2"/>
                </a:solidFill>
              </a:rPr>
              <a:t>Steven Folsom | NETSL | April 8, 2016</a:t>
            </a:r>
          </a:p>
        </p:txBody>
      </p:sp>
    </p:spTree>
    <p:extLst>
      <p:ext uri="{BB962C8B-B14F-4D97-AF65-F5344CB8AC3E}">
        <p14:creationId xmlns:p14="http://schemas.microsoft.com/office/powerpoint/2010/main" val="1209453383"/>
      </p:ext>
    </p:extLst>
  </p:cSld>
  <p:clrMapOvr>
    <a:masterClrMapping/>
  </p:clrMapOvr>
</p:sld>
</file>

<file path=ppt/theme/theme1.xml><?xml version="1.0" encoding="utf-8"?>
<a:theme xmlns:a="http://schemas.openxmlformats.org/drawingml/2006/main" name="FolsomNETSL">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FolsomNETSL.thmx</Template>
  <TotalTime>29248</TotalTime>
  <Words>2708</Words>
  <Application>Microsoft Office PowerPoint</Application>
  <PresentationFormat>On-screen Show (4:3)</PresentationFormat>
  <Paragraphs>320</Paragraphs>
  <Slides>36</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Book Antiqua</vt:lpstr>
      <vt:lpstr>Calibri</vt:lpstr>
      <vt:lpstr>Century Gothic</vt:lpstr>
      <vt:lpstr>Helvetica</vt:lpstr>
      <vt:lpstr>Helvetica Neue</vt:lpstr>
      <vt:lpstr>Helvetica Neue Light</vt:lpstr>
      <vt:lpstr>FolsomNETSL</vt:lpstr>
      <vt:lpstr>What Now?  Current Opportunities in Preparation for Linked Data in Libraries </vt:lpstr>
      <vt:lpstr>Talk Outline</vt:lpstr>
      <vt:lpstr>The diversity and volume of things we are asked to describe. </vt:lpstr>
      <vt:lpstr> Does Discovery  Still Happen in the Library?</vt:lpstr>
      <vt:lpstr>Industrial/Social Benefits of Linked Data</vt:lpstr>
      <vt:lpstr>Why now?</vt:lpstr>
      <vt:lpstr>But again…</vt:lpstr>
      <vt:lpstr>Understanding Modeling/Ontology Fundamentals</vt:lpstr>
      <vt:lpstr>What does it all mean?</vt:lpstr>
      <vt:lpstr>The Meaning [of My Life] Triangle</vt:lpstr>
      <vt:lpstr>Ontology Best Practices/Process</vt:lpstr>
      <vt:lpstr>LOV: Get Familiar with Existing Ontologies</vt:lpstr>
      <vt:lpstr>Ontology Design Patterns (ODPs)</vt:lpstr>
      <vt:lpstr>Get Familiar with Sources of Linked Data</vt:lpstr>
      <vt:lpstr>Prepare Our Data for Conversion</vt:lpstr>
      <vt:lpstr>OpenRefine/LODRefine</vt:lpstr>
      <vt:lpstr>MARC Edit</vt:lpstr>
      <vt:lpstr>MARC Edit + Open Refine</vt:lpstr>
      <vt:lpstr>Gary Strawn’s Authority Toolkit</vt:lpstr>
      <vt:lpstr>Gary Strawn’s Authority Toolkit</vt:lpstr>
      <vt:lpstr>Training Opportunities</vt:lpstr>
      <vt:lpstr>Get Involved with Ontology Conversations</vt:lpstr>
      <vt:lpstr>Start Small</vt:lpstr>
      <vt:lpstr>Pilot: Hip Hop Flyer Metadata to RDF with links to MusicBrainz/LinkedBrainz Data</vt:lpstr>
      <vt:lpstr>About the Hip Hop Flyers</vt:lpstr>
      <vt:lpstr>MusicBrainz</vt:lpstr>
      <vt:lpstr>Ontology Decisions</vt:lpstr>
      <vt:lpstr>Ontology Decisions: BIBFRAME for Flyers</vt:lpstr>
      <vt:lpstr>Ontology Decisions: FOAF for Persons</vt:lpstr>
      <vt:lpstr>Ontology Decisions: Events and Performers</vt:lpstr>
      <vt:lpstr>Tying this to external Graphs</vt:lpstr>
      <vt:lpstr>Successful LOD Needs: </vt:lpstr>
      <vt:lpstr>Increasing Capacity</vt:lpstr>
      <vt:lpstr>Worst case scenario if you follow this advice… </vt:lpstr>
      <vt:lpstr>Ask Questions</vt:lpstr>
      <vt:lpstr>Steven Folsom  &lt;http://id.loc.gov/authorities/names/no2015079947&gt; mads:identifiesRWO &lt;http://orcid.org/0000-0003-3427-5769&gt; .    &lt;http://orcid.org/0000-0003-3427-5769&gt;  owl:sameAs &lt;http://vivo.cornell.edu/individual/sf433&gt;  , &lt;http://viaf.org/viaf/316560733&gt; , &lt;http://worldcat.org/entity/person/id/2630057950&gt; ,  @sf433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it all mean?</dc:title>
  <dc:creator>StevenFolsom</dc:creator>
  <cp:lastModifiedBy>Swanson, Kari A.</cp:lastModifiedBy>
  <cp:revision>292</cp:revision>
  <dcterms:created xsi:type="dcterms:W3CDTF">2015-06-08T14:50:40Z</dcterms:created>
  <dcterms:modified xsi:type="dcterms:W3CDTF">2016-05-19T13:17:09Z</dcterms:modified>
</cp:coreProperties>
</file>